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1"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7" d="100"/>
          <a:sy n="57" d="100"/>
        </p:scale>
        <p:origin x="-1536" y="2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D9CEF-CCF7-4D04-9BE2-65C50CF7868F}" type="doc">
      <dgm:prSet loTypeId="urn:microsoft.com/office/officeart/2005/8/layout/lProcess2" loCatId="relationship" qsTypeId="urn:microsoft.com/office/officeart/2005/8/quickstyle/simple3" qsCatId="simple" csTypeId="urn:microsoft.com/office/officeart/2005/8/colors/accent5_5" csCatId="accent5" phldr="1"/>
      <dgm:spPr/>
      <dgm:t>
        <a:bodyPr/>
        <a:lstStyle/>
        <a:p>
          <a:endParaRPr lang="en-US"/>
        </a:p>
      </dgm:t>
    </dgm:pt>
    <dgm:pt modelId="{7973D003-70C2-4FDD-B075-E2724F956C76}">
      <dgm:prSet custT="1"/>
      <dgm:spPr/>
      <dgm:t>
        <a:bodyPr/>
        <a:lstStyle/>
        <a:p>
          <a:pPr rtl="0"/>
          <a:r>
            <a:rPr lang="en-US" sz="1800" b="1" dirty="0" smtClean="0">
              <a:latin typeface="Times New Roman" pitchFamily="18" charset="0"/>
              <a:cs typeface="Times New Roman" pitchFamily="18" charset="0"/>
            </a:rPr>
            <a:t>FACE DETECTION:</a:t>
          </a:r>
          <a:endParaRPr lang="en-US" sz="1800" dirty="0">
            <a:latin typeface="Times New Roman" pitchFamily="18" charset="0"/>
            <a:cs typeface="Times New Roman" pitchFamily="18" charset="0"/>
          </a:endParaRPr>
        </a:p>
      </dgm:t>
    </dgm:pt>
    <dgm:pt modelId="{2A417A87-3467-417A-84C7-834AFC930689}" type="parTrans" cxnId="{99C99078-64EF-4F95-94AE-6DBB28BCFF49}">
      <dgm:prSet/>
      <dgm:spPr/>
      <dgm:t>
        <a:bodyPr/>
        <a:lstStyle/>
        <a:p>
          <a:endParaRPr lang="en-US"/>
        </a:p>
      </dgm:t>
    </dgm:pt>
    <dgm:pt modelId="{3D2822D4-5C4F-49F4-9D7E-74A70B07AD60}" type="sibTrans" cxnId="{99C99078-64EF-4F95-94AE-6DBB28BCFF49}">
      <dgm:prSet/>
      <dgm:spPr/>
      <dgm:t>
        <a:bodyPr/>
        <a:lstStyle/>
        <a:p>
          <a:endParaRPr lang="en-US"/>
        </a:p>
      </dgm:t>
    </dgm:pt>
    <dgm:pt modelId="{8D2A793D-2507-4882-A49C-2156892E2717}">
      <dgm:prSet custT="1"/>
      <dgm:spPr>
        <a:solidFill>
          <a:schemeClr val="accent5">
            <a:lumMod val="50000"/>
          </a:schemeClr>
        </a:solidFill>
      </dgm:spPr>
      <dgm:t>
        <a:bodyPr/>
        <a:lstStyle/>
        <a:p>
          <a:pPr rtl="0"/>
          <a:r>
            <a:rPr lang="en-US" sz="1600" dirty="0" smtClean="0">
              <a:solidFill>
                <a:schemeClr val="bg1"/>
              </a:solidFill>
              <a:latin typeface="Times New Roman" pitchFamily="18" charset="0"/>
              <a:cs typeface="Times New Roman" pitchFamily="18" charset="0"/>
            </a:rPr>
            <a:t>Utilizes the </a:t>
          </a:r>
          <a:r>
            <a:rPr lang="en-US" sz="1600" dirty="0" err="1" smtClean="0">
              <a:solidFill>
                <a:schemeClr val="bg1"/>
              </a:solidFill>
              <a:latin typeface="Times New Roman" pitchFamily="18" charset="0"/>
              <a:cs typeface="Times New Roman" pitchFamily="18" charset="0"/>
            </a:rPr>
            <a:t>Haar</a:t>
          </a:r>
          <a:r>
            <a:rPr lang="en-US" sz="1600" dirty="0" smtClean="0">
              <a:solidFill>
                <a:schemeClr val="bg1"/>
              </a:solidFill>
              <a:latin typeface="Times New Roman" pitchFamily="18" charset="0"/>
              <a:cs typeface="Times New Roman" pitchFamily="18" charset="0"/>
            </a:rPr>
            <a:t> Cascade classifier for face detection.</a:t>
          </a:r>
          <a:endParaRPr lang="en-US" sz="1600" dirty="0">
            <a:solidFill>
              <a:schemeClr val="bg1"/>
            </a:solidFill>
            <a:latin typeface="Times New Roman" pitchFamily="18" charset="0"/>
            <a:cs typeface="Times New Roman" pitchFamily="18" charset="0"/>
          </a:endParaRPr>
        </a:p>
      </dgm:t>
    </dgm:pt>
    <dgm:pt modelId="{C5B8D4F0-CB67-409D-A969-19DCA4307890}" type="parTrans" cxnId="{E5290B40-AF4B-4E96-9F48-73D278746262}">
      <dgm:prSet/>
      <dgm:spPr/>
      <dgm:t>
        <a:bodyPr/>
        <a:lstStyle/>
        <a:p>
          <a:endParaRPr lang="en-US"/>
        </a:p>
      </dgm:t>
    </dgm:pt>
    <dgm:pt modelId="{E08C22D0-B5CF-4139-8C02-89A2FC1715C9}" type="sibTrans" cxnId="{E5290B40-AF4B-4E96-9F48-73D278746262}">
      <dgm:prSet/>
      <dgm:spPr/>
      <dgm:t>
        <a:bodyPr/>
        <a:lstStyle/>
        <a:p>
          <a:endParaRPr lang="en-US"/>
        </a:p>
      </dgm:t>
    </dgm:pt>
    <dgm:pt modelId="{A3047944-95F3-4780-B702-84B26F9F119D}">
      <dgm:prSet custT="1"/>
      <dgm:spPr>
        <a:solidFill>
          <a:schemeClr val="accent5">
            <a:lumMod val="50000"/>
          </a:schemeClr>
        </a:solidFill>
      </dgm:spPr>
      <dgm:t>
        <a:bodyPr/>
        <a:lstStyle/>
        <a:p>
          <a:pPr rtl="0"/>
          <a:r>
            <a:rPr lang="en-US" sz="1600" dirty="0" smtClean="0">
              <a:solidFill>
                <a:schemeClr val="bg1"/>
              </a:solidFill>
              <a:latin typeface="Times New Roman" pitchFamily="18" charset="0"/>
              <a:cs typeface="Times New Roman" pitchFamily="18" charset="0"/>
            </a:rPr>
            <a:t>Detects faces in images using </a:t>
          </a:r>
          <a:r>
            <a:rPr lang="en-US" sz="1600" dirty="0" err="1" smtClean="0">
              <a:solidFill>
                <a:schemeClr val="bg1"/>
              </a:solidFill>
              <a:latin typeface="Times New Roman" pitchFamily="18" charset="0"/>
              <a:cs typeface="Times New Roman" pitchFamily="18" charset="0"/>
            </a:rPr>
            <a:t>detectMultiScale</a:t>
          </a:r>
          <a:r>
            <a:rPr lang="en-US" sz="1600" dirty="0" smtClean="0">
              <a:solidFill>
                <a:schemeClr val="bg1"/>
              </a:solidFill>
              <a:latin typeface="Times New Roman" pitchFamily="18" charset="0"/>
              <a:cs typeface="Times New Roman" pitchFamily="18" charset="0"/>
            </a:rPr>
            <a:t>().</a:t>
          </a:r>
          <a:endParaRPr lang="en-US" sz="1600" dirty="0">
            <a:solidFill>
              <a:schemeClr val="bg1"/>
            </a:solidFill>
            <a:latin typeface="Times New Roman" pitchFamily="18" charset="0"/>
            <a:cs typeface="Times New Roman" pitchFamily="18" charset="0"/>
          </a:endParaRPr>
        </a:p>
      </dgm:t>
    </dgm:pt>
    <dgm:pt modelId="{33DB79DD-880D-4B2D-918A-CD7B0ADA1364}" type="parTrans" cxnId="{B543A7BF-4F1F-48BD-8B33-884F4AD7B905}">
      <dgm:prSet/>
      <dgm:spPr/>
      <dgm:t>
        <a:bodyPr/>
        <a:lstStyle/>
        <a:p>
          <a:endParaRPr lang="en-US"/>
        </a:p>
      </dgm:t>
    </dgm:pt>
    <dgm:pt modelId="{57DE27E7-9EAE-403B-9E20-A703C6F2DDF7}" type="sibTrans" cxnId="{B543A7BF-4F1F-48BD-8B33-884F4AD7B905}">
      <dgm:prSet/>
      <dgm:spPr/>
      <dgm:t>
        <a:bodyPr/>
        <a:lstStyle/>
        <a:p>
          <a:endParaRPr lang="en-US"/>
        </a:p>
      </dgm:t>
    </dgm:pt>
    <dgm:pt modelId="{A8FA0E69-4A43-4575-8037-3CE2D60124B0}">
      <dgm:prSet custT="1"/>
      <dgm:spPr/>
      <dgm:t>
        <a:bodyPr/>
        <a:lstStyle/>
        <a:p>
          <a:pPr rtl="0"/>
          <a:r>
            <a:rPr lang="en-US" sz="1800" b="1" dirty="0" smtClean="0">
              <a:latin typeface="Times New Roman" pitchFamily="18" charset="0"/>
              <a:cs typeface="Times New Roman" pitchFamily="18" charset="0"/>
            </a:rPr>
            <a:t>IMAGE PROCESSING FUNCTIONS:</a:t>
          </a:r>
          <a:endParaRPr lang="en-US" sz="1800" dirty="0">
            <a:latin typeface="Times New Roman" pitchFamily="18" charset="0"/>
            <a:cs typeface="Times New Roman" pitchFamily="18" charset="0"/>
          </a:endParaRPr>
        </a:p>
      </dgm:t>
    </dgm:pt>
    <dgm:pt modelId="{C237C28C-57F3-474C-A110-CF07CB51623C}" type="parTrans" cxnId="{517B5CBB-19CE-46E0-BD43-417D4735A2D2}">
      <dgm:prSet/>
      <dgm:spPr/>
      <dgm:t>
        <a:bodyPr/>
        <a:lstStyle/>
        <a:p>
          <a:endParaRPr lang="en-US"/>
        </a:p>
      </dgm:t>
    </dgm:pt>
    <dgm:pt modelId="{A50CD4A7-6D92-4D7A-8D94-06E480782A8B}" type="sibTrans" cxnId="{517B5CBB-19CE-46E0-BD43-417D4735A2D2}">
      <dgm:prSet/>
      <dgm:spPr/>
      <dgm:t>
        <a:bodyPr/>
        <a:lstStyle/>
        <a:p>
          <a:endParaRPr lang="en-US"/>
        </a:p>
      </dgm:t>
    </dgm:pt>
    <dgm:pt modelId="{88A08448-C7B1-49DC-935F-6C81823D0F36}">
      <dgm:prSet custT="1"/>
      <dgm:spPr>
        <a:solidFill>
          <a:schemeClr val="accent5">
            <a:lumMod val="50000"/>
          </a:schemeClr>
        </a:solidFill>
      </dgm:spPr>
      <dgm:t>
        <a:bodyPr/>
        <a:lstStyle/>
        <a:p>
          <a:pPr algn="l" rtl="0"/>
          <a:r>
            <a:rPr lang="en-US" sz="1400" b="1" dirty="0" err="1" smtClean="0">
              <a:solidFill>
                <a:schemeClr val="bg1"/>
              </a:solidFill>
              <a:latin typeface="Times New Roman" pitchFamily="18" charset="0"/>
              <a:cs typeface="Times New Roman" pitchFamily="18" charset="0"/>
            </a:rPr>
            <a:t>BlurFilter</a:t>
          </a:r>
          <a:r>
            <a:rPr lang="en-US" sz="1400" b="1" dirty="0" smtClean="0">
              <a:solidFill>
                <a:schemeClr val="bg1"/>
              </a:solidFill>
              <a:latin typeface="Times New Roman" pitchFamily="18" charset="0"/>
              <a:cs typeface="Times New Roman" pitchFamily="18" charset="0"/>
            </a:rPr>
            <a:t> (</a:t>
          </a:r>
          <a:r>
            <a:rPr lang="en-US" sz="1400" b="1" dirty="0" err="1" smtClean="0">
              <a:solidFill>
                <a:schemeClr val="bg1"/>
              </a:solidFill>
              <a:latin typeface="Times New Roman" pitchFamily="18" charset="0"/>
              <a:cs typeface="Times New Roman" pitchFamily="18" charset="0"/>
            </a:rPr>
            <a:t>apply_blur</a:t>
          </a:r>
          <a:r>
            <a:rPr lang="en-US" sz="1400" b="1" dirty="0" smtClean="0">
              <a:solidFill>
                <a:schemeClr val="bg1"/>
              </a:solidFill>
              <a:latin typeface="Times New Roman" pitchFamily="18" charset="0"/>
              <a:cs typeface="Times New Roman" pitchFamily="18" charset="0"/>
            </a:rPr>
            <a:t>()):</a:t>
          </a:r>
          <a:endParaRPr lang="en-US" sz="1400" dirty="0">
            <a:solidFill>
              <a:schemeClr val="bg1"/>
            </a:solidFill>
            <a:latin typeface="Times New Roman" pitchFamily="18" charset="0"/>
            <a:cs typeface="Times New Roman" pitchFamily="18" charset="0"/>
          </a:endParaRPr>
        </a:p>
      </dgm:t>
    </dgm:pt>
    <dgm:pt modelId="{E225A2AF-7EC4-43B0-92AB-A38E16E8F9D4}" type="parTrans" cxnId="{C87FC687-4DA9-4F7C-BA35-3DEC83926B8F}">
      <dgm:prSet/>
      <dgm:spPr/>
      <dgm:t>
        <a:bodyPr/>
        <a:lstStyle/>
        <a:p>
          <a:endParaRPr lang="en-US"/>
        </a:p>
      </dgm:t>
    </dgm:pt>
    <dgm:pt modelId="{5C33DDF7-E6EB-4C1D-A8DC-8EF12613CC01}" type="sibTrans" cxnId="{C87FC687-4DA9-4F7C-BA35-3DEC83926B8F}">
      <dgm:prSet/>
      <dgm:spPr/>
      <dgm:t>
        <a:bodyPr/>
        <a:lstStyle/>
        <a:p>
          <a:endParaRPr lang="en-US"/>
        </a:p>
      </dgm:t>
    </dgm:pt>
    <dgm:pt modelId="{73F7B3A6-31AA-4647-9010-06C6427D7F9F}">
      <dgm:prSet custT="1"/>
      <dgm:spPr>
        <a:solidFill>
          <a:schemeClr val="accent5">
            <a:lumMod val="50000"/>
          </a:schemeClr>
        </a:solidFill>
      </dgm:spPr>
      <dgm:t>
        <a:bodyPr/>
        <a:lstStyle/>
        <a:p>
          <a:pPr algn="l" rtl="0"/>
          <a:r>
            <a:rPr lang="en-US" sz="1400" dirty="0" smtClean="0">
              <a:solidFill>
                <a:schemeClr val="bg1"/>
              </a:solidFill>
              <a:latin typeface="Times New Roman" pitchFamily="18" charset="0"/>
              <a:cs typeface="Times New Roman" pitchFamily="18" charset="0"/>
            </a:rPr>
            <a:t>Converts the image to </a:t>
          </a:r>
          <a:r>
            <a:rPr lang="en-US" sz="1400" dirty="0" err="1" smtClean="0">
              <a:solidFill>
                <a:schemeClr val="bg1"/>
              </a:solidFill>
              <a:latin typeface="Times New Roman" pitchFamily="18" charset="0"/>
              <a:cs typeface="Times New Roman" pitchFamily="18" charset="0"/>
            </a:rPr>
            <a:t>grayscale</a:t>
          </a:r>
          <a:r>
            <a:rPr lang="en-US" sz="1400" dirty="0" smtClean="0">
              <a:solidFill>
                <a:schemeClr val="bg1"/>
              </a:solidFill>
              <a:latin typeface="Times New Roman" pitchFamily="18" charset="0"/>
              <a:cs typeface="Times New Roman" pitchFamily="18" charset="0"/>
            </a:rPr>
            <a:t>.</a:t>
          </a:r>
          <a:endParaRPr lang="en-US" sz="1400" dirty="0">
            <a:solidFill>
              <a:schemeClr val="bg1"/>
            </a:solidFill>
            <a:latin typeface="Times New Roman" pitchFamily="18" charset="0"/>
            <a:cs typeface="Times New Roman" pitchFamily="18" charset="0"/>
          </a:endParaRPr>
        </a:p>
      </dgm:t>
    </dgm:pt>
    <dgm:pt modelId="{59C9CD37-4041-49AD-8359-C48A6541379F}" type="parTrans" cxnId="{0BE369D0-21FA-4DA5-BDCC-D06DBF0BD340}">
      <dgm:prSet/>
      <dgm:spPr/>
      <dgm:t>
        <a:bodyPr/>
        <a:lstStyle/>
        <a:p>
          <a:endParaRPr lang="en-US"/>
        </a:p>
      </dgm:t>
    </dgm:pt>
    <dgm:pt modelId="{6574F74B-3F21-4619-BA5A-D22AC643C9BD}" type="sibTrans" cxnId="{0BE369D0-21FA-4DA5-BDCC-D06DBF0BD340}">
      <dgm:prSet/>
      <dgm:spPr/>
      <dgm:t>
        <a:bodyPr/>
        <a:lstStyle/>
        <a:p>
          <a:endParaRPr lang="en-US"/>
        </a:p>
      </dgm:t>
    </dgm:pt>
    <dgm:pt modelId="{6879066E-48D0-4340-9B93-BBDB426A55DB}">
      <dgm:prSet custT="1"/>
      <dgm:spPr>
        <a:solidFill>
          <a:schemeClr val="accent5">
            <a:lumMod val="50000"/>
          </a:schemeClr>
        </a:solidFill>
      </dgm:spPr>
      <dgm:t>
        <a:bodyPr/>
        <a:lstStyle/>
        <a:p>
          <a:pPr algn="just" rtl="0"/>
          <a:r>
            <a:rPr lang="en-US" sz="1400" dirty="0" smtClean="0">
              <a:solidFill>
                <a:schemeClr val="bg1"/>
              </a:solidFill>
              <a:latin typeface="Times New Roman" pitchFamily="18" charset="0"/>
              <a:cs typeface="Times New Roman" pitchFamily="18" charset="0"/>
            </a:rPr>
            <a:t>Detects faces and applies Gaussian blur to the detected faces.</a:t>
          </a:r>
          <a:endParaRPr lang="en-US" sz="1400" dirty="0">
            <a:solidFill>
              <a:schemeClr val="bg1"/>
            </a:solidFill>
            <a:latin typeface="Times New Roman" pitchFamily="18" charset="0"/>
            <a:cs typeface="Times New Roman" pitchFamily="18" charset="0"/>
          </a:endParaRPr>
        </a:p>
      </dgm:t>
    </dgm:pt>
    <dgm:pt modelId="{6071232E-C34B-4771-A232-511260420881}" type="parTrans" cxnId="{57045C96-BF6A-41C7-88AE-EB321D4813A6}">
      <dgm:prSet/>
      <dgm:spPr/>
      <dgm:t>
        <a:bodyPr/>
        <a:lstStyle/>
        <a:p>
          <a:endParaRPr lang="en-US"/>
        </a:p>
      </dgm:t>
    </dgm:pt>
    <dgm:pt modelId="{FACA74D8-4AE2-41C7-857E-816538ABEA74}" type="sibTrans" cxnId="{57045C96-BF6A-41C7-88AE-EB321D4813A6}">
      <dgm:prSet/>
      <dgm:spPr/>
      <dgm:t>
        <a:bodyPr/>
        <a:lstStyle/>
        <a:p>
          <a:endParaRPr lang="en-US"/>
        </a:p>
      </dgm:t>
    </dgm:pt>
    <dgm:pt modelId="{C82316F0-64B9-4456-8E50-D0B659D79557}">
      <dgm:prSet custT="1"/>
      <dgm:spPr>
        <a:solidFill>
          <a:schemeClr val="accent5">
            <a:lumMod val="50000"/>
          </a:schemeClr>
        </a:solidFill>
      </dgm:spPr>
      <dgm:t>
        <a:bodyPr/>
        <a:lstStyle/>
        <a:p>
          <a:pPr algn="l" rtl="0"/>
          <a:r>
            <a:rPr lang="en-US" sz="1400" b="1" dirty="0" smtClean="0">
              <a:solidFill>
                <a:schemeClr val="bg1"/>
              </a:solidFill>
              <a:latin typeface="Times New Roman" pitchFamily="18" charset="0"/>
              <a:cs typeface="Times New Roman" pitchFamily="18" charset="0"/>
            </a:rPr>
            <a:t>Sharpening Filter (</a:t>
          </a:r>
          <a:r>
            <a:rPr lang="en-US" sz="1400" b="1" dirty="0" err="1" smtClean="0">
              <a:solidFill>
                <a:schemeClr val="bg1"/>
              </a:solidFill>
              <a:latin typeface="Times New Roman" pitchFamily="18" charset="0"/>
              <a:cs typeface="Times New Roman" pitchFamily="18" charset="0"/>
            </a:rPr>
            <a:t>apply_sharpening</a:t>
          </a:r>
          <a:r>
            <a:rPr lang="en-US" sz="1400" b="1" dirty="0" smtClean="0">
              <a:solidFill>
                <a:schemeClr val="bg1"/>
              </a:solidFill>
              <a:latin typeface="Times New Roman" pitchFamily="18" charset="0"/>
              <a:cs typeface="Times New Roman" pitchFamily="18" charset="0"/>
            </a:rPr>
            <a:t>()):</a:t>
          </a:r>
          <a:endParaRPr lang="en-US" sz="1400" dirty="0">
            <a:solidFill>
              <a:schemeClr val="bg1"/>
            </a:solidFill>
            <a:latin typeface="Times New Roman" pitchFamily="18" charset="0"/>
            <a:cs typeface="Times New Roman" pitchFamily="18" charset="0"/>
          </a:endParaRPr>
        </a:p>
      </dgm:t>
    </dgm:pt>
    <dgm:pt modelId="{04F53FF2-33C5-4A28-8B08-3C32F3E68D53}" type="parTrans" cxnId="{2220D7C9-2B1B-44EC-9150-5A2D3368CEC8}">
      <dgm:prSet/>
      <dgm:spPr/>
      <dgm:t>
        <a:bodyPr/>
        <a:lstStyle/>
        <a:p>
          <a:endParaRPr lang="en-US"/>
        </a:p>
      </dgm:t>
    </dgm:pt>
    <dgm:pt modelId="{8BA7E07A-B5C4-46B9-AC34-2D0F3B70CC1D}" type="sibTrans" cxnId="{2220D7C9-2B1B-44EC-9150-5A2D3368CEC8}">
      <dgm:prSet/>
      <dgm:spPr/>
      <dgm:t>
        <a:bodyPr/>
        <a:lstStyle/>
        <a:p>
          <a:endParaRPr lang="en-US"/>
        </a:p>
      </dgm:t>
    </dgm:pt>
    <dgm:pt modelId="{7D1A908F-4285-4F37-98C5-54B323DDBBC3}">
      <dgm:prSet custT="1"/>
      <dgm:spPr>
        <a:solidFill>
          <a:schemeClr val="accent5">
            <a:lumMod val="50000"/>
          </a:schemeClr>
        </a:solidFill>
      </dgm:spPr>
      <dgm:t>
        <a:bodyPr/>
        <a:lstStyle/>
        <a:p>
          <a:pPr algn="just" rtl="0"/>
          <a:r>
            <a:rPr lang="en-US" sz="1400" dirty="0" smtClean="0">
              <a:solidFill>
                <a:schemeClr val="bg1"/>
              </a:solidFill>
              <a:latin typeface="Times New Roman" pitchFamily="18" charset="0"/>
              <a:cs typeface="Times New Roman" pitchFamily="18" charset="0"/>
            </a:rPr>
            <a:t>Applies a predefined sharpening kernel to the original image</a:t>
          </a:r>
          <a:r>
            <a:rPr lang="en-US" sz="1200" dirty="0" smtClean="0">
              <a:solidFill>
                <a:schemeClr val="bg1"/>
              </a:solidFill>
              <a:latin typeface="Times New Roman" pitchFamily="18" charset="0"/>
              <a:cs typeface="Times New Roman" pitchFamily="18" charset="0"/>
            </a:rPr>
            <a:t>.</a:t>
          </a:r>
          <a:endParaRPr lang="en-US" sz="1200" dirty="0">
            <a:solidFill>
              <a:schemeClr val="bg1"/>
            </a:solidFill>
            <a:latin typeface="Times New Roman" pitchFamily="18" charset="0"/>
            <a:cs typeface="Times New Roman" pitchFamily="18" charset="0"/>
          </a:endParaRPr>
        </a:p>
      </dgm:t>
    </dgm:pt>
    <dgm:pt modelId="{042B4D41-29E9-4B27-8463-65FF7C6206B1}" type="parTrans" cxnId="{12E824AD-C534-4315-919E-B7335222B6B7}">
      <dgm:prSet/>
      <dgm:spPr/>
      <dgm:t>
        <a:bodyPr/>
        <a:lstStyle/>
        <a:p>
          <a:endParaRPr lang="en-US"/>
        </a:p>
      </dgm:t>
    </dgm:pt>
    <dgm:pt modelId="{365354F1-FBBA-4541-BED6-FF2575045C97}" type="sibTrans" cxnId="{12E824AD-C534-4315-919E-B7335222B6B7}">
      <dgm:prSet/>
      <dgm:spPr/>
      <dgm:t>
        <a:bodyPr/>
        <a:lstStyle/>
        <a:p>
          <a:endParaRPr lang="en-US"/>
        </a:p>
      </dgm:t>
    </dgm:pt>
    <dgm:pt modelId="{CDB55B8B-74F1-4587-B3C3-3F3BF8BF4BCA}">
      <dgm:prSet custT="1"/>
      <dgm:spPr/>
      <dgm:t>
        <a:bodyPr/>
        <a:lstStyle/>
        <a:p>
          <a:pPr rtl="0"/>
          <a:r>
            <a:rPr lang="en-US" sz="1800" b="1" dirty="0" smtClean="0">
              <a:latin typeface="Times New Roman" pitchFamily="18" charset="0"/>
              <a:cs typeface="Times New Roman" pitchFamily="18" charset="0"/>
            </a:rPr>
            <a:t>PROCESSING IMAGES:</a:t>
          </a:r>
          <a:endParaRPr lang="en-US" sz="1800" dirty="0">
            <a:latin typeface="Times New Roman" pitchFamily="18" charset="0"/>
            <a:cs typeface="Times New Roman" pitchFamily="18" charset="0"/>
          </a:endParaRPr>
        </a:p>
      </dgm:t>
    </dgm:pt>
    <dgm:pt modelId="{F9E18600-16B7-43BC-83AB-CCA1CFDB5A4F}" type="parTrans" cxnId="{C6D70BE4-9FD5-4223-A3C7-0844DF9F0CED}">
      <dgm:prSet/>
      <dgm:spPr/>
      <dgm:t>
        <a:bodyPr/>
        <a:lstStyle/>
        <a:p>
          <a:endParaRPr lang="en-US"/>
        </a:p>
      </dgm:t>
    </dgm:pt>
    <dgm:pt modelId="{B8DD7C04-9334-4BE3-B1AE-F15A83EBAA73}" type="sibTrans" cxnId="{C6D70BE4-9FD5-4223-A3C7-0844DF9F0CED}">
      <dgm:prSet/>
      <dgm:spPr/>
      <dgm:t>
        <a:bodyPr/>
        <a:lstStyle/>
        <a:p>
          <a:endParaRPr lang="en-US"/>
        </a:p>
      </dgm:t>
    </dgm:pt>
    <dgm:pt modelId="{7AF576FA-A430-4EDA-B614-B3A06FDF70C2}">
      <dgm:prSet custT="1"/>
      <dgm:spPr>
        <a:solidFill>
          <a:schemeClr val="accent5">
            <a:lumMod val="50000"/>
          </a:schemeClr>
        </a:solidFill>
      </dgm:spPr>
      <dgm:t>
        <a:bodyPr/>
        <a:lstStyle/>
        <a:p>
          <a:pPr rtl="0"/>
          <a:r>
            <a:rPr lang="en-US" sz="1600" dirty="0" smtClean="0">
              <a:solidFill>
                <a:schemeClr val="bg1"/>
              </a:solidFill>
              <a:latin typeface="Times New Roman" pitchFamily="18" charset="0"/>
              <a:cs typeface="Times New Roman" pitchFamily="18" charset="0"/>
            </a:rPr>
            <a:t>Reads images using </a:t>
          </a:r>
          <a:r>
            <a:rPr lang="en-US" sz="1600" dirty="0" err="1" smtClean="0">
              <a:solidFill>
                <a:schemeClr val="bg1"/>
              </a:solidFill>
              <a:latin typeface="Times New Roman" pitchFamily="18" charset="0"/>
              <a:cs typeface="Times New Roman" pitchFamily="18" charset="0"/>
            </a:rPr>
            <a:t>OpenCV</a:t>
          </a:r>
          <a:r>
            <a:rPr lang="en-US" sz="1600" dirty="0" smtClean="0">
              <a:solidFill>
                <a:schemeClr val="bg1"/>
              </a:solidFill>
              <a:latin typeface="Times New Roman" pitchFamily="18" charset="0"/>
              <a:cs typeface="Times New Roman" pitchFamily="18" charset="0"/>
            </a:rPr>
            <a:t>.</a:t>
          </a:r>
          <a:endParaRPr lang="en-US" sz="1600" dirty="0">
            <a:solidFill>
              <a:schemeClr val="bg1"/>
            </a:solidFill>
            <a:latin typeface="Times New Roman" pitchFamily="18" charset="0"/>
            <a:cs typeface="Times New Roman" pitchFamily="18" charset="0"/>
          </a:endParaRPr>
        </a:p>
      </dgm:t>
    </dgm:pt>
    <dgm:pt modelId="{27A62E6A-76F7-4F94-BA2B-4ECAF03382F3}" type="parTrans" cxnId="{73C97786-E005-4EFC-8E1F-89F3E692AE22}">
      <dgm:prSet/>
      <dgm:spPr/>
      <dgm:t>
        <a:bodyPr/>
        <a:lstStyle/>
        <a:p>
          <a:endParaRPr lang="en-US"/>
        </a:p>
      </dgm:t>
    </dgm:pt>
    <dgm:pt modelId="{6E98B0E2-072E-4168-BB41-8564D9CF1408}" type="sibTrans" cxnId="{73C97786-E005-4EFC-8E1F-89F3E692AE22}">
      <dgm:prSet/>
      <dgm:spPr/>
      <dgm:t>
        <a:bodyPr/>
        <a:lstStyle/>
        <a:p>
          <a:endParaRPr lang="en-US"/>
        </a:p>
      </dgm:t>
    </dgm:pt>
    <dgm:pt modelId="{E0CFA92D-8979-40BF-A3ED-33597FCF451D}">
      <dgm:prSet custT="1"/>
      <dgm:spPr>
        <a:solidFill>
          <a:schemeClr val="accent5">
            <a:lumMod val="50000"/>
          </a:schemeClr>
        </a:solidFill>
      </dgm:spPr>
      <dgm:t>
        <a:bodyPr/>
        <a:lstStyle/>
        <a:p>
          <a:pPr rtl="0"/>
          <a:r>
            <a:rPr lang="en-US" sz="1600" dirty="0" smtClean="0">
              <a:solidFill>
                <a:schemeClr val="bg1"/>
              </a:solidFill>
              <a:latin typeface="Times New Roman" pitchFamily="18" charset="0"/>
              <a:cs typeface="Times New Roman" pitchFamily="18" charset="0"/>
            </a:rPr>
            <a:t>Detects faces and draws rectangles around them.</a:t>
          </a:r>
          <a:endParaRPr lang="en-US" sz="1600" dirty="0">
            <a:solidFill>
              <a:schemeClr val="bg1"/>
            </a:solidFill>
            <a:latin typeface="Times New Roman" pitchFamily="18" charset="0"/>
            <a:cs typeface="Times New Roman" pitchFamily="18" charset="0"/>
          </a:endParaRPr>
        </a:p>
      </dgm:t>
    </dgm:pt>
    <dgm:pt modelId="{1DE017B0-D547-462E-90F0-2B78EC955B84}" type="parTrans" cxnId="{77D62B82-8BB0-43FF-9B97-49EF96B175D5}">
      <dgm:prSet/>
      <dgm:spPr/>
      <dgm:t>
        <a:bodyPr/>
        <a:lstStyle/>
        <a:p>
          <a:endParaRPr lang="en-US"/>
        </a:p>
      </dgm:t>
    </dgm:pt>
    <dgm:pt modelId="{A3C85758-3A51-4461-9362-26F0D90049DC}" type="sibTrans" cxnId="{77D62B82-8BB0-43FF-9B97-49EF96B175D5}">
      <dgm:prSet/>
      <dgm:spPr/>
      <dgm:t>
        <a:bodyPr/>
        <a:lstStyle/>
        <a:p>
          <a:endParaRPr lang="en-US"/>
        </a:p>
      </dgm:t>
    </dgm:pt>
    <dgm:pt modelId="{DFA4DCB9-2FD6-4B53-9A97-90B6906B07F9}">
      <dgm:prSet custT="1"/>
      <dgm:spPr>
        <a:solidFill>
          <a:schemeClr val="accent5">
            <a:lumMod val="50000"/>
          </a:schemeClr>
        </a:solidFill>
      </dgm:spPr>
      <dgm:t>
        <a:bodyPr/>
        <a:lstStyle/>
        <a:p>
          <a:pPr rtl="0"/>
          <a:r>
            <a:rPr lang="en-US" sz="1600" dirty="0" smtClean="0">
              <a:solidFill>
                <a:schemeClr val="bg1"/>
              </a:solidFill>
              <a:latin typeface="Times New Roman" pitchFamily="18" charset="0"/>
              <a:cs typeface="Times New Roman" pitchFamily="18" charset="0"/>
            </a:rPr>
            <a:t>Plots input images with bounding boxes around detected faces</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dgm:t>
    </dgm:pt>
    <dgm:pt modelId="{41206E1C-0CA3-4FD8-8118-805DFBA4259C}" type="parTrans" cxnId="{C7FC4F6D-9C35-495D-BAFB-763090864454}">
      <dgm:prSet/>
      <dgm:spPr/>
      <dgm:t>
        <a:bodyPr/>
        <a:lstStyle/>
        <a:p>
          <a:endParaRPr lang="en-US"/>
        </a:p>
      </dgm:t>
    </dgm:pt>
    <dgm:pt modelId="{96EA68AC-49ED-437D-B4BE-1362933FB044}" type="sibTrans" cxnId="{C7FC4F6D-9C35-495D-BAFB-763090864454}">
      <dgm:prSet/>
      <dgm:spPr/>
      <dgm:t>
        <a:bodyPr/>
        <a:lstStyle/>
        <a:p>
          <a:endParaRPr lang="en-US"/>
        </a:p>
      </dgm:t>
    </dgm:pt>
    <dgm:pt modelId="{7F8FDF3F-2346-49B4-9855-4C9022E38268}">
      <dgm:prSet custT="1"/>
      <dgm:spPr>
        <a:solidFill>
          <a:schemeClr val="accent5">
            <a:lumMod val="50000"/>
          </a:schemeClr>
        </a:solidFill>
      </dgm:spPr>
      <dgm:t>
        <a:bodyPr/>
        <a:lstStyle/>
        <a:p>
          <a:pPr rtl="0"/>
          <a:r>
            <a:rPr lang="en-US" sz="1600" dirty="0" smtClean="0">
              <a:solidFill>
                <a:schemeClr val="bg1"/>
              </a:solidFill>
              <a:latin typeface="Times New Roman" pitchFamily="18" charset="0"/>
              <a:cs typeface="Times New Roman" pitchFamily="18" charset="0"/>
            </a:rPr>
            <a:t>Applies sharpening and blur filters separately to each image and plots the results.</a:t>
          </a:r>
          <a:endParaRPr lang="en-US" sz="1600" dirty="0">
            <a:solidFill>
              <a:schemeClr val="bg1"/>
            </a:solidFill>
            <a:latin typeface="Times New Roman" pitchFamily="18" charset="0"/>
            <a:cs typeface="Times New Roman" pitchFamily="18" charset="0"/>
          </a:endParaRPr>
        </a:p>
      </dgm:t>
    </dgm:pt>
    <dgm:pt modelId="{C73A0789-A659-438A-8148-958FD7CDB6DA}" type="parTrans" cxnId="{51950A65-0BE9-4B28-A279-CB145A40D856}">
      <dgm:prSet/>
      <dgm:spPr/>
      <dgm:t>
        <a:bodyPr/>
        <a:lstStyle/>
        <a:p>
          <a:endParaRPr lang="en-US"/>
        </a:p>
      </dgm:t>
    </dgm:pt>
    <dgm:pt modelId="{08C37F51-9BF8-4984-9679-D7DCD083CD11}" type="sibTrans" cxnId="{51950A65-0BE9-4B28-A279-CB145A40D856}">
      <dgm:prSet/>
      <dgm:spPr/>
      <dgm:t>
        <a:bodyPr/>
        <a:lstStyle/>
        <a:p>
          <a:endParaRPr lang="en-US"/>
        </a:p>
      </dgm:t>
    </dgm:pt>
    <dgm:pt modelId="{AA6D3D7B-DDB4-4C71-9F13-EE4066D83E5A}" type="pres">
      <dgm:prSet presAssocID="{605D9CEF-CCF7-4D04-9BE2-65C50CF7868F}" presName="theList" presStyleCnt="0">
        <dgm:presLayoutVars>
          <dgm:dir/>
          <dgm:animLvl val="lvl"/>
          <dgm:resizeHandles val="exact"/>
        </dgm:presLayoutVars>
      </dgm:prSet>
      <dgm:spPr/>
      <dgm:t>
        <a:bodyPr/>
        <a:lstStyle/>
        <a:p>
          <a:endParaRPr lang="en-US"/>
        </a:p>
      </dgm:t>
    </dgm:pt>
    <dgm:pt modelId="{9AAD1CD9-ACC0-4195-B07F-8A18C3085396}" type="pres">
      <dgm:prSet presAssocID="{7973D003-70C2-4FDD-B075-E2724F956C76}" presName="compNode" presStyleCnt="0"/>
      <dgm:spPr/>
    </dgm:pt>
    <dgm:pt modelId="{FD5F856D-000A-4794-9EB6-36D1E02CD58D}" type="pres">
      <dgm:prSet presAssocID="{7973D003-70C2-4FDD-B075-E2724F956C76}" presName="aNode" presStyleLbl="bgShp" presStyleIdx="0" presStyleCnt="3"/>
      <dgm:spPr/>
      <dgm:t>
        <a:bodyPr/>
        <a:lstStyle/>
        <a:p>
          <a:endParaRPr lang="en-US"/>
        </a:p>
      </dgm:t>
    </dgm:pt>
    <dgm:pt modelId="{3DF66C98-004B-42D6-9799-4709FE6B2336}" type="pres">
      <dgm:prSet presAssocID="{7973D003-70C2-4FDD-B075-E2724F956C76}" presName="textNode" presStyleLbl="bgShp" presStyleIdx="0" presStyleCnt="3"/>
      <dgm:spPr/>
      <dgm:t>
        <a:bodyPr/>
        <a:lstStyle/>
        <a:p>
          <a:endParaRPr lang="en-US"/>
        </a:p>
      </dgm:t>
    </dgm:pt>
    <dgm:pt modelId="{BA69C78A-84A3-46E6-93AA-E0A0E43EC3A6}" type="pres">
      <dgm:prSet presAssocID="{7973D003-70C2-4FDD-B075-E2724F956C76}" presName="compChildNode" presStyleCnt="0"/>
      <dgm:spPr/>
    </dgm:pt>
    <dgm:pt modelId="{D3052DBA-AF42-4069-A762-F878CBC1BC66}" type="pres">
      <dgm:prSet presAssocID="{7973D003-70C2-4FDD-B075-E2724F956C76}" presName="theInnerList" presStyleCnt="0"/>
      <dgm:spPr/>
    </dgm:pt>
    <dgm:pt modelId="{9E99BC87-2E36-4E36-BF36-EBE4FCDB395B}" type="pres">
      <dgm:prSet presAssocID="{8D2A793D-2507-4882-A49C-2156892E2717}" presName="childNode" presStyleLbl="node1" presStyleIdx="0" presStyleCnt="8" custLinFactNeighborX="-1295" custLinFactNeighborY="-64722">
        <dgm:presLayoutVars>
          <dgm:bulletEnabled val="1"/>
        </dgm:presLayoutVars>
      </dgm:prSet>
      <dgm:spPr/>
      <dgm:t>
        <a:bodyPr/>
        <a:lstStyle/>
        <a:p>
          <a:endParaRPr lang="en-US"/>
        </a:p>
      </dgm:t>
    </dgm:pt>
    <dgm:pt modelId="{301B23D8-7BE0-447F-A1F2-773E76A5D61C}" type="pres">
      <dgm:prSet presAssocID="{8D2A793D-2507-4882-A49C-2156892E2717}" presName="aSpace2" presStyleCnt="0"/>
      <dgm:spPr/>
    </dgm:pt>
    <dgm:pt modelId="{86E76691-99F9-445C-9A31-F661B607FD69}" type="pres">
      <dgm:prSet presAssocID="{A3047944-95F3-4780-B702-84B26F9F119D}" presName="childNode" presStyleLbl="node1" presStyleIdx="1" presStyleCnt="8" custLinFactNeighborX="-1295" custLinFactNeighborY="-57283">
        <dgm:presLayoutVars>
          <dgm:bulletEnabled val="1"/>
        </dgm:presLayoutVars>
      </dgm:prSet>
      <dgm:spPr/>
      <dgm:t>
        <a:bodyPr/>
        <a:lstStyle/>
        <a:p>
          <a:endParaRPr lang="en-US"/>
        </a:p>
      </dgm:t>
    </dgm:pt>
    <dgm:pt modelId="{B8016C89-4F70-4B1F-BE4D-9CA6A59FFA92}" type="pres">
      <dgm:prSet presAssocID="{7973D003-70C2-4FDD-B075-E2724F956C76}" presName="aSpace" presStyleCnt="0"/>
      <dgm:spPr/>
    </dgm:pt>
    <dgm:pt modelId="{E8BCC121-9D2F-4EA0-8F21-0D56B08E6D15}" type="pres">
      <dgm:prSet presAssocID="{A8FA0E69-4A43-4575-8037-3CE2D60124B0}" presName="compNode" presStyleCnt="0"/>
      <dgm:spPr/>
    </dgm:pt>
    <dgm:pt modelId="{795E2B32-803E-43B8-AA06-E52B9E8FC89A}" type="pres">
      <dgm:prSet presAssocID="{A8FA0E69-4A43-4575-8037-3CE2D60124B0}" presName="aNode" presStyleLbl="bgShp" presStyleIdx="1" presStyleCnt="3"/>
      <dgm:spPr/>
      <dgm:t>
        <a:bodyPr/>
        <a:lstStyle/>
        <a:p>
          <a:endParaRPr lang="en-US"/>
        </a:p>
      </dgm:t>
    </dgm:pt>
    <dgm:pt modelId="{368AF792-E884-4FAC-9D92-7E8DA1084AFC}" type="pres">
      <dgm:prSet presAssocID="{A8FA0E69-4A43-4575-8037-3CE2D60124B0}" presName="textNode" presStyleLbl="bgShp" presStyleIdx="1" presStyleCnt="3"/>
      <dgm:spPr/>
      <dgm:t>
        <a:bodyPr/>
        <a:lstStyle/>
        <a:p>
          <a:endParaRPr lang="en-US"/>
        </a:p>
      </dgm:t>
    </dgm:pt>
    <dgm:pt modelId="{30607250-2B6A-4FD5-9AA4-1E98BF7AFA8D}" type="pres">
      <dgm:prSet presAssocID="{A8FA0E69-4A43-4575-8037-3CE2D60124B0}" presName="compChildNode" presStyleCnt="0"/>
      <dgm:spPr/>
    </dgm:pt>
    <dgm:pt modelId="{1E9554A1-5979-4794-98D0-92CC612F7986}" type="pres">
      <dgm:prSet presAssocID="{A8FA0E69-4A43-4575-8037-3CE2D60124B0}" presName="theInnerList" presStyleCnt="0"/>
      <dgm:spPr/>
    </dgm:pt>
    <dgm:pt modelId="{5C427DE1-1F14-4942-9582-16B46B27A62E}" type="pres">
      <dgm:prSet presAssocID="{88A08448-C7B1-49DC-935F-6C81823D0F36}" presName="childNode" presStyleLbl="node1" presStyleIdx="2" presStyleCnt="8">
        <dgm:presLayoutVars>
          <dgm:bulletEnabled val="1"/>
        </dgm:presLayoutVars>
      </dgm:prSet>
      <dgm:spPr/>
      <dgm:t>
        <a:bodyPr/>
        <a:lstStyle/>
        <a:p>
          <a:endParaRPr lang="en-US"/>
        </a:p>
      </dgm:t>
    </dgm:pt>
    <dgm:pt modelId="{7C8647CB-1F5C-46D6-819A-B9C0AA8B459F}" type="pres">
      <dgm:prSet presAssocID="{88A08448-C7B1-49DC-935F-6C81823D0F36}" presName="aSpace2" presStyleCnt="0"/>
      <dgm:spPr/>
    </dgm:pt>
    <dgm:pt modelId="{629EB7C5-D9BB-403E-A517-D7C2E63D292D}" type="pres">
      <dgm:prSet presAssocID="{C82316F0-64B9-4456-8E50-D0B659D79557}" presName="childNode" presStyleLbl="node1" presStyleIdx="3" presStyleCnt="8">
        <dgm:presLayoutVars>
          <dgm:bulletEnabled val="1"/>
        </dgm:presLayoutVars>
      </dgm:prSet>
      <dgm:spPr/>
      <dgm:t>
        <a:bodyPr/>
        <a:lstStyle/>
        <a:p>
          <a:endParaRPr lang="en-US"/>
        </a:p>
      </dgm:t>
    </dgm:pt>
    <dgm:pt modelId="{23DB0AF0-FBDA-4A43-8581-709C319E91AA}" type="pres">
      <dgm:prSet presAssocID="{A8FA0E69-4A43-4575-8037-3CE2D60124B0}" presName="aSpace" presStyleCnt="0"/>
      <dgm:spPr/>
    </dgm:pt>
    <dgm:pt modelId="{20688C11-CF2F-4F40-AE1E-4AC556840322}" type="pres">
      <dgm:prSet presAssocID="{CDB55B8B-74F1-4587-B3C3-3F3BF8BF4BCA}" presName="compNode" presStyleCnt="0"/>
      <dgm:spPr/>
    </dgm:pt>
    <dgm:pt modelId="{AB70A342-BEF3-4129-9B12-8AB98F1EF20A}" type="pres">
      <dgm:prSet presAssocID="{CDB55B8B-74F1-4587-B3C3-3F3BF8BF4BCA}" presName="aNode" presStyleLbl="bgShp" presStyleIdx="2" presStyleCnt="3" custLinFactNeighborX="1833" custLinFactNeighborY="-1353"/>
      <dgm:spPr/>
      <dgm:t>
        <a:bodyPr/>
        <a:lstStyle/>
        <a:p>
          <a:endParaRPr lang="en-US"/>
        </a:p>
      </dgm:t>
    </dgm:pt>
    <dgm:pt modelId="{9B9D9159-43D3-4C69-AFD8-45620578360B}" type="pres">
      <dgm:prSet presAssocID="{CDB55B8B-74F1-4587-B3C3-3F3BF8BF4BCA}" presName="textNode" presStyleLbl="bgShp" presStyleIdx="2" presStyleCnt="3"/>
      <dgm:spPr/>
      <dgm:t>
        <a:bodyPr/>
        <a:lstStyle/>
        <a:p>
          <a:endParaRPr lang="en-US"/>
        </a:p>
      </dgm:t>
    </dgm:pt>
    <dgm:pt modelId="{88C7DB61-972E-464F-9B43-3AECD36E209A}" type="pres">
      <dgm:prSet presAssocID="{CDB55B8B-74F1-4587-B3C3-3F3BF8BF4BCA}" presName="compChildNode" presStyleCnt="0"/>
      <dgm:spPr/>
    </dgm:pt>
    <dgm:pt modelId="{2FBD1D71-E8DF-437D-A2F6-06A468647A7B}" type="pres">
      <dgm:prSet presAssocID="{CDB55B8B-74F1-4587-B3C3-3F3BF8BF4BCA}" presName="theInnerList" presStyleCnt="0"/>
      <dgm:spPr/>
    </dgm:pt>
    <dgm:pt modelId="{A939BE6B-A55F-49B5-9DAC-CA7C0EB298A5}" type="pres">
      <dgm:prSet presAssocID="{7AF576FA-A430-4EDA-B614-B3A06FDF70C2}" presName="childNode" presStyleLbl="node1" presStyleIdx="4" presStyleCnt="8">
        <dgm:presLayoutVars>
          <dgm:bulletEnabled val="1"/>
        </dgm:presLayoutVars>
      </dgm:prSet>
      <dgm:spPr/>
      <dgm:t>
        <a:bodyPr/>
        <a:lstStyle/>
        <a:p>
          <a:endParaRPr lang="en-US"/>
        </a:p>
      </dgm:t>
    </dgm:pt>
    <dgm:pt modelId="{E3102E0E-AF7B-4A3B-A0F6-3A002F0C4714}" type="pres">
      <dgm:prSet presAssocID="{7AF576FA-A430-4EDA-B614-B3A06FDF70C2}" presName="aSpace2" presStyleCnt="0"/>
      <dgm:spPr/>
    </dgm:pt>
    <dgm:pt modelId="{CDCE30B9-71BE-4E8C-8672-DC5335D115FB}" type="pres">
      <dgm:prSet presAssocID="{E0CFA92D-8979-40BF-A3ED-33597FCF451D}" presName="childNode" presStyleLbl="node1" presStyleIdx="5" presStyleCnt="8">
        <dgm:presLayoutVars>
          <dgm:bulletEnabled val="1"/>
        </dgm:presLayoutVars>
      </dgm:prSet>
      <dgm:spPr/>
      <dgm:t>
        <a:bodyPr/>
        <a:lstStyle/>
        <a:p>
          <a:endParaRPr lang="en-US"/>
        </a:p>
      </dgm:t>
    </dgm:pt>
    <dgm:pt modelId="{2EA40366-BD46-4E0D-BC5B-AC12812116A2}" type="pres">
      <dgm:prSet presAssocID="{E0CFA92D-8979-40BF-A3ED-33597FCF451D}" presName="aSpace2" presStyleCnt="0"/>
      <dgm:spPr/>
    </dgm:pt>
    <dgm:pt modelId="{2BB8A9B5-A280-4001-A25E-202A2880EE78}" type="pres">
      <dgm:prSet presAssocID="{DFA4DCB9-2FD6-4B53-9A97-90B6906B07F9}" presName="childNode" presStyleLbl="node1" presStyleIdx="6" presStyleCnt="8">
        <dgm:presLayoutVars>
          <dgm:bulletEnabled val="1"/>
        </dgm:presLayoutVars>
      </dgm:prSet>
      <dgm:spPr/>
      <dgm:t>
        <a:bodyPr/>
        <a:lstStyle/>
        <a:p>
          <a:endParaRPr lang="en-US"/>
        </a:p>
      </dgm:t>
    </dgm:pt>
    <dgm:pt modelId="{0E11EA19-8E31-4F4E-ABF8-8EC452BEAFD7}" type="pres">
      <dgm:prSet presAssocID="{DFA4DCB9-2FD6-4B53-9A97-90B6906B07F9}" presName="aSpace2" presStyleCnt="0"/>
      <dgm:spPr/>
    </dgm:pt>
    <dgm:pt modelId="{A8139C22-7516-4A8E-B530-D4B8DBD94F6F}" type="pres">
      <dgm:prSet presAssocID="{7F8FDF3F-2346-49B4-9855-4C9022E38268}" presName="childNode" presStyleLbl="node1" presStyleIdx="7" presStyleCnt="8" custScaleX="102591" custScaleY="148198">
        <dgm:presLayoutVars>
          <dgm:bulletEnabled val="1"/>
        </dgm:presLayoutVars>
      </dgm:prSet>
      <dgm:spPr/>
      <dgm:t>
        <a:bodyPr/>
        <a:lstStyle/>
        <a:p>
          <a:endParaRPr lang="en-US"/>
        </a:p>
      </dgm:t>
    </dgm:pt>
  </dgm:ptLst>
  <dgm:cxnLst>
    <dgm:cxn modelId="{33E8AD65-4BEE-4746-87FA-704CE421FBCD}" type="presOf" srcId="{7973D003-70C2-4FDD-B075-E2724F956C76}" destId="{FD5F856D-000A-4794-9EB6-36D1E02CD58D}" srcOrd="0" destOrd="0" presId="urn:microsoft.com/office/officeart/2005/8/layout/lProcess2"/>
    <dgm:cxn modelId="{0CA5BFB5-3D67-4AD2-8D8F-464D0E422814}" type="presOf" srcId="{7F8FDF3F-2346-49B4-9855-4C9022E38268}" destId="{A8139C22-7516-4A8E-B530-D4B8DBD94F6F}" srcOrd="0" destOrd="0" presId="urn:microsoft.com/office/officeart/2005/8/layout/lProcess2"/>
    <dgm:cxn modelId="{78B05BAF-081E-4E16-8221-2A88460D1AC1}" type="presOf" srcId="{CDB55B8B-74F1-4587-B3C3-3F3BF8BF4BCA}" destId="{9B9D9159-43D3-4C69-AFD8-45620578360B}" srcOrd="1" destOrd="0" presId="urn:microsoft.com/office/officeart/2005/8/layout/lProcess2"/>
    <dgm:cxn modelId="{39DB14D2-CA52-453F-A78F-1C5B991A0603}" type="presOf" srcId="{7AF576FA-A430-4EDA-B614-B3A06FDF70C2}" destId="{A939BE6B-A55F-49B5-9DAC-CA7C0EB298A5}" srcOrd="0" destOrd="0" presId="urn:microsoft.com/office/officeart/2005/8/layout/lProcess2"/>
    <dgm:cxn modelId="{1B25E13F-F61B-4826-8419-0B405AFAD2AD}" type="presOf" srcId="{7D1A908F-4285-4F37-98C5-54B323DDBBC3}" destId="{629EB7C5-D9BB-403E-A517-D7C2E63D292D}" srcOrd="0" destOrd="1" presId="urn:microsoft.com/office/officeart/2005/8/layout/lProcess2"/>
    <dgm:cxn modelId="{51950A65-0BE9-4B28-A279-CB145A40D856}" srcId="{CDB55B8B-74F1-4587-B3C3-3F3BF8BF4BCA}" destId="{7F8FDF3F-2346-49B4-9855-4C9022E38268}" srcOrd="3" destOrd="0" parTransId="{C73A0789-A659-438A-8148-958FD7CDB6DA}" sibTransId="{08C37F51-9BF8-4984-9679-D7DCD083CD11}"/>
    <dgm:cxn modelId="{517B5CBB-19CE-46E0-BD43-417D4735A2D2}" srcId="{605D9CEF-CCF7-4D04-9BE2-65C50CF7868F}" destId="{A8FA0E69-4A43-4575-8037-3CE2D60124B0}" srcOrd="1" destOrd="0" parTransId="{C237C28C-57F3-474C-A110-CF07CB51623C}" sibTransId="{A50CD4A7-6D92-4D7A-8D94-06E480782A8B}"/>
    <dgm:cxn modelId="{C87FC687-4DA9-4F7C-BA35-3DEC83926B8F}" srcId="{A8FA0E69-4A43-4575-8037-3CE2D60124B0}" destId="{88A08448-C7B1-49DC-935F-6C81823D0F36}" srcOrd="0" destOrd="0" parTransId="{E225A2AF-7EC4-43B0-92AB-A38E16E8F9D4}" sibTransId="{5C33DDF7-E6EB-4C1D-A8DC-8EF12613CC01}"/>
    <dgm:cxn modelId="{E5290B40-AF4B-4E96-9F48-73D278746262}" srcId="{7973D003-70C2-4FDD-B075-E2724F956C76}" destId="{8D2A793D-2507-4882-A49C-2156892E2717}" srcOrd="0" destOrd="0" parTransId="{C5B8D4F0-CB67-409D-A969-19DCA4307890}" sibTransId="{E08C22D0-B5CF-4139-8C02-89A2FC1715C9}"/>
    <dgm:cxn modelId="{0BE369D0-21FA-4DA5-BDCC-D06DBF0BD340}" srcId="{88A08448-C7B1-49DC-935F-6C81823D0F36}" destId="{73F7B3A6-31AA-4647-9010-06C6427D7F9F}" srcOrd="0" destOrd="0" parTransId="{59C9CD37-4041-49AD-8359-C48A6541379F}" sibTransId="{6574F74B-3F21-4619-BA5A-D22AC643C9BD}"/>
    <dgm:cxn modelId="{56657862-53A3-4B86-9EED-CE9A351763DC}" type="presOf" srcId="{6879066E-48D0-4340-9B93-BBDB426A55DB}" destId="{5C427DE1-1F14-4942-9582-16B46B27A62E}" srcOrd="0" destOrd="2" presId="urn:microsoft.com/office/officeart/2005/8/layout/lProcess2"/>
    <dgm:cxn modelId="{7EF83224-0F78-4BBE-A637-3F3ADD3D9DA8}" type="presOf" srcId="{A8FA0E69-4A43-4575-8037-3CE2D60124B0}" destId="{795E2B32-803E-43B8-AA06-E52B9E8FC89A}" srcOrd="0" destOrd="0" presId="urn:microsoft.com/office/officeart/2005/8/layout/lProcess2"/>
    <dgm:cxn modelId="{73C97786-E005-4EFC-8E1F-89F3E692AE22}" srcId="{CDB55B8B-74F1-4587-B3C3-3F3BF8BF4BCA}" destId="{7AF576FA-A430-4EDA-B614-B3A06FDF70C2}" srcOrd="0" destOrd="0" parTransId="{27A62E6A-76F7-4F94-BA2B-4ECAF03382F3}" sibTransId="{6E98B0E2-072E-4168-BB41-8564D9CF1408}"/>
    <dgm:cxn modelId="{6C410AF9-07F8-4BCE-A4FE-98F2DB274006}" type="presOf" srcId="{73F7B3A6-31AA-4647-9010-06C6427D7F9F}" destId="{5C427DE1-1F14-4942-9582-16B46B27A62E}" srcOrd="0" destOrd="1" presId="urn:microsoft.com/office/officeart/2005/8/layout/lProcess2"/>
    <dgm:cxn modelId="{2220D7C9-2B1B-44EC-9150-5A2D3368CEC8}" srcId="{A8FA0E69-4A43-4575-8037-3CE2D60124B0}" destId="{C82316F0-64B9-4456-8E50-D0B659D79557}" srcOrd="1" destOrd="0" parTransId="{04F53FF2-33C5-4A28-8B08-3C32F3E68D53}" sibTransId="{8BA7E07A-B5C4-46B9-AC34-2D0F3B70CC1D}"/>
    <dgm:cxn modelId="{53853135-ECCD-477F-8CE3-12E24F4106AC}" type="presOf" srcId="{605D9CEF-CCF7-4D04-9BE2-65C50CF7868F}" destId="{AA6D3D7B-DDB4-4C71-9F13-EE4066D83E5A}" srcOrd="0" destOrd="0" presId="urn:microsoft.com/office/officeart/2005/8/layout/lProcess2"/>
    <dgm:cxn modelId="{F71FDC88-3D15-46CD-B059-65B31AC7A017}" type="presOf" srcId="{A8FA0E69-4A43-4575-8037-3CE2D60124B0}" destId="{368AF792-E884-4FAC-9D92-7E8DA1084AFC}" srcOrd="1" destOrd="0" presId="urn:microsoft.com/office/officeart/2005/8/layout/lProcess2"/>
    <dgm:cxn modelId="{99C99078-64EF-4F95-94AE-6DBB28BCFF49}" srcId="{605D9CEF-CCF7-4D04-9BE2-65C50CF7868F}" destId="{7973D003-70C2-4FDD-B075-E2724F956C76}" srcOrd="0" destOrd="0" parTransId="{2A417A87-3467-417A-84C7-834AFC930689}" sibTransId="{3D2822D4-5C4F-49F4-9D7E-74A70B07AD60}"/>
    <dgm:cxn modelId="{DE7E75EB-3C6F-40F6-ABE9-6EAC43321362}" type="presOf" srcId="{A3047944-95F3-4780-B702-84B26F9F119D}" destId="{86E76691-99F9-445C-9A31-F661B607FD69}" srcOrd="0" destOrd="0" presId="urn:microsoft.com/office/officeart/2005/8/layout/lProcess2"/>
    <dgm:cxn modelId="{A54BBBA6-D076-4E12-AC48-072AB76F73CA}" type="presOf" srcId="{7973D003-70C2-4FDD-B075-E2724F956C76}" destId="{3DF66C98-004B-42D6-9799-4709FE6B2336}" srcOrd="1" destOrd="0" presId="urn:microsoft.com/office/officeart/2005/8/layout/lProcess2"/>
    <dgm:cxn modelId="{C3072513-0FE7-4526-99A7-CA886966D839}" type="presOf" srcId="{C82316F0-64B9-4456-8E50-D0B659D79557}" destId="{629EB7C5-D9BB-403E-A517-D7C2E63D292D}" srcOrd="0" destOrd="0" presId="urn:microsoft.com/office/officeart/2005/8/layout/lProcess2"/>
    <dgm:cxn modelId="{B7423B16-55C7-4C8B-9075-57707BB5D650}" type="presOf" srcId="{E0CFA92D-8979-40BF-A3ED-33597FCF451D}" destId="{CDCE30B9-71BE-4E8C-8672-DC5335D115FB}" srcOrd="0" destOrd="0" presId="urn:microsoft.com/office/officeart/2005/8/layout/lProcess2"/>
    <dgm:cxn modelId="{C4F82AED-A24F-423E-8356-234871034B07}" type="presOf" srcId="{88A08448-C7B1-49DC-935F-6C81823D0F36}" destId="{5C427DE1-1F14-4942-9582-16B46B27A62E}" srcOrd="0" destOrd="0" presId="urn:microsoft.com/office/officeart/2005/8/layout/lProcess2"/>
    <dgm:cxn modelId="{C7FC4F6D-9C35-495D-BAFB-763090864454}" srcId="{CDB55B8B-74F1-4587-B3C3-3F3BF8BF4BCA}" destId="{DFA4DCB9-2FD6-4B53-9A97-90B6906B07F9}" srcOrd="2" destOrd="0" parTransId="{41206E1C-0CA3-4FD8-8118-805DFBA4259C}" sibTransId="{96EA68AC-49ED-437D-B4BE-1362933FB044}"/>
    <dgm:cxn modelId="{B543A7BF-4F1F-48BD-8B33-884F4AD7B905}" srcId="{7973D003-70C2-4FDD-B075-E2724F956C76}" destId="{A3047944-95F3-4780-B702-84B26F9F119D}" srcOrd="1" destOrd="0" parTransId="{33DB79DD-880D-4B2D-918A-CD7B0ADA1364}" sibTransId="{57DE27E7-9EAE-403B-9E20-A703C6F2DDF7}"/>
    <dgm:cxn modelId="{77D62B82-8BB0-43FF-9B97-49EF96B175D5}" srcId="{CDB55B8B-74F1-4587-B3C3-3F3BF8BF4BCA}" destId="{E0CFA92D-8979-40BF-A3ED-33597FCF451D}" srcOrd="1" destOrd="0" parTransId="{1DE017B0-D547-462E-90F0-2B78EC955B84}" sibTransId="{A3C85758-3A51-4461-9362-26F0D90049DC}"/>
    <dgm:cxn modelId="{12E824AD-C534-4315-919E-B7335222B6B7}" srcId="{C82316F0-64B9-4456-8E50-D0B659D79557}" destId="{7D1A908F-4285-4F37-98C5-54B323DDBBC3}" srcOrd="0" destOrd="0" parTransId="{042B4D41-29E9-4B27-8463-65FF7C6206B1}" sibTransId="{365354F1-FBBA-4541-BED6-FF2575045C97}"/>
    <dgm:cxn modelId="{5224666C-AEA2-4177-93E5-13038DB425A6}" type="presOf" srcId="{8D2A793D-2507-4882-A49C-2156892E2717}" destId="{9E99BC87-2E36-4E36-BF36-EBE4FCDB395B}" srcOrd="0" destOrd="0" presId="urn:microsoft.com/office/officeart/2005/8/layout/lProcess2"/>
    <dgm:cxn modelId="{57045C96-BF6A-41C7-88AE-EB321D4813A6}" srcId="{88A08448-C7B1-49DC-935F-6C81823D0F36}" destId="{6879066E-48D0-4340-9B93-BBDB426A55DB}" srcOrd="1" destOrd="0" parTransId="{6071232E-C34B-4771-A232-511260420881}" sibTransId="{FACA74D8-4AE2-41C7-857E-816538ABEA74}"/>
    <dgm:cxn modelId="{DD9579A5-F326-4D39-AAC0-E3852E7C1D33}" type="presOf" srcId="{DFA4DCB9-2FD6-4B53-9A97-90B6906B07F9}" destId="{2BB8A9B5-A280-4001-A25E-202A2880EE78}" srcOrd="0" destOrd="0" presId="urn:microsoft.com/office/officeart/2005/8/layout/lProcess2"/>
    <dgm:cxn modelId="{7736F6F2-287F-410D-8083-1018ACF75DD5}" type="presOf" srcId="{CDB55B8B-74F1-4587-B3C3-3F3BF8BF4BCA}" destId="{AB70A342-BEF3-4129-9B12-8AB98F1EF20A}" srcOrd="0" destOrd="0" presId="urn:microsoft.com/office/officeart/2005/8/layout/lProcess2"/>
    <dgm:cxn modelId="{C6D70BE4-9FD5-4223-A3C7-0844DF9F0CED}" srcId="{605D9CEF-CCF7-4D04-9BE2-65C50CF7868F}" destId="{CDB55B8B-74F1-4587-B3C3-3F3BF8BF4BCA}" srcOrd="2" destOrd="0" parTransId="{F9E18600-16B7-43BC-83AB-CCA1CFDB5A4F}" sibTransId="{B8DD7C04-9334-4BE3-B1AE-F15A83EBAA73}"/>
    <dgm:cxn modelId="{F5D2F2AE-D75F-4169-8659-1935BA092F47}" type="presParOf" srcId="{AA6D3D7B-DDB4-4C71-9F13-EE4066D83E5A}" destId="{9AAD1CD9-ACC0-4195-B07F-8A18C3085396}" srcOrd="0" destOrd="0" presId="urn:microsoft.com/office/officeart/2005/8/layout/lProcess2"/>
    <dgm:cxn modelId="{FB2A9DBE-C268-4CC8-AB41-65363601E4F7}" type="presParOf" srcId="{9AAD1CD9-ACC0-4195-B07F-8A18C3085396}" destId="{FD5F856D-000A-4794-9EB6-36D1E02CD58D}" srcOrd="0" destOrd="0" presId="urn:microsoft.com/office/officeart/2005/8/layout/lProcess2"/>
    <dgm:cxn modelId="{8FB02F52-C5AE-486A-98F9-1332032179D7}" type="presParOf" srcId="{9AAD1CD9-ACC0-4195-B07F-8A18C3085396}" destId="{3DF66C98-004B-42D6-9799-4709FE6B2336}" srcOrd="1" destOrd="0" presId="urn:microsoft.com/office/officeart/2005/8/layout/lProcess2"/>
    <dgm:cxn modelId="{3B46E6C4-C7CE-490A-81E4-5E056952B420}" type="presParOf" srcId="{9AAD1CD9-ACC0-4195-B07F-8A18C3085396}" destId="{BA69C78A-84A3-46E6-93AA-E0A0E43EC3A6}" srcOrd="2" destOrd="0" presId="urn:microsoft.com/office/officeart/2005/8/layout/lProcess2"/>
    <dgm:cxn modelId="{E33213E4-3D2E-4174-B979-EEAF5AB19B5B}" type="presParOf" srcId="{BA69C78A-84A3-46E6-93AA-E0A0E43EC3A6}" destId="{D3052DBA-AF42-4069-A762-F878CBC1BC66}" srcOrd="0" destOrd="0" presId="urn:microsoft.com/office/officeart/2005/8/layout/lProcess2"/>
    <dgm:cxn modelId="{68A3522C-494F-46CE-8A72-42111D83CAC6}" type="presParOf" srcId="{D3052DBA-AF42-4069-A762-F878CBC1BC66}" destId="{9E99BC87-2E36-4E36-BF36-EBE4FCDB395B}" srcOrd="0" destOrd="0" presId="urn:microsoft.com/office/officeart/2005/8/layout/lProcess2"/>
    <dgm:cxn modelId="{E3BAEA33-4357-474D-8CAF-006D46DC12C5}" type="presParOf" srcId="{D3052DBA-AF42-4069-A762-F878CBC1BC66}" destId="{301B23D8-7BE0-447F-A1F2-773E76A5D61C}" srcOrd="1" destOrd="0" presId="urn:microsoft.com/office/officeart/2005/8/layout/lProcess2"/>
    <dgm:cxn modelId="{0E74835C-ECC0-47D9-93F9-78E36FE7C24E}" type="presParOf" srcId="{D3052DBA-AF42-4069-A762-F878CBC1BC66}" destId="{86E76691-99F9-445C-9A31-F661B607FD69}" srcOrd="2" destOrd="0" presId="urn:microsoft.com/office/officeart/2005/8/layout/lProcess2"/>
    <dgm:cxn modelId="{DC9265AE-804B-4710-BAC8-46ECD9012975}" type="presParOf" srcId="{AA6D3D7B-DDB4-4C71-9F13-EE4066D83E5A}" destId="{B8016C89-4F70-4B1F-BE4D-9CA6A59FFA92}" srcOrd="1" destOrd="0" presId="urn:microsoft.com/office/officeart/2005/8/layout/lProcess2"/>
    <dgm:cxn modelId="{78E9E9D5-9883-4141-A5C3-861C5B67B803}" type="presParOf" srcId="{AA6D3D7B-DDB4-4C71-9F13-EE4066D83E5A}" destId="{E8BCC121-9D2F-4EA0-8F21-0D56B08E6D15}" srcOrd="2" destOrd="0" presId="urn:microsoft.com/office/officeart/2005/8/layout/lProcess2"/>
    <dgm:cxn modelId="{1AAD6F60-FC19-4AF5-9D64-8F9B927153F5}" type="presParOf" srcId="{E8BCC121-9D2F-4EA0-8F21-0D56B08E6D15}" destId="{795E2B32-803E-43B8-AA06-E52B9E8FC89A}" srcOrd="0" destOrd="0" presId="urn:microsoft.com/office/officeart/2005/8/layout/lProcess2"/>
    <dgm:cxn modelId="{B4E4B091-D93D-47C9-A10C-D58247B461B7}" type="presParOf" srcId="{E8BCC121-9D2F-4EA0-8F21-0D56B08E6D15}" destId="{368AF792-E884-4FAC-9D92-7E8DA1084AFC}" srcOrd="1" destOrd="0" presId="urn:microsoft.com/office/officeart/2005/8/layout/lProcess2"/>
    <dgm:cxn modelId="{81616A47-23FA-4491-A254-7E2499D4A380}" type="presParOf" srcId="{E8BCC121-9D2F-4EA0-8F21-0D56B08E6D15}" destId="{30607250-2B6A-4FD5-9AA4-1E98BF7AFA8D}" srcOrd="2" destOrd="0" presId="urn:microsoft.com/office/officeart/2005/8/layout/lProcess2"/>
    <dgm:cxn modelId="{44960C3D-E0DD-49C2-9238-A9A7583D6D15}" type="presParOf" srcId="{30607250-2B6A-4FD5-9AA4-1E98BF7AFA8D}" destId="{1E9554A1-5979-4794-98D0-92CC612F7986}" srcOrd="0" destOrd="0" presId="urn:microsoft.com/office/officeart/2005/8/layout/lProcess2"/>
    <dgm:cxn modelId="{EE07FC75-23CA-4687-9B67-B8AAF5C29582}" type="presParOf" srcId="{1E9554A1-5979-4794-98D0-92CC612F7986}" destId="{5C427DE1-1F14-4942-9582-16B46B27A62E}" srcOrd="0" destOrd="0" presId="urn:microsoft.com/office/officeart/2005/8/layout/lProcess2"/>
    <dgm:cxn modelId="{0FFBD757-72C0-43E7-927E-C48002A9CBFB}" type="presParOf" srcId="{1E9554A1-5979-4794-98D0-92CC612F7986}" destId="{7C8647CB-1F5C-46D6-819A-B9C0AA8B459F}" srcOrd="1" destOrd="0" presId="urn:microsoft.com/office/officeart/2005/8/layout/lProcess2"/>
    <dgm:cxn modelId="{19236F36-FEF0-4211-8066-1D2BAF822AED}" type="presParOf" srcId="{1E9554A1-5979-4794-98D0-92CC612F7986}" destId="{629EB7C5-D9BB-403E-A517-D7C2E63D292D}" srcOrd="2" destOrd="0" presId="urn:microsoft.com/office/officeart/2005/8/layout/lProcess2"/>
    <dgm:cxn modelId="{112414BA-F9D9-48A4-B96A-D9A9F4C02D40}" type="presParOf" srcId="{AA6D3D7B-DDB4-4C71-9F13-EE4066D83E5A}" destId="{23DB0AF0-FBDA-4A43-8581-709C319E91AA}" srcOrd="3" destOrd="0" presId="urn:microsoft.com/office/officeart/2005/8/layout/lProcess2"/>
    <dgm:cxn modelId="{A6BABBD6-19B6-417D-842C-3A29A0385795}" type="presParOf" srcId="{AA6D3D7B-DDB4-4C71-9F13-EE4066D83E5A}" destId="{20688C11-CF2F-4F40-AE1E-4AC556840322}" srcOrd="4" destOrd="0" presId="urn:microsoft.com/office/officeart/2005/8/layout/lProcess2"/>
    <dgm:cxn modelId="{9D412B5F-0AD4-4C42-AA01-7B19347AE57A}" type="presParOf" srcId="{20688C11-CF2F-4F40-AE1E-4AC556840322}" destId="{AB70A342-BEF3-4129-9B12-8AB98F1EF20A}" srcOrd="0" destOrd="0" presId="urn:microsoft.com/office/officeart/2005/8/layout/lProcess2"/>
    <dgm:cxn modelId="{2D293A95-0785-47E4-882F-5750082EAF63}" type="presParOf" srcId="{20688C11-CF2F-4F40-AE1E-4AC556840322}" destId="{9B9D9159-43D3-4C69-AFD8-45620578360B}" srcOrd="1" destOrd="0" presId="urn:microsoft.com/office/officeart/2005/8/layout/lProcess2"/>
    <dgm:cxn modelId="{0332C06B-CFDC-4B86-9519-A0DF3D27B6A5}" type="presParOf" srcId="{20688C11-CF2F-4F40-AE1E-4AC556840322}" destId="{88C7DB61-972E-464F-9B43-3AECD36E209A}" srcOrd="2" destOrd="0" presId="urn:microsoft.com/office/officeart/2005/8/layout/lProcess2"/>
    <dgm:cxn modelId="{DD34D5FE-283E-43F3-8BF6-0B85D71DE9D7}" type="presParOf" srcId="{88C7DB61-972E-464F-9B43-3AECD36E209A}" destId="{2FBD1D71-E8DF-437D-A2F6-06A468647A7B}" srcOrd="0" destOrd="0" presId="urn:microsoft.com/office/officeart/2005/8/layout/lProcess2"/>
    <dgm:cxn modelId="{D8B801E6-2D24-4C27-9589-B7605A6E2369}" type="presParOf" srcId="{2FBD1D71-E8DF-437D-A2F6-06A468647A7B}" destId="{A939BE6B-A55F-49B5-9DAC-CA7C0EB298A5}" srcOrd="0" destOrd="0" presId="urn:microsoft.com/office/officeart/2005/8/layout/lProcess2"/>
    <dgm:cxn modelId="{48C56A35-9CD1-40F1-A3E8-33D6AB71BAC2}" type="presParOf" srcId="{2FBD1D71-E8DF-437D-A2F6-06A468647A7B}" destId="{E3102E0E-AF7B-4A3B-A0F6-3A002F0C4714}" srcOrd="1" destOrd="0" presId="urn:microsoft.com/office/officeart/2005/8/layout/lProcess2"/>
    <dgm:cxn modelId="{9DDFE142-A18B-4DBF-A7EE-36D2DB8A69EC}" type="presParOf" srcId="{2FBD1D71-E8DF-437D-A2F6-06A468647A7B}" destId="{CDCE30B9-71BE-4E8C-8672-DC5335D115FB}" srcOrd="2" destOrd="0" presId="urn:microsoft.com/office/officeart/2005/8/layout/lProcess2"/>
    <dgm:cxn modelId="{3728950B-6C09-4090-BC5F-88CB13EF8282}" type="presParOf" srcId="{2FBD1D71-E8DF-437D-A2F6-06A468647A7B}" destId="{2EA40366-BD46-4E0D-BC5B-AC12812116A2}" srcOrd="3" destOrd="0" presId="urn:microsoft.com/office/officeart/2005/8/layout/lProcess2"/>
    <dgm:cxn modelId="{A473F9CA-6F45-4AB2-949A-DBD1E5E419CC}" type="presParOf" srcId="{2FBD1D71-E8DF-437D-A2F6-06A468647A7B}" destId="{2BB8A9B5-A280-4001-A25E-202A2880EE78}" srcOrd="4" destOrd="0" presId="urn:microsoft.com/office/officeart/2005/8/layout/lProcess2"/>
    <dgm:cxn modelId="{B7E8E0B6-46E3-4D9A-8626-229E5D2A4AFB}" type="presParOf" srcId="{2FBD1D71-E8DF-437D-A2F6-06A468647A7B}" destId="{0E11EA19-8E31-4F4E-ABF8-8EC452BEAFD7}" srcOrd="5" destOrd="0" presId="urn:microsoft.com/office/officeart/2005/8/layout/lProcess2"/>
    <dgm:cxn modelId="{FB131CEA-1FC2-480B-9615-4C9208D4952D}" type="presParOf" srcId="{2FBD1D71-E8DF-437D-A2F6-06A468647A7B}" destId="{A8139C22-7516-4A8E-B530-D4B8DBD94F6F}"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F856D-000A-4794-9EB6-36D1E02CD58D}">
      <dsp:nvSpPr>
        <dsp:cNvPr id="0" name=""/>
        <dsp:cNvSpPr/>
      </dsp:nvSpPr>
      <dsp:spPr>
        <a:xfrm>
          <a:off x="976" y="0"/>
          <a:ext cx="2539379" cy="5638800"/>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smtClean="0">
              <a:latin typeface="Times New Roman" pitchFamily="18" charset="0"/>
              <a:cs typeface="Times New Roman" pitchFamily="18" charset="0"/>
            </a:rPr>
            <a:t>FACE DETECTION:</a:t>
          </a:r>
          <a:endParaRPr lang="en-US" sz="1800" kern="1200" dirty="0">
            <a:latin typeface="Times New Roman" pitchFamily="18" charset="0"/>
            <a:cs typeface="Times New Roman" pitchFamily="18" charset="0"/>
          </a:endParaRPr>
        </a:p>
      </dsp:txBody>
      <dsp:txXfrm>
        <a:off x="976" y="0"/>
        <a:ext cx="2539379" cy="1691640"/>
      </dsp:txXfrm>
    </dsp:sp>
    <dsp:sp modelId="{9E99BC87-2E36-4E36-BF36-EBE4FCDB395B}">
      <dsp:nvSpPr>
        <dsp:cNvPr id="0" name=""/>
        <dsp:cNvSpPr/>
      </dsp:nvSpPr>
      <dsp:spPr>
        <a:xfrm>
          <a:off x="228606" y="1524001"/>
          <a:ext cx="2031503" cy="1700175"/>
        </a:xfrm>
        <a:prstGeom prst="roundRect">
          <a:avLst>
            <a:gd name="adj" fmla="val 10000"/>
          </a:avLst>
        </a:prstGeom>
        <a:solidFill>
          <a:schemeClr val="accent5">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bg1"/>
              </a:solidFill>
              <a:latin typeface="Times New Roman" pitchFamily="18" charset="0"/>
              <a:cs typeface="Times New Roman" pitchFamily="18" charset="0"/>
            </a:rPr>
            <a:t>Utilizes the </a:t>
          </a:r>
          <a:r>
            <a:rPr lang="en-US" sz="1600" kern="1200" dirty="0" err="1" smtClean="0">
              <a:solidFill>
                <a:schemeClr val="bg1"/>
              </a:solidFill>
              <a:latin typeface="Times New Roman" pitchFamily="18" charset="0"/>
              <a:cs typeface="Times New Roman" pitchFamily="18" charset="0"/>
            </a:rPr>
            <a:t>Haar</a:t>
          </a:r>
          <a:r>
            <a:rPr lang="en-US" sz="1600" kern="1200" dirty="0" smtClean="0">
              <a:solidFill>
                <a:schemeClr val="bg1"/>
              </a:solidFill>
              <a:latin typeface="Times New Roman" pitchFamily="18" charset="0"/>
              <a:cs typeface="Times New Roman" pitchFamily="18" charset="0"/>
            </a:rPr>
            <a:t> Cascade classifier for face detection.</a:t>
          </a:r>
          <a:endParaRPr lang="en-US" sz="1600" kern="1200" dirty="0">
            <a:solidFill>
              <a:schemeClr val="bg1"/>
            </a:solidFill>
            <a:latin typeface="Times New Roman" pitchFamily="18" charset="0"/>
            <a:cs typeface="Times New Roman" pitchFamily="18" charset="0"/>
          </a:endParaRPr>
        </a:p>
      </dsp:txBody>
      <dsp:txXfrm>
        <a:off x="278402" y="1573797"/>
        <a:ext cx="1931911" cy="1600583"/>
      </dsp:txXfrm>
    </dsp:sp>
    <dsp:sp modelId="{86E76691-99F9-445C-9A31-F661B607FD69}">
      <dsp:nvSpPr>
        <dsp:cNvPr id="0" name=""/>
        <dsp:cNvSpPr/>
      </dsp:nvSpPr>
      <dsp:spPr>
        <a:xfrm>
          <a:off x="228606" y="3505200"/>
          <a:ext cx="2031503" cy="1700175"/>
        </a:xfrm>
        <a:prstGeom prst="roundRect">
          <a:avLst>
            <a:gd name="adj" fmla="val 10000"/>
          </a:avLst>
        </a:prstGeom>
        <a:solidFill>
          <a:schemeClr val="accent5">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bg1"/>
              </a:solidFill>
              <a:latin typeface="Times New Roman" pitchFamily="18" charset="0"/>
              <a:cs typeface="Times New Roman" pitchFamily="18" charset="0"/>
            </a:rPr>
            <a:t>Detects faces in images using </a:t>
          </a:r>
          <a:r>
            <a:rPr lang="en-US" sz="1600" kern="1200" dirty="0" err="1" smtClean="0">
              <a:solidFill>
                <a:schemeClr val="bg1"/>
              </a:solidFill>
              <a:latin typeface="Times New Roman" pitchFamily="18" charset="0"/>
              <a:cs typeface="Times New Roman" pitchFamily="18" charset="0"/>
            </a:rPr>
            <a:t>detectMultiScale</a:t>
          </a:r>
          <a:r>
            <a:rPr lang="en-US" sz="1600" kern="1200" dirty="0" smtClean="0">
              <a:solidFill>
                <a:schemeClr val="bg1"/>
              </a:solidFill>
              <a:latin typeface="Times New Roman" pitchFamily="18" charset="0"/>
              <a:cs typeface="Times New Roman" pitchFamily="18" charset="0"/>
            </a:rPr>
            <a:t>().</a:t>
          </a:r>
          <a:endParaRPr lang="en-US" sz="1600" kern="1200" dirty="0">
            <a:solidFill>
              <a:schemeClr val="bg1"/>
            </a:solidFill>
            <a:latin typeface="Times New Roman" pitchFamily="18" charset="0"/>
            <a:cs typeface="Times New Roman" pitchFamily="18" charset="0"/>
          </a:endParaRPr>
        </a:p>
      </dsp:txBody>
      <dsp:txXfrm>
        <a:off x="278402" y="3554996"/>
        <a:ext cx="1931911" cy="1600583"/>
      </dsp:txXfrm>
    </dsp:sp>
    <dsp:sp modelId="{795E2B32-803E-43B8-AA06-E52B9E8FC89A}">
      <dsp:nvSpPr>
        <dsp:cNvPr id="0" name=""/>
        <dsp:cNvSpPr/>
      </dsp:nvSpPr>
      <dsp:spPr>
        <a:xfrm>
          <a:off x="2730810" y="0"/>
          <a:ext cx="2539379" cy="5638800"/>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smtClean="0">
              <a:latin typeface="Times New Roman" pitchFamily="18" charset="0"/>
              <a:cs typeface="Times New Roman" pitchFamily="18" charset="0"/>
            </a:rPr>
            <a:t>IMAGE PROCESSING FUNCTIONS:</a:t>
          </a:r>
          <a:endParaRPr lang="en-US" sz="1800" kern="1200" dirty="0">
            <a:latin typeface="Times New Roman" pitchFamily="18" charset="0"/>
            <a:cs typeface="Times New Roman" pitchFamily="18" charset="0"/>
          </a:endParaRPr>
        </a:p>
      </dsp:txBody>
      <dsp:txXfrm>
        <a:off x="2730810" y="0"/>
        <a:ext cx="2539379" cy="1691640"/>
      </dsp:txXfrm>
    </dsp:sp>
    <dsp:sp modelId="{5C427DE1-1F14-4942-9582-16B46B27A62E}">
      <dsp:nvSpPr>
        <dsp:cNvPr id="0" name=""/>
        <dsp:cNvSpPr/>
      </dsp:nvSpPr>
      <dsp:spPr>
        <a:xfrm>
          <a:off x="2984748" y="1693291"/>
          <a:ext cx="2031503" cy="1700175"/>
        </a:xfrm>
        <a:prstGeom prst="roundRect">
          <a:avLst>
            <a:gd name="adj" fmla="val 10000"/>
          </a:avLst>
        </a:prstGeom>
        <a:solidFill>
          <a:schemeClr val="accent5">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26670" rIns="35560" bIns="26670" numCol="1" spcCol="1270" anchor="t" anchorCtr="0">
          <a:noAutofit/>
        </a:bodyPr>
        <a:lstStyle/>
        <a:p>
          <a:pPr lvl="0" algn="l" defTabSz="622300" rtl="0">
            <a:lnSpc>
              <a:spcPct val="90000"/>
            </a:lnSpc>
            <a:spcBef>
              <a:spcPct val="0"/>
            </a:spcBef>
            <a:spcAft>
              <a:spcPct val="35000"/>
            </a:spcAft>
          </a:pPr>
          <a:r>
            <a:rPr lang="en-US" sz="1400" b="1" kern="1200" dirty="0" err="1" smtClean="0">
              <a:solidFill>
                <a:schemeClr val="bg1"/>
              </a:solidFill>
              <a:latin typeface="Times New Roman" pitchFamily="18" charset="0"/>
              <a:cs typeface="Times New Roman" pitchFamily="18" charset="0"/>
            </a:rPr>
            <a:t>BlurFilter</a:t>
          </a:r>
          <a:r>
            <a:rPr lang="en-US" sz="1400" b="1" kern="1200" dirty="0" smtClean="0">
              <a:solidFill>
                <a:schemeClr val="bg1"/>
              </a:solidFill>
              <a:latin typeface="Times New Roman" pitchFamily="18" charset="0"/>
              <a:cs typeface="Times New Roman" pitchFamily="18" charset="0"/>
            </a:rPr>
            <a:t> (</a:t>
          </a:r>
          <a:r>
            <a:rPr lang="en-US" sz="1400" b="1" kern="1200" dirty="0" err="1" smtClean="0">
              <a:solidFill>
                <a:schemeClr val="bg1"/>
              </a:solidFill>
              <a:latin typeface="Times New Roman" pitchFamily="18" charset="0"/>
              <a:cs typeface="Times New Roman" pitchFamily="18" charset="0"/>
            </a:rPr>
            <a:t>apply_blur</a:t>
          </a:r>
          <a:r>
            <a:rPr lang="en-US" sz="1400" b="1" kern="1200" dirty="0" smtClean="0">
              <a:solidFill>
                <a:schemeClr val="bg1"/>
              </a:solidFill>
              <a:latin typeface="Times New Roman" pitchFamily="18" charset="0"/>
              <a:cs typeface="Times New Roman" pitchFamily="18" charset="0"/>
            </a:rPr>
            <a:t>()):</a:t>
          </a:r>
          <a:endParaRPr lang="en-US" sz="1400" kern="1200" dirty="0">
            <a:solidFill>
              <a:schemeClr val="bg1"/>
            </a:solidFill>
            <a:latin typeface="Times New Roman" pitchFamily="18" charset="0"/>
            <a:cs typeface="Times New Roman" pitchFamily="18" charset="0"/>
          </a:endParaRPr>
        </a:p>
        <a:p>
          <a:pPr marL="114300" lvl="1" indent="-114300" algn="l" defTabSz="622300" rtl="0">
            <a:lnSpc>
              <a:spcPct val="90000"/>
            </a:lnSpc>
            <a:spcBef>
              <a:spcPct val="0"/>
            </a:spcBef>
            <a:spcAft>
              <a:spcPct val="15000"/>
            </a:spcAft>
            <a:buChar char="••"/>
          </a:pPr>
          <a:r>
            <a:rPr lang="en-US" sz="1400" kern="1200" dirty="0" smtClean="0">
              <a:solidFill>
                <a:schemeClr val="bg1"/>
              </a:solidFill>
              <a:latin typeface="Times New Roman" pitchFamily="18" charset="0"/>
              <a:cs typeface="Times New Roman" pitchFamily="18" charset="0"/>
            </a:rPr>
            <a:t>Converts the image to </a:t>
          </a:r>
          <a:r>
            <a:rPr lang="en-US" sz="1400" kern="1200" dirty="0" err="1" smtClean="0">
              <a:solidFill>
                <a:schemeClr val="bg1"/>
              </a:solidFill>
              <a:latin typeface="Times New Roman" pitchFamily="18" charset="0"/>
              <a:cs typeface="Times New Roman" pitchFamily="18" charset="0"/>
            </a:rPr>
            <a:t>grayscale</a:t>
          </a:r>
          <a:r>
            <a:rPr lang="en-US" sz="1400" kern="1200" dirty="0" smtClean="0">
              <a:solidFill>
                <a:schemeClr val="bg1"/>
              </a:solidFill>
              <a:latin typeface="Times New Roman" pitchFamily="18" charset="0"/>
              <a:cs typeface="Times New Roman" pitchFamily="18" charset="0"/>
            </a:rPr>
            <a:t>.</a:t>
          </a:r>
          <a:endParaRPr lang="en-US" sz="1400" kern="1200" dirty="0">
            <a:solidFill>
              <a:schemeClr val="bg1"/>
            </a:solidFill>
            <a:latin typeface="Times New Roman" pitchFamily="18" charset="0"/>
            <a:cs typeface="Times New Roman" pitchFamily="18" charset="0"/>
          </a:endParaRPr>
        </a:p>
        <a:p>
          <a:pPr marL="114300" lvl="1" indent="-114300" algn="just" defTabSz="622300" rtl="0">
            <a:lnSpc>
              <a:spcPct val="90000"/>
            </a:lnSpc>
            <a:spcBef>
              <a:spcPct val="0"/>
            </a:spcBef>
            <a:spcAft>
              <a:spcPct val="15000"/>
            </a:spcAft>
            <a:buChar char="••"/>
          </a:pPr>
          <a:r>
            <a:rPr lang="en-US" sz="1400" kern="1200" dirty="0" smtClean="0">
              <a:solidFill>
                <a:schemeClr val="bg1"/>
              </a:solidFill>
              <a:latin typeface="Times New Roman" pitchFamily="18" charset="0"/>
              <a:cs typeface="Times New Roman" pitchFamily="18" charset="0"/>
            </a:rPr>
            <a:t>Detects faces and applies Gaussian blur to the detected faces.</a:t>
          </a:r>
          <a:endParaRPr lang="en-US" sz="1400" kern="1200" dirty="0">
            <a:solidFill>
              <a:schemeClr val="bg1"/>
            </a:solidFill>
            <a:latin typeface="Times New Roman" pitchFamily="18" charset="0"/>
            <a:cs typeface="Times New Roman" pitchFamily="18" charset="0"/>
          </a:endParaRPr>
        </a:p>
      </dsp:txBody>
      <dsp:txXfrm>
        <a:off x="3034544" y="1743087"/>
        <a:ext cx="1931911" cy="1600583"/>
      </dsp:txXfrm>
    </dsp:sp>
    <dsp:sp modelId="{629EB7C5-D9BB-403E-A517-D7C2E63D292D}">
      <dsp:nvSpPr>
        <dsp:cNvPr id="0" name=""/>
        <dsp:cNvSpPr/>
      </dsp:nvSpPr>
      <dsp:spPr>
        <a:xfrm>
          <a:off x="2984748" y="3655032"/>
          <a:ext cx="2031503" cy="1700175"/>
        </a:xfrm>
        <a:prstGeom prst="roundRect">
          <a:avLst>
            <a:gd name="adj" fmla="val 10000"/>
          </a:avLst>
        </a:prstGeom>
        <a:solidFill>
          <a:schemeClr val="accent5">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26670" rIns="35560" bIns="26670" numCol="1" spcCol="1270" anchor="t" anchorCtr="0">
          <a:noAutofit/>
        </a:bodyPr>
        <a:lstStyle/>
        <a:p>
          <a:pPr lvl="0" algn="l" defTabSz="622300" rtl="0">
            <a:lnSpc>
              <a:spcPct val="90000"/>
            </a:lnSpc>
            <a:spcBef>
              <a:spcPct val="0"/>
            </a:spcBef>
            <a:spcAft>
              <a:spcPct val="35000"/>
            </a:spcAft>
          </a:pPr>
          <a:r>
            <a:rPr lang="en-US" sz="1400" b="1" kern="1200" dirty="0" smtClean="0">
              <a:solidFill>
                <a:schemeClr val="bg1"/>
              </a:solidFill>
              <a:latin typeface="Times New Roman" pitchFamily="18" charset="0"/>
              <a:cs typeface="Times New Roman" pitchFamily="18" charset="0"/>
            </a:rPr>
            <a:t>Sharpening Filter (</a:t>
          </a:r>
          <a:r>
            <a:rPr lang="en-US" sz="1400" b="1" kern="1200" dirty="0" err="1" smtClean="0">
              <a:solidFill>
                <a:schemeClr val="bg1"/>
              </a:solidFill>
              <a:latin typeface="Times New Roman" pitchFamily="18" charset="0"/>
              <a:cs typeface="Times New Roman" pitchFamily="18" charset="0"/>
            </a:rPr>
            <a:t>apply_sharpening</a:t>
          </a:r>
          <a:r>
            <a:rPr lang="en-US" sz="1400" b="1" kern="1200" dirty="0" smtClean="0">
              <a:solidFill>
                <a:schemeClr val="bg1"/>
              </a:solidFill>
              <a:latin typeface="Times New Roman" pitchFamily="18" charset="0"/>
              <a:cs typeface="Times New Roman" pitchFamily="18" charset="0"/>
            </a:rPr>
            <a:t>()):</a:t>
          </a:r>
          <a:endParaRPr lang="en-US" sz="1400" kern="1200" dirty="0">
            <a:solidFill>
              <a:schemeClr val="bg1"/>
            </a:solidFill>
            <a:latin typeface="Times New Roman" pitchFamily="18" charset="0"/>
            <a:cs typeface="Times New Roman" pitchFamily="18" charset="0"/>
          </a:endParaRPr>
        </a:p>
        <a:p>
          <a:pPr marL="114300" lvl="1" indent="-114300" algn="just" defTabSz="622300" rtl="0">
            <a:lnSpc>
              <a:spcPct val="90000"/>
            </a:lnSpc>
            <a:spcBef>
              <a:spcPct val="0"/>
            </a:spcBef>
            <a:spcAft>
              <a:spcPct val="15000"/>
            </a:spcAft>
            <a:buChar char="••"/>
          </a:pPr>
          <a:r>
            <a:rPr lang="en-US" sz="1400" kern="1200" dirty="0" smtClean="0">
              <a:solidFill>
                <a:schemeClr val="bg1"/>
              </a:solidFill>
              <a:latin typeface="Times New Roman" pitchFamily="18" charset="0"/>
              <a:cs typeface="Times New Roman" pitchFamily="18" charset="0"/>
            </a:rPr>
            <a:t>Applies a predefined sharpening kernel to the original image</a:t>
          </a:r>
          <a:r>
            <a:rPr lang="en-US" sz="1200" kern="1200" dirty="0" smtClean="0">
              <a:solidFill>
                <a:schemeClr val="bg1"/>
              </a:solidFill>
              <a:latin typeface="Times New Roman" pitchFamily="18" charset="0"/>
              <a:cs typeface="Times New Roman" pitchFamily="18" charset="0"/>
            </a:rPr>
            <a:t>.</a:t>
          </a:r>
          <a:endParaRPr lang="en-US" sz="1200" kern="1200" dirty="0">
            <a:solidFill>
              <a:schemeClr val="bg1"/>
            </a:solidFill>
            <a:latin typeface="Times New Roman" pitchFamily="18" charset="0"/>
            <a:cs typeface="Times New Roman" pitchFamily="18" charset="0"/>
          </a:endParaRPr>
        </a:p>
      </dsp:txBody>
      <dsp:txXfrm>
        <a:off x="3034544" y="3704828"/>
        <a:ext cx="1931911" cy="1600583"/>
      </dsp:txXfrm>
    </dsp:sp>
    <dsp:sp modelId="{AB70A342-BEF3-4129-9B12-8AB98F1EF20A}">
      <dsp:nvSpPr>
        <dsp:cNvPr id="0" name=""/>
        <dsp:cNvSpPr/>
      </dsp:nvSpPr>
      <dsp:spPr>
        <a:xfrm>
          <a:off x="5461620" y="0"/>
          <a:ext cx="2539379" cy="5638800"/>
        </a:xfrm>
        <a:prstGeom prst="roundRect">
          <a:avLst>
            <a:gd name="adj" fmla="val 1000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smtClean="0">
              <a:latin typeface="Times New Roman" pitchFamily="18" charset="0"/>
              <a:cs typeface="Times New Roman" pitchFamily="18" charset="0"/>
            </a:rPr>
            <a:t>PROCESSING IMAGES:</a:t>
          </a:r>
          <a:endParaRPr lang="en-US" sz="1800" kern="1200" dirty="0">
            <a:latin typeface="Times New Roman" pitchFamily="18" charset="0"/>
            <a:cs typeface="Times New Roman" pitchFamily="18" charset="0"/>
          </a:endParaRPr>
        </a:p>
      </dsp:txBody>
      <dsp:txXfrm>
        <a:off x="5461620" y="0"/>
        <a:ext cx="2539379" cy="1691640"/>
      </dsp:txXfrm>
    </dsp:sp>
    <dsp:sp modelId="{A939BE6B-A55F-49B5-9DAC-CA7C0EB298A5}">
      <dsp:nvSpPr>
        <dsp:cNvPr id="0" name=""/>
        <dsp:cNvSpPr/>
      </dsp:nvSpPr>
      <dsp:spPr>
        <a:xfrm>
          <a:off x="5714581" y="1692877"/>
          <a:ext cx="2031503" cy="740918"/>
        </a:xfrm>
        <a:prstGeom prst="roundRect">
          <a:avLst>
            <a:gd name="adj" fmla="val 10000"/>
          </a:avLst>
        </a:prstGeom>
        <a:solidFill>
          <a:schemeClr val="accent5">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bg1"/>
              </a:solidFill>
              <a:latin typeface="Times New Roman" pitchFamily="18" charset="0"/>
              <a:cs typeface="Times New Roman" pitchFamily="18" charset="0"/>
            </a:rPr>
            <a:t>Reads images using </a:t>
          </a:r>
          <a:r>
            <a:rPr lang="en-US" sz="1600" kern="1200" dirty="0" err="1" smtClean="0">
              <a:solidFill>
                <a:schemeClr val="bg1"/>
              </a:solidFill>
              <a:latin typeface="Times New Roman" pitchFamily="18" charset="0"/>
              <a:cs typeface="Times New Roman" pitchFamily="18" charset="0"/>
            </a:rPr>
            <a:t>OpenCV</a:t>
          </a:r>
          <a:r>
            <a:rPr lang="en-US" sz="1600" kern="1200" dirty="0" smtClean="0">
              <a:solidFill>
                <a:schemeClr val="bg1"/>
              </a:solidFill>
              <a:latin typeface="Times New Roman" pitchFamily="18" charset="0"/>
              <a:cs typeface="Times New Roman" pitchFamily="18" charset="0"/>
            </a:rPr>
            <a:t>.</a:t>
          </a:r>
          <a:endParaRPr lang="en-US" sz="1600" kern="1200" dirty="0">
            <a:solidFill>
              <a:schemeClr val="bg1"/>
            </a:solidFill>
            <a:latin typeface="Times New Roman" pitchFamily="18" charset="0"/>
            <a:cs typeface="Times New Roman" pitchFamily="18" charset="0"/>
          </a:endParaRPr>
        </a:p>
      </dsp:txBody>
      <dsp:txXfrm>
        <a:off x="5736282" y="1714578"/>
        <a:ext cx="1988101" cy="697516"/>
      </dsp:txXfrm>
    </dsp:sp>
    <dsp:sp modelId="{CDCE30B9-71BE-4E8C-8672-DC5335D115FB}">
      <dsp:nvSpPr>
        <dsp:cNvPr id="0" name=""/>
        <dsp:cNvSpPr/>
      </dsp:nvSpPr>
      <dsp:spPr>
        <a:xfrm>
          <a:off x="5714581" y="2547783"/>
          <a:ext cx="2031503" cy="740918"/>
        </a:xfrm>
        <a:prstGeom prst="roundRect">
          <a:avLst>
            <a:gd name="adj" fmla="val 10000"/>
          </a:avLst>
        </a:prstGeom>
        <a:solidFill>
          <a:schemeClr val="accent5">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bg1"/>
              </a:solidFill>
              <a:latin typeface="Times New Roman" pitchFamily="18" charset="0"/>
              <a:cs typeface="Times New Roman" pitchFamily="18" charset="0"/>
            </a:rPr>
            <a:t>Detects faces and draws rectangles around them.</a:t>
          </a:r>
          <a:endParaRPr lang="en-US" sz="1600" kern="1200" dirty="0">
            <a:solidFill>
              <a:schemeClr val="bg1"/>
            </a:solidFill>
            <a:latin typeface="Times New Roman" pitchFamily="18" charset="0"/>
            <a:cs typeface="Times New Roman" pitchFamily="18" charset="0"/>
          </a:endParaRPr>
        </a:p>
      </dsp:txBody>
      <dsp:txXfrm>
        <a:off x="5736282" y="2569484"/>
        <a:ext cx="1988101" cy="697516"/>
      </dsp:txXfrm>
    </dsp:sp>
    <dsp:sp modelId="{2BB8A9B5-A280-4001-A25E-202A2880EE78}">
      <dsp:nvSpPr>
        <dsp:cNvPr id="0" name=""/>
        <dsp:cNvSpPr/>
      </dsp:nvSpPr>
      <dsp:spPr>
        <a:xfrm>
          <a:off x="5714581" y="3402689"/>
          <a:ext cx="2031503" cy="740918"/>
        </a:xfrm>
        <a:prstGeom prst="roundRect">
          <a:avLst>
            <a:gd name="adj" fmla="val 10000"/>
          </a:avLst>
        </a:prstGeom>
        <a:solidFill>
          <a:schemeClr val="accent5">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bg1"/>
              </a:solidFill>
              <a:latin typeface="Times New Roman" pitchFamily="18" charset="0"/>
              <a:cs typeface="Times New Roman" pitchFamily="18" charset="0"/>
            </a:rPr>
            <a:t>Plots input images with bounding boxes around detected faces</a:t>
          </a:r>
          <a:r>
            <a:rPr lang="en-US" sz="1600" kern="1200" dirty="0" smtClean="0">
              <a:latin typeface="Times New Roman" pitchFamily="18" charset="0"/>
              <a:cs typeface="Times New Roman" pitchFamily="18" charset="0"/>
            </a:rPr>
            <a:t>.</a:t>
          </a:r>
          <a:endParaRPr lang="en-US" sz="1600" kern="1200" dirty="0">
            <a:latin typeface="Times New Roman" pitchFamily="18" charset="0"/>
            <a:cs typeface="Times New Roman" pitchFamily="18" charset="0"/>
          </a:endParaRPr>
        </a:p>
      </dsp:txBody>
      <dsp:txXfrm>
        <a:off x="5736282" y="3424390"/>
        <a:ext cx="1988101" cy="697516"/>
      </dsp:txXfrm>
    </dsp:sp>
    <dsp:sp modelId="{A8139C22-7516-4A8E-B530-D4B8DBD94F6F}">
      <dsp:nvSpPr>
        <dsp:cNvPr id="0" name=""/>
        <dsp:cNvSpPr/>
      </dsp:nvSpPr>
      <dsp:spPr>
        <a:xfrm>
          <a:off x="5688263" y="4257595"/>
          <a:ext cx="2084140" cy="1098026"/>
        </a:xfrm>
        <a:prstGeom prst="roundRect">
          <a:avLst>
            <a:gd name="adj" fmla="val 10000"/>
          </a:avLst>
        </a:prstGeom>
        <a:solidFill>
          <a:schemeClr val="accent5">
            <a:lumMod val="5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bg1"/>
              </a:solidFill>
              <a:latin typeface="Times New Roman" pitchFamily="18" charset="0"/>
              <a:cs typeface="Times New Roman" pitchFamily="18" charset="0"/>
            </a:rPr>
            <a:t>Applies sharpening and blur filters separately to each image and plots the results.</a:t>
          </a:r>
          <a:endParaRPr lang="en-US" sz="1600" kern="1200" dirty="0">
            <a:solidFill>
              <a:schemeClr val="bg1"/>
            </a:solidFill>
            <a:latin typeface="Times New Roman" pitchFamily="18" charset="0"/>
            <a:cs typeface="Times New Roman" pitchFamily="18" charset="0"/>
          </a:endParaRPr>
        </a:p>
      </dsp:txBody>
      <dsp:txXfrm>
        <a:off x="5720423" y="4289755"/>
        <a:ext cx="2019820" cy="103370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FA329A-8742-412C-A0F4-C660C1633DDF}"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6581B-521A-49C9-81A5-AF7415A24C72}" type="slidenum">
              <a:rPr lang="en-US" smtClean="0"/>
              <a:t>‹#›</a:t>
            </a:fld>
            <a:endParaRPr lang="en-US"/>
          </a:p>
        </p:txBody>
      </p:sp>
    </p:spTree>
    <p:extLst>
      <p:ext uri="{BB962C8B-B14F-4D97-AF65-F5344CB8AC3E}">
        <p14:creationId xmlns:p14="http://schemas.microsoft.com/office/powerpoint/2010/main" val="199942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FA329A-8742-412C-A0F4-C660C1633DDF}"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6581B-521A-49C9-81A5-AF7415A24C72}" type="slidenum">
              <a:rPr lang="en-US" smtClean="0"/>
              <a:t>‹#›</a:t>
            </a:fld>
            <a:endParaRPr lang="en-US"/>
          </a:p>
        </p:txBody>
      </p:sp>
    </p:spTree>
    <p:extLst>
      <p:ext uri="{BB962C8B-B14F-4D97-AF65-F5344CB8AC3E}">
        <p14:creationId xmlns:p14="http://schemas.microsoft.com/office/powerpoint/2010/main" val="1625658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FA329A-8742-412C-A0F4-C660C1633DDF}"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6581B-521A-49C9-81A5-AF7415A24C72}" type="slidenum">
              <a:rPr lang="en-US" smtClean="0"/>
              <a:t>‹#›</a:t>
            </a:fld>
            <a:endParaRPr lang="en-US"/>
          </a:p>
        </p:txBody>
      </p:sp>
    </p:spTree>
    <p:extLst>
      <p:ext uri="{BB962C8B-B14F-4D97-AF65-F5344CB8AC3E}">
        <p14:creationId xmlns:p14="http://schemas.microsoft.com/office/powerpoint/2010/main" val="3200244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FA329A-8742-412C-A0F4-C660C1633DDF}"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6581B-521A-49C9-81A5-AF7415A24C72}" type="slidenum">
              <a:rPr lang="en-US" smtClean="0"/>
              <a:t>‹#›</a:t>
            </a:fld>
            <a:endParaRPr lang="en-US"/>
          </a:p>
        </p:txBody>
      </p:sp>
    </p:spTree>
    <p:extLst>
      <p:ext uri="{BB962C8B-B14F-4D97-AF65-F5344CB8AC3E}">
        <p14:creationId xmlns:p14="http://schemas.microsoft.com/office/powerpoint/2010/main" val="3741439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FA329A-8742-412C-A0F4-C660C1633DDF}"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B6581B-521A-49C9-81A5-AF7415A24C72}" type="slidenum">
              <a:rPr lang="en-US" smtClean="0"/>
              <a:t>‹#›</a:t>
            </a:fld>
            <a:endParaRPr lang="en-US"/>
          </a:p>
        </p:txBody>
      </p:sp>
    </p:spTree>
    <p:extLst>
      <p:ext uri="{BB962C8B-B14F-4D97-AF65-F5344CB8AC3E}">
        <p14:creationId xmlns:p14="http://schemas.microsoft.com/office/powerpoint/2010/main" val="4287805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FA329A-8742-412C-A0F4-C660C1633DDF}"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6581B-521A-49C9-81A5-AF7415A24C72}" type="slidenum">
              <a:rPr lang="en-US" smtClean="0"/>
              <a:t>‹#›</a:t>
            </a:fld>
            <a:endParaRPr lang="en-US"/>
          </a:p>
        </p:txBody>
      </p:sp>
    </p:spTree>
    <p:extLst>
      <p:ext uri="{BB962C8B-B14F-4D97-AF65-F5344CB8AC3E}">
        <p14:creationId xmlns:p14="http://schemas.microsoft.com/office/powerpoint/2010/main" val="1094588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FA329A-8742-412C-A0F4-C660C1633DDF}" type="datetimeFigureOut">
              <a:rPr lang="en-US" smtClean="0"/>
              <a:t>3/31/2024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B6581B-521A-49C9-81A5-AF7415A24C72}" type="slidenum">
              <a:rPr lang="en-US" smtClean="0"/>
              <a:t>‹#›</a:t>
            </a:fld>
            <a:endParaRPr lang="en-US"/>
          </a:p>
        </p:txBody>
      </p:sp>
    </p:spTree>
    <p:extLst>
      <p:ext uri="{BB962C8B-B14F-4D97-AF65-F5344CB8AC3E}">
        <p14:creationId xmlns:p14="http://schemas.microsoft.com/office/powerpoint/2010/main" val="3019218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FA329A-8742-412C-A0F4-C660C1633DDF}" type="datetimeFigureOut">
              <a:rPr lang="en-US" smtClean="0"/>
              <a:t>3/31/2024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B6581B-521A-49C9-81A5-AF7415A24C72}" type="slidenum">
              <a:rPr lang="en-US" smtClean="0"/>
              <a:t>‹#›</a:t>
            </a:fld>
            <a:endParaRPr lang="en-US"/>
          </a:p>
        </p:txBody>
      </p:sp>
    </p:spTree>
    <p:extLst>
      <p:ext uri="{BB962C8B-B14F-4D97-AF65-F5344CB8AC3E}">
        <p14:creationId xmlns:p14="http://schemas.microsoft.com/office/powerpoint/2010/main" val="121747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FA329A-8742-412C-A0F4-C660C1633DDF}" type="datetimeFigureOut">
              <a:rPr lang="en-US" smtClean="0"/>
              <a:t>3/31/2024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B6581B-521A-49C9-81A5-AF7415A24C72}" type="slidenum">
              <a:rPr lang="en-US" smtClean="0"/>
              <a:t>‹#›</a:t>
            </a:fld>
            <a:endParaRPr lang="en-US"/>
          </a:p>
        </p:txBody>
      </p:sp>
    </p:spTree>
    <p:extLst>
      <p:ext uri="{BB962C8B-B14F-4D97-AF65-F5344CB8AC3E}">
        <p14:creationId xmlns:p14="http://schemas.microsoft.com/office/powerpoint/2010/main" val="3032585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FA329A-8742-412C-A0F4-C660C1633DDF}"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6581B-521A-49C9-81A5-AF7415A24C72}" type="slidenum">
              <a:rPr lang="en-US" smtClean="0"/>
              <a:t>‹#›</a:t>
            </a:fld>
            <a:endParaRPr lang="en-US"/>
          </a:p>
        </p:txBody>
      </p:sp>
    </p:spTree>
    <p:extLst>
      <p:ext uri="{BB962C8B-B14F-4D97-AF65-F5344CB8AC3E}">
        <p14:creationId xmlns:p14="http://schemas.microsoft.com/office/powerpoint/2010/main" val="1537278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FA329A-8742-412C-A0F4-C660C1633DDF}"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B6581B-521A-49C9-81A5-AF7415A24C72}" type="slidenum">
              <a:rPr lang="en-US" smtClean="0"/>
              <a:t>‹#›</a:t>
            </a:fld>
            <a:endParaRPr lang="en-US"/>
          </a:p>
        </p:txBody>
      </p:sp>
    </p:spTree>
    <p:extLst>
      <p:ext uri="{BB962C8B-B14F-4D97-AF65-F5344CB8AC3E}">
        <p14:creationId xmlns:p14="http://schemas.microsoft.com/office/powerpoint/2010/main" val="671447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FA329A-8742-412C-A0F4-C660C1633DDF}" type="datetimeFigureOut">
              <a:rPr lang="en-US" smtClean="0"/>
              <a:t>3/31/2024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6581B-521A-49C9-81A5-AF7415A24C72}" type="slidenum">
              <a:rPr lang="en-US" smtClean="0"/>
              <a:t>‹#›</a:t>
            </a:fld>
            <a:endParaRPr lang="en-US"/>
          </a:p>
        </p:txBody>
      </p:sp>
    </p:spTree>
    <p:extLst>
      <p:ext uri="{BB962C8B-B14F-4D97-AF65-F5344CB8AC3E}">
        <p14:creationId xmlns:p14="http://schemas.microsoft.com/office/powerpoint/2010/main" val="3575458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752600" cy="6858000"/>
          </a:xfrm>
          <a:prstGeom prst="rect">
            <a:avLst/>
          </a:prstGeom>
          <a:solidFill>
            <a:schemeClr val="accent5">
              <a:lumMod val="50000"/>
            </a:schemeClr>
          </a:solidFill>
          <a:ln>
            <a:solidFill>
              <a:schemeClr val="accent5">
                <a:lumMod val="20000"/>
                <a:lumOff val="80000"/>
              </a:schemeClr>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222430" y="11596"/>
            <a:ext cx="1921570" cy="381000"/>
          </a:xfrm>
          <a:prstGeom prst="rect">
            <a:avLst/>
          </a:prstGeom>
          <a:solidFill>
            <a:schemeClr val="accent5">
              <a:lumMod val="50000"/>
            </a:schemeClr>
          </a:solidFill>
          <a:ln>
            <a:solidFill>
              <a:schemeClr val="accent5">
                <a:lumMod val="20000"/>
                <a:lumOff val="80000"/>
              </a:schemeClr>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544338" y="3067050"/>
            <a:ext cx="1676400" cy="381000"/>
          </a:xfrm>
          <a:prstGeom prst="rect">
            <a:avLst/>
          </a:prstGeom>
          <a:solidFill>
            <a:schemeClr val="accent5">
              <a:lumMod val="50000"/>
            </a:schemeClr>
          </a:solidFill>
          <a:ln>
            <a:solidFill>
              <a:schemeClr val="accent5">
                <a:lumMod val="20000"/>
                <a:lumOff val="80000"/>
              </a:schemeClr>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543800" y="609600"/>
            <a:ext cx="1676400" cy="381000"/>
          </a:xfrm>
          <a:prstGeom prst="rect">
            <a:avLst/>
          </a:prstGeom>
          <a:solidFill>
            <a:schemeClr val="accent5">
              <a:lumMod val="50000"/>
            </a:schemeClr>
          </a:solidFill>
          <a:ln>
            <a:solidFill>
              <a:schemeClr val="accent5">
                <a:lumMod val="20000"/>
                <a:lumOff val="80000"/>
              </a:schemeClr>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305799" y="2416866"/>
            <a:ext cx="1676400" cy="381000"/>
          </a:xfrm>
          <a:prstGeom prst="rect">
            <a:avLst/>
          </a:prstGeom>
          <a:solidFill>
            <a:schemeClr val="accent5">
              <a:lumMod val="50000"/>
            </a:schemeClr>
          </a:solidFill>
          <a:ln>
            <a:solidFill>
              <a:schemeClr val="accent5">
                <a:lumMod val="20000"/>
                <a:lumOff val="80000"/>
              </a:schemeClr>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848600" y="1232453"/>
            <a:ext cx="1676400" cy="381000"/>
          </a:xfrm>
          <a:prstGeom prst="rect">
            <a:avLst/>
          </a:prstGeom>
          <a:solidFill>
            <a:schemeClr val="accent5">
              <a:lumMod val="50000"/>
            </a:schemeClr>
          </a:solidFill>
          <a:ln>
            <a:solidFill>
              <a:schemeClr val="accent5">
                <a:lumMod val="20000"/>
                <a:lumOff val="80000"/>
              </a:schemeClr>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8120267" y="1803952"/>
            <a:ext cx="1676400" cy="381000"/>
          </a:xfrm>
          <a:prstGeom prst="rect">
            <a:avLst/>
          </a:prstGeom>
          <a:solidFill>
            <a:schemeClr val="accent5">
              <a:lumMod val="50000"/>
            </a:schemeClr>
          </a:solidFill>
          <a:ln>
            <a:solidFill>
              <a:schemeClr val="accent5">
                <a:lumMod val="20000"/>
                <a:lumOff val="80000"/>
              </a:schemeClr>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ine Callout 3 (Accent Bar) 50"/>
          <p:cNvSpPr/>
          <p:nvPr/>
        </p:nvSpPr>
        <p:spPr>
          <a:xfrm>
            <a:off x="3352799" y="1295400"/>
            <a:ext cx="3697357" cy="1562100"/>
          </a:xfrm>
          <a:prstGeom prst="accentCallout3">
            <a:avLst/>
          </a:prstGeom>
          <a:solidFill>
            <a:schemeClr val="accent5">
              <a:lumMod val="50000"/>
            </a:schemeClr>
          </a:solidFill>
          <a:effectLst>
            <a:glow rad="63500">
              <a:schemeClr val="accent5">
                <a:satMod val="175000"/>
                <a:alpha val="40000"/>
              </a:schemeClr>
            </a:glow>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atin typeface="Times New Roman" pitchFamily="18" charset="0"/>
                <a:cs typeface="Times New Roman" pitchFamily="18" charset="0"/>
              </a:rPr>
              <a:t>ASWITHA</a:t>
            </a:r>
            <a:r>
              <a:rPr lang="en-US" sz="4000" dirty="0" smtClean="0">
                <a:latin typeface="Times New Roman" pitchFamily="18" charset="0"/>
                <a:cs typeface="Times New Roman" pitchFamily="18" charset="0"/>
              </a:rPr>
              <a:t> </a:t>
            </a:r>
            <a:r>
              <a:rPr lang="en-US" sz="4000" b="1" dirty="0" smtClean="0">
                <a:latin typeface="Times New Roman" pitchFamily="18" charset="0"/>
                <a:cs typeface="Times New Roman" pitchFamily="18" charset="0"/>
              </a:rPr>
              <a:t>B</a:t>
            </a:r>
            <a:endParaRPr lang="en-US" sz="4000" b="1" dirty="0">
              <a:latin typeface="Times New Roman" pitchFamily="18" charset="0"/>
              <a:cs typeface="Times New Roman" pitchFamily="18" charset="0"/>
            </a:endParaRPr>
          </a:p>
        </p:txBody>
      </p:sp>
      <p:cxnSp>
        <p:nvCxnSpPr>
          <p:cNvPr id="55" name="Straight Connector 54"/>
          <p:cNvCxnSpPr/>
          <p:nvPr/>
        </p:nvCxnSpPr>
        <p:spPr>
          <a:xfrm>
            <a:off x="4664765" y="2857500"/>
            <a:ext cx="0" cy="11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876800" y="2857500"/>
            <a:ext cx="0" cy="1333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105400" y="2827683"/>
            <a:ext cx="0" cy="1515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320748" y="2864954"/>
            <a:ext cx="0" cy="1638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562600" y="2877378"/>
            <a:ext cx="0" cy="1770822"/>
          </a:xfrm>
          <a:prstGeom prst="line">
            <a:avLst/>
          </a:prstGeom>
        </p:spPr>
        <p:style>
          <a:lnRef idx="1">
            <a:schemeClr val="accent1"/>
          </a:lnRef>
          <a:fillRef idx="0">
            <a:schemeClr val="accent1"/>
          </a:fillRef>
          <a:effectRef idx="0">
            <a:schemeClr val="accent1"/>
          </a:effectRef>
          <a:fontRef idx="minor">
            <a:schemeClr val="tx1"/>
          </a:fontRef>
        </p:style>
      </p:cxnSp>
      <p:sp>
        <p:nvSpPr>
          <p:cNvPr id="65" name="Right Triangle 64"/>
          <p:cNvSpPr/>
          <p:nvPr/>
        </p:nvSpPr>
        <p:spPr>
          <a:xfrm>
            <a:off x="3733800" y="3736285"/>
            <a:ext cx="3316356" cy="1866900"/>
          </a:xfrm>
          <a:prstGeom prst="rtTriangle">
            <a:avLst/>
          </a:prstGeom>
          <a:solidFill>
            <a:schemeClr val="accent5">
              <a:lumMod val="50000"/>
            </a:schemeClr>
          </a:solidFill>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Final Project</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7" name="Rectangle 66"/>
          <p:cNvSpPr/>
          <p:nvPr/>
        </p:nvSpPr>
        <p:spPr>
          <a:xfrm>
            <a:off x="8796128" y="3768587"/>
            <a:ext cx="1676400" cy="381000"/>
          </a:xfrm>
          <a:prstGeom prst="rect">
            <a:avLst/>
          </a:prstGeom>
          <a:solidFill>
            <a:schemeClr val="accent5">
              <a:lumMod val="50000"/>
            </a:schemeClr>
          </a:solidFill>
          <a:ln>
            <a:solidFill>
              <a:schemeClr val="accent5">
                <a:lumMod val="20000"/>
                <a:lumOff val="80000"/>
              </a:schemeClr>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6528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287966"/>
            <a:ext cx="7696200" cy="46482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90600" y="1600200"/>
            <a:ext cx="7086600" cy="406926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43000" y="1844133"/>
            <a:ext cx="6705600" cy="3581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485900" y="1881304"/>
            <a:ext cx="6096000" cy="3970318"/>
          </a:xfrm>
          <a:prstGeom prst="rect">
            <a:avLst/>
          </a:prstGeom>
          <a:noFill/>
        </p:spPr>
        <p:txBody>
          <a:bodyPr wrap="square" rtlCol="0">
            <a:spAutoFit/>
          </a:bodyPr>
          <a:lstStyle/>
          <a:p>
            <a:r>
              <a:rPr lang="en-US" dirty="0"/>
              <a:t>The provided code conducts face detection and applies image processing filters (blur and sharpening) to the detected faces in input images. The results are displayed using </a:t>
            </a:r>
            <a:r>
              <a:rPr lang="en-US" dirty="0" err="1"/>
              <a:t>Matplotlib</a:t>
            </a:r>
            <a:r>
              <a:rPr lang="en-US" dirty="0"/>
              <a:t>.</a:t>
            </a:r>
          </a:p>
          <a:p>
            <a:endParaRPr lang="en-US" dirty="0"/>
          </a:p>
          <a:p>
            <a:r>
              <a:rPr lang="en-US" dirty="0"/>
              <a:t>Here are the results achieved by the code:</a:t>
            </a:r>
          </a:p>
          <a:p>
            <a:pPr marL="285750" indent="-285750">
              <a:buFont typeface="Arial" pitchFamily="34" charset="0"/>
              <a:buChar char="•"/>
            </a:pPr>
            <a:r>
              <a:rPr lang="en-US" dirty="0"/>
              <a:t>Input images are displayed with bounding boxes around the detected faces.</a:t>
            </a:r>
          </a:p>
          <a:p>
            <a:pPr marL="285750" indent="-285750">
              <a:buFont typeface="Arial" pitchFamily="34" charset="0"/>
              <a:buChar char="•"/>
            </a:pPr>
            <a:r>
              <a:rPr lang="en-US" dirty="0"/>
              <a:t>Separate plots show the input images with applied sharpening filters and blur filters, respectively.</a:t>
            </a:r>
          </a:p>
          <a:p>
            <a:endParaRPr lang="en-US" dirty="0"/>
          </a:p>
          <a:p>
            <a:r>
              <a:rPr lang="en-US" dirty="0"/>
              <a:t>This allows for a visual comparison between the original images and the processed images with applied filters.</a:t>
            </a:r>
          </a:p>
          <a:p>
            <a:endParaRPr lang="en-US" dirty="0"/>
          </a:p>
          <a:p>
            <a:endParaRPr lang="en-US" dirty="0"/>
          </a:p>
        </p:txBody>
      </p:sp>
      <p:sp>
        <p:nvSpPr>
          <p:cNvPr id="7" name="Rectangle 6"/>
          <p:cNvSpPr/>
          <p:nvPr/>
        </p:nvSpPr>
        <p:spPr>
          <a:xfrm>
            <a:off x="3581400" y="457200"/>
            <a:ext cx="2438400" cy="584775"/>
          </a:xfrm>
          <a:prstGeom prst="rect">
            <a:avLst/>
          </a:prstGeom>
        </p:spPr>
        <p:txBody>
          <a:bodyPr wrap="square">
            <a:spAutoFit/>
          </a:bodyPr>
          <a:lstStyle/>
          <a:p>
            <a:r>
              <a:rPr lang="en-US" sz="3200" b="1" dirty="0">
                <a:latin typeface="Times New Roman" pitchFamily="18" charset="0"/>
                <a:cs typeface="Times New Roman" pitchFamily="18" charset="0"/>
              </a:rPr>
              <a:t>RESULTS</a:t>
            </a:r>
          </a:p>
        </p:txBody>
      </p:sp>
      <p:sp>
        <p:nvSpPr>
          <p:cNvPr id="8" name="Rectangle 7"/>
          <p:cNvSpPr/>
          <p:nvPr/>
        </p:nvSpPr>
        <p:spPr>
          <a:xfrm rot="19689649">
            <a:off x="8832745" y="2082174"/>
            <a:ext cx="2286000" cy="965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18908423">
            <a:off x="8619056" y="3027841"/>
            <a:ext cx="2286000" cy="965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19446999">
            <a:off x="8677349" y="2559508"/>
            <a:ext cx="2286000" cy="965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8001231">
            <a:off x="8614318" y="3955322"/>
            <a:ext cx="2286000" cy="965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8001231">
            <a:off x="8458200" y="3367232"/>
            <a:ext cx="2286000" cy="965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1706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p Ribbon 1"/>
          <p:cNvSpPr/>
          <p:nvPr/>
        </p:nvSpPr>
        <p:spPr>
          <a:xfrm>
            <a:off x="609600" y="2057400"/>
            <a:ext cx="7924800" cy="2209800"/>
          </a:xfrm>
          <a:prstGeom prst="ribbon2">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2819400" y="2286000"/>
            <a:ext cx="3429000" cy="1371600"/>
          </a:xfrm>
          <a:prstGeom prst="round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200400" y="2679412"/>
            <a:ext cx="3200400" cy="584775"/>
          </a:xfrm>
          <a:prstGeom prst="rect">
            <a:avLst/>
          </a:prstGeom>
          <a:noFill/>
        </p:spPr>
        <p:txBody>
          <a:bodyPr wrap="square" rtlCol="0">
            <a:spAutoFit/>
          </a:bodyPr>
          <a:lstStyle/>
          <a:p>
            <a:r>
              <a:rPr lang="en-US" sz="3200" dirty="0" smtClean="0">
                <a:solidFill>
                  <a:schemeClr val="bg1"/>
                </a:solidFill>
                <a:latin typeface="Times New Roman" pitchFamily="18" charset="0"/>
                <a:cs typeface="Times New Roman" pitchFamily="18" charset="0"/>
              </a:rPr>
              <a:t>THANK YOU</a:t>
            </a:r>
            <a:endParaRPr lang="en-US" sz="3200" dirty="0">
              <a:solidFill>
                <a:schemeClr val="bg1"/>
              </a:solidFill>
              <a:latin typeface="Times New Roman" pitchFamily="18" charset="0"/>
              <a:cs typeface="Times New Roman" pitchFamily="18" charset="0"/>
            </a:endParaRPr>
          </a:p>
        </p:txBody>
      </p:sp>
      <p:sp>
        <p:nvSpPr>
          <p:cNvPr id="6" name="Donut 5"/>
          <p:cNvSpPr/>
          <p:nvPr/>
        </p:nvSpPr>
        <p:spPr>
          <a:xfrm>
            <a:off x="7848600" y="-609600"/>
            <a:ext cx="2133600" cy="1905000"/>
          </a:xfrm>
          <a:prstGeom prst="don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Donut 6"/>
          <p:cNvSpPr/>
          <p:nvPr/>
        </p:nvSpPr>
        <p:spPr>
          <a:xfrm>
            <a:off x="8001000" y="-457200"/>
            <a:ext cx="2133600" cy="1905000"/>
          </a:xfrm>
          <a:prstGeom prst="don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Donut 7"/>
          <p:cNvSpPr/>
          <p:nvPr/>
        </p:nvSpPr>
        <p:spPr>
          <a:xfrm>
            <a:off x="8153400" y="-304800"/>
            <a:ext cx="2133600" cy="1905000"/>
          </a:xfrm>
          <a:prstGeom prst="don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onut 8"/>
          <p:cNvSpPr/>
          <p:nvPr/>
        </p:nvSpPr>
        <p:spPr>
          <a:xfrm>
            <a:off x="8305800" y="-152400"/>
            <a:ext cx="2133600" cy="1905000"/>
          </a:xfrm>
          <a:prstGeom prst="don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onut 9"/>
          <p:cNvSpPr/>
          <p:nvPr/>
        </p:nvSpPr>
        <p:spPr>
          <a:xfrm>
            <a:off x="8458200" y="0"/>
            <a:ext cx="2133600" cy="1905000"/>
          </a:xfrm>
          <a:prstGeom prst="don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Donut 10"/>
          <p:cNvSpPr/>
          <p:nvPr/>
        </p:nvSpPr>
        <p:spPr>
          <a:xfrm>
            <a:off x="8610600" y="152400"/>
            <a:ext cx="2133600" cy="1905000"/>
          </a:xfrm>
          <a:prstGeom prst="don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Donut 11"/>
          <p:cNvSpPr/>
          <p:nvPr/>
        </p:nvSpPr>
        <p:spPr>
          <a:xfrm>
            <a:off x="8763000" y="304800"/>
            <a:ext cx="2133600" cy="1905000"/>
          </a:xfrm>
          <a:prstGeom prst="don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Donut 12"/>
          <p:cNvSpPr/>
          <p:nvPr/>
        </p:nvSpPr>
        <p:spPr>
          <a:xfrm>
            <a:off x="8915400" y="457200"/>
            <a:ext cx="2133600" cy="1905000"/>
          </a:xfrm>
          <a:prstGeom prst="don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Donut 13"/>
          <p:cNvSpPr/>
          <p:nvPr/>
        </p:nvSpPr>
        <p:spPr>
          <a:xfrm>
            <a:off x="9067800" y="609600"/>
            <a:ext cx="2133600" cy="1905000"/>
          </a:xfrm>
          <a:prstGeom prst="don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Hexagon 23"/>
          <p:cNvSpPr/>
          <p:nvPr/>
        </p:nvSpPr>
        <p:spPr>
          <a:xfrm>
            <a:off x="0" y="5768898"/>
            <a:ext cx="1295400" cy="1066800"/>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p:cNvSpPr/>
          <p:nvPr/>
        </p:nvSpPr>
        <p:spPr>
          <a:xfrm>
            <a:off x="1828800" y="5959398"/>
            <a:ext cx="1295400" cy="1066800"/>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772400" y="5616498"/>
            <a:ext cx="26670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924800" y="5768898"/>
            <a:ext cx="26670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077200" y="5921298"/>
            <a:ext cx="26670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229600" y="6073698"/>
            <a:ext cx="26670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000" y="6226098"/>
            <a:ext cx="26670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534400" y="6378498"/>
            <a:ext cx="26670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686800" y="6530898"/>
            <a:ext cx="26670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839200" y="6683298"/>
            <a:ext cx="26670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exagon 35"/>
          <p:cNvSpPr/>
          <p:nvPr/>
        </p:nvSpPr>
        <p:spPr>
          <a:xfrm>
            <a:off x="960863" y="5456664"/>
            <a:ext cx="1295400" cy="1066800"/>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exagon 36"/>
          <p:cNvSpPr/>
          <p:nvPr/>
        </p:nvSpPr>
        <p:spPr>
          <a:xfrm>
            <a:off x="990600" y="6416598"/>
            <a:ext cx="1295400" cy="1066800"/>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iamond 37"/>
          <p:cNvSpPr/>
          <p:nvPr/>
        </p:nvSpPr>
        <p:spPr>
          <a:xfrm>
            <a:off x="864220" y="-311770"/>
            <a:ext cx="1295400" cy="1257300"/>
          </a:xfrm>
          <a:prstGeom prst="diamond">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exagon 38"/>
          <p:cNvSpPr/>
          <p:nvPr/>
        </p:nvSpPr>
        <p:spPr>
          <a:xfrm>
            <a:off x="838200" y="6264198"/>
            <a:ext cx="1295400" cy="1066800"/>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iamond 39"/>
          <p:cNvSpPr/>
          <p:nvPr/>
        </p:nvSpPr>
        <p:spPr>
          <a:xfrm>
            <a:off x="214661" y="-914400"/>
            <a:ext cx="1295400" cy="1257300"/>
          </a:xfrm>
          <a:prstGeom prst="diamond">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iamond 40"/>
          <p:cNvSpPr/>
          <p:nvPr/>
        </p:nvSpPr>
        <p:spPr>
          <a:xfrm>
            <a:off x="-370778" y="-270881"/>
            <a:ext cx="1295400" cy="1257300"/>
          </a:xfrm>
          <a:prstGeom prst="diamond">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457200" y="800100"/>
            <a:ext cx="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09600" y="647700"/>
            <a:ext cx="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54563" y="495300"/>
            <a:ext cx="2602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1" idx="3"/>
          </p:cNvCxnSpPr>
          <p:nvPr/>
        </p:nvCxnSpPr>
        <p:spPr>
          <a:xfrm>
            <a:off x="924622" y="357769"/>
            <a:ext cx="39958" cy="1509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113263" y="495300"/>
            <a:ext cx="2602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295400" y="762000"/>
            <a:ext cx="0" cy="685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11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0" y="-9940"/>
            <a:ext cx="2438400" cy="6857999"/>
          </a:xfrm>
          <a:prstGeom prst="rect">
            <a:avLst/>
          </a:prstGeom>
          <a:solidFill>
            <a:schemeClr val="accent5">
              <a:lumMod val="50000"/>
            </a:schemeClr>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tx1"/>
              </a:solidFill>
              <a:latin typeface="Times New Roman" pitchFamily="18" charset="0"/>
              <a:cs typeface="Times New Roman" pitchFamily="18" charset="0"/>
            </a:endParaRPr>
          </a:p>
        </p:txBody>
      </p:sp>
      <p:sp>
        <p:nvSpPr>
          <p:cNvPr id="5" name="Rectangle 4"/>
          <p:cNvSpPr/>
          <p:nvPr/>
        </p:nvSpPr>
        <p:spPr>
          <a:xfrm>
            <a:off x="889793" y="1371600"/>
            <a:ext cx="3402013" cy="1323439"/>
          </a:xfrm>
          <a:prstGeom prst="rect">
            <a:avLst/>
          </a:prstGeom>
          <a:effectLst>
            <a:glow rad="63500">
              <a:schemeClr val="accent1">
                <a:satMod val="175000"/>
                <a:alpha val="40000"/>
              </a:schemeClr>
            </a:glow>
          </a:effectLst>
        </p:spPr>
        <p:txBody>
          <a:bodyPr wrap="square">
            <a:spAutoFit/>
          </a:bodyPr>
          <a:lstStyle/>
          <a:p>
            <a:pPr lvl="0" algn="ctr"/>
            <a:r>
              <a:rPr lang="en-US" sz="4000" b="1" dirty="0">
                <a:solidFill>
                  <a:prstClr val="black"/>
                </a:solidFill>
                <a:latin typeface="Times New Roman" pitchFamily="18" charset="0"/>
                <a:cs typeface="Times New Roman" pitchFamily="18" charset="0"/>
              </a:rPr>
              <a:t>PROJECT TITLE</a:t>
            </a:r>
          </a:p>
        </p:txBody>
      </p:sp>
      <p:sp>
        <p:nvSpPr>
          <p:cNvPr id="6" name="Rectangle 1"/>
          <p:cNvSpPr>
            <a:spLocks noChangeArrowheads="1"/>
          </p:cNvSpPr>
          <p:nvPr/>
        </p:nvSpPr>
        <p:spPr bwMode="auto">
          <a:xfrm>
            <a:off x="0" y="0"/>
            <a:ext cx="32956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Söhne"/>
                <a:cs typeface="Arial" pitchFamily="34" charset="0"/>
              </a:rPr>
              <a:t>make face filters using face detection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Söhne"/>
                <a:cs typeface="Arial" pitchFamily="34" charset="0"/>
              </a:rPr>
              <a:t/>
            </a:r>
            <a:br>
              <a:rPr kumimoji="0" lang="en-US" sz="1000" b="0" i="0" u="none" strike="noStrike" cap="none" normalizeH="0" baseline="0" dirty="0" smtClean="0">
                <a:ln>
                  <a:noFill/>
                </a:ln>
                <a:solidFill>
                  <a:schemeClr val="tx1"/>
                </a:solidFill>
                <a:effectLst/>
                <a:latin typeface="Söhne"/>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Oval 6"/>
          <p:cNvSpPr/>
          <p:nvPr/>
        </p:nvSpPr>
        <p:spPr>
          <a:xfrm>
            <a:off x="1371600" y="5576678"/>
            <a:ext cx="3124200" cy="2542761"/>
          </a:xfrm>
          <a:prstGeom prst="ellipse">
            <a:avLst/>
          </a:prstGeom>
          <a:solidFill>
            <a:schemeClr val="accent5">
              <a:lumMod val="50000"/>
            </a:schemeClr>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828800" y="-762000"/>
            <a:ext cx="3124200" cy="2542761"/>
          </a:xfrm>
          <a:prstGeom prst="ellipse">
            <a:avLst/>
          </a:prstGeom>
          <a:solidFill>
            <a:schemeClr val="accent5">
              <a:lumMod val="50000"/>
            </a:schemeClr>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Oval 8"/>
          <p:cNvSpPr/>
          <p:nvPr/>
        </p:nvSpPr>
        <p:spPr>
          <a:xfrm>
            <a:off x="3733800" y="6019800"/>
            <a:ext cx="3124200" cy="2542761"/>
          </a:xfrm>
          <a:prstGeom prst="ellipse">
            <a:avLst/>
          </a:prstGeom>
          <a:solidFill>
            <a:schemeClr val="accent5">
              <a:lumMod val="50000"/>
            </a:schemeClr>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33400" y="3124200"/>
            <a:ext cx="5410200" cy="1200329"/>
          </a:xfrm>
          <a:prstGeom prst="rect">
            <a:avLst/>
          </a:prstGeom>
          <a:noFill/>
        </p:spPr>
        <p:txBody>
          <a:bodyPr wrap="square" rtlCol="0">
            <a:spAutoFit/>
          </a:bodyPr>
          <a:lstStyle/>
          <a:p>
            <a:r>
              <a:rPr lang="en-US" sz="3600" dirty="0" smtClean="0">
                <a:latin typeface="Times New Roman" pitchFamily="18" charset="0"/>
                <a:cs typeface="Times New Roman" pitchFamily="18" charset="0"/>
              </a:rPr>
              <a:t>Make Face Filters Using Face Detection </a:t>
            </a:r>
            <a:endParaRPr lang="en-US" sz="3600" dirty="0">
              <a:latin typeface="Times New Roman" pitchFamily="18" charset="0"/>
              <a:cs typeface="Times New Roman" pitchFamily="18" charset="0"/>
            </a:endParaRPr>
          </a:p>
        </p:txBody>
      </p:sp>
      <p:pic>
        <p:nvPicPr>
          <p:cNvPr id="1031" name="Picture 7" descr="OpenCV Face Recognition - OpenC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4452" y="1061970"/>
            <a:ext cx="3048000" cy="465785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057345" y="1393013"/>
            <a:ext cx="3133656" cy="1323439"/>
          </a:xfrm>
          <a:prstGeom prst="rect">
            <a:avLst/>
          </a:prstGeom>
          <a:noFill/>
          <a:ln>
            <a:solidFill>
              <a:schemeClr val="accent5">
                <a:lumMod val="50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4507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838200"/>
            <a:ext cx="5943600" cy="5266465"/>
          </a:xfrm>
          <a:prstGeom prst="rect">
            <a:avLst/>
          </a:prstGeom>
          <a:solidFill>
            <a:schemeClr val="accent5">
              <a:lumMod val="50000"/>
            </a:schemeClr>
          </a:solidFill>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ü"/>
            </a:pPr>
            <a:r>
              <a:rPr lang="en-US" sz="2000" b="1" dirty="0">
                <a:latin typeface="Times New Roman" pitchFamily="18" charset="0"/>
                <a:cs typeface="Times New Roman" pitchFamily="18" charset="0"/>
              </a:rPr>
              <a:t>Dependencies</a:t>
            </a:r>
            <a:r>
              <a:rPr lang="en-US" sz="2000" dirty="0">
                <a:latin typeface="Times New Roman" pitchFamily="18" charset="0"/>
                <a:cs typeface="Times New Roman" pitchFamily="18" charset="0"/>
              </a:rPr>
              <a:t>: Import necessary libraries (e.g., </a:t>
            </a:r>
            <a:r>
              <a:rPr lang="en-US" sz="2000" dirty="0" err="1" smtClean="0">
                <a:latin typeface="Times New Roman" pitchFamily="18" charset="0"/>
                <a:cs typeface="Times New Roman" pitchFamily="18" charset="0"/>
              </a:rPr>
              <a:t>OpenCV</a:t>
            </a:r>
            <a:r>
              <a:rPr lang="en-US" sz="2000" dirty="0">
                <a:latin typeface="Times New Roman" pitchFamily="18" charset="0"/>
                <a:cs typeface="Times New Roman" pitchFamily="18" charset="0"/>
              </a:rPr>
              <a:t>).</a:t>
            </a:r>
          </a:p>
          <a:p>
            <a:pPr marL="285750" indent="-285750">
              <a:buFont typeface="Wingdings" pitchFamily="2" charset="2"/>
              <a:buChar char="ü"/>
            </a:pPr>
            <a:r>
              <a:rPr lang="en-US" sz="2000" b="1" dirty="0">
                <a:latin typeface="Times New Roman" pitchFamily="18" charset="0"/>
                <a:cs typeface="Times New Roman" pitchFamily="18" charset="0"/>
              </a:rPr>
              <a:t>Face Detection Model</a:t>
            </a:r>
            <a:r>
              <a:rPr lang="en-US" sz="2000" dirty="0">
                <a:latin typeface="Times New Roman" pitchFamily="18" charset="0"/>
                <a:cs typeface="Times New Roman" pitchFamily="18" charset="0"/>
              </a:rPr>
              <a:t>: Choose and load a pre-trained face detection model.</a:t>
            </a:r>
          </a:p>
          <a:p>
            <a:pPr marL="285750" indent="-285750">
              <a:buFont typeface="Wingdings" pitchFamily="2" charset="2"/>
              <a:buChar char="ü"/>
            </a:pPr>
            <a:r>
              <a:rPr lang="en-US" sz="2000" b="1" dirty="0">
                <a:latin typeface="Times New Roman" pitchFamily="18" charset="0"/>
                <a:cs typeface="Times New Roman" pitchFamily="18" charset="0"/>
              </a:rPr>
              <a:t>Filter Image</a:t>
            </a:r>
            <a:r>
              <a:rPr lang="en-US" sz="2000" dirty="0">
                <a:latin typeface="Times New Roman" pitchFamily="18" charset="0"/>
                <a:cs typeface="Times New Roman" pitchFamily="18" charset="0"/>
              </a:rPr>
              <a:t>: Prepare the filter image with transparency.</a:t>
            </a:r>
          </a:p>
          <a:p>
            <a:pPr marL="285750" indent="-285750">
              <a:buFont typeface="Wingdings" pitchFamily="2" charset="2"/>
              <a:buChar char="ü"/>
            </a:pPr>
            <a:r>
              <a:rPr lang="en-US" sz="2000" b="1" dirty="0">
                <a:latin typeface="Times New Roman" pitchFamily="18" charset="0"/>
                <a:cs typeface="Times New Roman" pitchFamily="18" charset="0"/>
              </a:rPr>
              <a:t>Image Input</a:t>
            </a:r>
            <a:r>
              <a:rPr lang="en-US" sz="2000" dirty="0">
                <a:latin typeface="Times New Roman" pitchFamily="18" charset="0"/>
                <a:cs typeface="Times New Roman" pitchFamily="18" charset="0"/>
              </a:rPr>
              <a:t>: Capture from camera or load from disk.</a:t>
            </a:r>
          </a:p>
          <a:p>
            <a:pPr marL="285750" indent="-285750">
              <a:buFont typeface="Wingdings" pitchFamily="2" charset="2"/>
              <a:buChar char="ü"/>
            </a:pPr>
            <a:r>
              <a:rPr lang="en-US" sz="2000" b="1" dirty="0">
                <a:latin typeface="Times New Roman" pitchFamily="18" charset="0"/>
                <a:cs typeface="Times New Roman" pitchFamily="18" charset="0"/>
              </a:rPr>
              <a:t>Face Detection</a:t>
            </a:r>
            <a:r>
              <a:rPr lang="en-US" sz="2000" dirty="0">
                <a:latin typeface="Times New Roman" pitchFamily="18" charset="0"/>
                <a:cs typeface="Times New Roman" pitchFamily="18" charset="0"/>
              </a:rPr>
              <a:t>: Apply the model to detect faces.</a:t>
            </a:r>
          </a:p>
          <a:p>
            <a:pPr marL="285750" indent="-285750">
              <a:buFont typeface="Wingdings" pitchFamily="2" charset="2"/>
              <a:buChar char="ü"/>
            </a:pPr>
            <a:r>
              <a:rPr lang="en-US" sz="2000" b="1" dirty="0">
                <a:latin typeface="Times New Roman" pitchFamily="18" charset="0"/>
                <a:cs typeface="Times New Roman" pitchFamily="18" charset="0"/>
              </a:rPr>
              <a:t>Apply Filter</a:t>
            </a:r>
            <a:r>
              <a:rPr lang="en-US" sz="2000" dirty="0">
                <a:latin typeface="Times New Roman" pitchFamily="18" charset="0"/>
                <a:cs typeface="Times New Roman" pitchFamily="18" charset="0"/>
              </a:rPr>
              <a:t>: Resize and position the filter on detected faces.</a:t>
            </a:r>
          </a:p>
          <a:p>
            <a:pPr marL="285750" indent="-285750">
              <a:buFont typeface="Wingdings" pitchFamily="2" charset="2"/>
              <a:buChar char="ü"/>
            </a:pPr>
            <a:r>
              <a:rPr lang="en-US" sz="2000" b="1" dirty="0">
                <a:latin typeface="Times New Roman" pitchFamily="18" charset="0"/>
                <a:cs typeface="Times New Roman" pitchFamily="18" charset="0"/>
              </a:rPr>
              <a:t>Blend with Image</a:t>
            </a:r>
            <a:r>
              <a:rPr lang="en-US" sz="2000" dirty="0">
                <a:latin typeface="Times New Roman" pitchFamily="18" charset="0"/>
                <a:cs typeface="Times New Roman" pitchFamily="18" charset="0"/>
              </a:rPr>
              <a:t>: Overlay the filter with proper transparency.</a:t>
            </a:r>
          </a:p>
          <a:p>
            <a:pPr marL="285750" indent="-285750">
              <a:buFont typeface="Wingdings" pitchFamily="2" charset="2"/>
              <a:buChar char="ü"/>
            </a:pPr>
            <a:r>
              <a:rPr lang="en-US" sz="2000" b="1" dirty="0">
                <a:latin typeface="Times New Roman" pitchFamily="18" charset="0"/>
                <a:cs typeface="Times New Roman" pitchFamily="18" charset="0"/>
              </a:rPr>
              <a:t>Display or Save</a:t>
            </a:r>
            <a:r>
              <a:rPr lang="en-US" sz="2000" dirty="0">
                <a:latin typeface="Times New Roman" pitchFamily="18" charset="0"/>
                <a:cs typeface="Times New Roman" pitchFamily="18" charset="0"/>
              </a:rPr>
              <a:t>: Show or save the final result.</a:t>
            </a:r>
          </a:p>
          <a:p>
            <a:pPr marL="285750" indent="-285750">
              <a:buFont typeface="Wingdings" pitchFamily="2" charset="2"/>
              <a:buChar char="ü"/>
            </a:pPr>
            <a:r>
              <a:rPr lang="en-US" sz="2000" b="1" dirty="0">
                <a:latin typeface="Times New Roman" pitchFamily="18" charset="0"/>
                <a:cs typeface="Times New Roman" pitchFamily="18" charset="0"/>
              </a:rPr>
              <a:t>Optimize</a:t>
            </a:r>
            <a:r>
              <a:rPr lang="en-US" sz="2000" dirty="0">
                <a:latin typeface="Times New Roman" pitchFamily="18" charset="0"/>
                <a:cs typeface="Times New Roman" pitchFamily="18" charset="0"/>
              </a:rPr>
              <a:t>: Fine-tune parameters for better results.</a:t>
            </a:r>
          </a:p>
        </p:txBody>
      </p:sp>
      <p:sp>
        <p:nvSpPr>
          <p:cNvPr id="3" name="Rectangle 2"/>
          <p:cNvSpPr/>
          <p:nvPr/>
        </p:nvSpPr>
        <p:spPr>
          <a:xfrm>
            <a:off x="250710" y="1286860"/>
            <a:ext cx="2241778" cy="646331"/>
          </a:xfrm>
          <a:prstGeom prst="rect">
            <a:avLst/>
          </a:prstGeom>
        </p:spPr>
        <p:txBody>
          <a:bodyPr wrap="square">
            <a:spAutoFit/>
          </a:bodyPr>
          <a:lstStyle/>
          <a:p>
            <a:r>
              <a:rPr lang="en-US" sz="3600" b="1" dirty="0">
                <a:effectLst>
                  <a:outerShdw blurRad="38100" dist="38100" dir="2700000" algn="tl">
                    <a:srgbClr val="000000">
                      <a:alpha val="43137"/>
                    </a:srgbClr>
                  </a:outerShdw>
                </a:effectLst>
                <a:latin typeface="Times New Roman" pitchFamily="18" charset="0"/>
                <a:cs typeface="Times New Roman" pitchFamily="18" charset="0"/>
              </a:rPr>
              <a:t>AGENDA</a:t>
            </a:r>
          </a:p>
        </p:txBody>
      </p:sp>
      <p:sp>
        <p:nvSpPr>
          <p:cNvPr id="6" name="Moon 5"/>
          <p:cNvSpPr/>
          <p:nvPr/>
        </p:nvSpPr>
        <p:spPr>
          <a:xfrm rot="7572411">
            <a:off x="-76201" y="5114738"/>
            <a:ext cx="1371600" cy="2286000"/>
          </a:xfrm>
          <a:prstGeom prst="moon">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oon 6"/>
          <p:cNvSpPr/>
          <p:nvPr/>
        </p:nvSpPr>
        <p:spPr>
          <a:xfrm rot="7572411">
            <a:off x="76199" y="5267138"/>
            <a:ext cx="1371600" cy="2286000"/>
          </a:xfrm>
          <a:prstGeom prst="moon">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228601" y="5876738"/>
            <a:ext cx="2743200" cy="1828800"/>
            <a:chOff x="-228601" y="5876738"/>
            <a:chExt cx="2743200" cy="1828800"/>
          </a:xfrm>
        </p:grpSpPr>
        <p:sp>
          <p:nvSpPr>
            <p:cNvPr id="8" name="Moon 7"/>
            <p:cNvSpPr/>
            <p:nvPr/>
          </p:nvSpPr>
          <p:spPr>
            <a:xfrm rot="7572411">
              <a:off x="228599" y="5419538"/>
              <a:ext cx="1371600" cy="2286000"/>
            </a:xfrm>
            <a:prstGeom prst="moon">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oon 8"/>
            <p:cNvSpPr/>
            <p:nvPr/>
          </p:nvSpPr>
          <p:spPr>
            <a:xfrm rot="7572411">
              <a:off x="380999" y="5571938"/>
              <a:ext cx="1371600" cy="2286000"/>
            </a:xfrm>
            <a:prstGeom prst="moon">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oon 9"/>
            <p:cNvSpPr/>
            <p:nvPr/>
          </p:nvSpPr>
          <p:spPr>
            <a:xfrm rot="7572411">
              <a:off x="533399" y="5724338"/>
              <a:ext cx="1371600" cy="2286000"/>
            </a:xfrm>
            <a:prstGeom prst="moon">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1" name="Moon 10"/>
            <p:cNvSpPr/>
            <p:nvPr/>
          </p:nvSpPr>
          <p:spPr>
            <a:xfrm rot="7572411">
              <a:off x="685799" y="5876738"/>
              <a:ext cx="1371600" cy="2286000"/>
            </a:xfrm>
            <a:prstGeom prst="moon">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Moon 11"/>
          <p:cNvSpPr/>
          <p:nvPr/>
        </p:nvSpPr>
        <p:spPr>
          <a:xfrm rot="7572411">
            <a:off x="838199" y="6029138"/>
            <a:ext cx="1371600" cy="2286000"/>
          </a:xfrm>
          <a:prstGeom prst="moon">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oon 12"/>
          <p:cNvSpPr/>
          <p:nvPr/>
        </p:nvSpPr>
        <p:spPr>
          <a:xfrm rot="7572411">
            <a:off x="990599" y="6181538"/>
            <a:ext cx="1371600" cy="2286000"/>
          </a:xfrm>
          <a:prstGeom prst="moon">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oon 14"/>
          <p:cNvSpPr/>
          <p:nvPr/>
        </p:nvSpPr>
        <p:spPr>
          <a:xfrm rot="7572411">
            <a:off x="1142999" y="6333938"/>
            <a:ext cx="1371600" cy="2286000"/>
          </a:xfrm>
          <a:prstGeom prst="moon">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76201" y="6029138"/>
            <a:ext cx="2743200" cy="1828800"/>
            <a:chOff x="-228601" y="5876738"/>
            <a:chExt cx="2743200" cy="1828800"/>
          </a:xfrm>
        </p:grpSpPr>
        <p:sp>
          <p:nvSpPr>
            <p:cNvPr id="17" name="Moon 16"/>
            <p:cNvSpPr/>
            <p:nvPr/>
          </p:nvSpPr>
          <p:spPr>
            <a:xfrm rot="7572411">
              <a:off x="228599" y="5419538"/>
              <a:ext cx="1371600" cy="2286000"/>
            </a:xfrm>
            <a:prstGeom prst="moon">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oon 17"/>
            <p:cNvSpPr/>
            <p:nvPr/>
          </p:nvSpPr>
          <p:spPr>
            <a:xfrm rot="7572411">
              <a:off x="380999" y="5571938"/>
              <a:ext cx="1371600" cy="2286000"/>
            </a:xfrm>
            <a:prstGeom prst="moon">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oon 18"/>
            <p:cNvSpPr/>
            <p:nvPr/>
          </p:nvSpPr>
          <p:spPr>
            <a:xfrm rot="7572411">
              <a:off x="533399" y="5724338"/>
              <a:ext cx="1371600" cy="2286000"/>
            </a:xfrm>
            <a:prstGeom prst="moon">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20" name="Moon 19"/>
            <p:cNvSpPr/>
            <p:nvPr/>
          </p:nvSpPr>
          <p:spPr>
            <a:xfrm rot="7572411">
              <a:off x="685799" y="5876738"/>
              <a:ext cx="1371600" cy="2286000"/>
            </a:xfrm>
            <a:prstGeom prst="moon">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Block Arc 20"/>
          <p:cNvSpPr/>
          <p:nvPr/>
        </p:nvSpPr>
        <p:spPr>
          <a:xfrm rot="14170182">
            <a:off x="8359137" y="-652541"/>
            <a:ext cx="1765264" cy="1253846"/>
          </a:xfrm>
          <a:prstGeom prst="blockArc">
            <a:avLst>
              <a:gd name="adj1" fmla="val 10813134"/>
              <a:gd name="adj2" fmla="val 0"/>
              <a:gd name="adj3" fmla="val 25000"/>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2" name="Group 21"/>
          <p:cNvGrpSpPr/>
          <p:nvPr/>
        </p:nvGrpSpPr>
        <p:grpSpPr>
          <a:xfrm>
            <a:off x="76199" y="6181538"/>
            <a:ext cx="2743200" cy="1828800"/>
            <a:chOff x="-228601" y="5876738"/>
            <a:chExt cx="2743200" cy="1828800"/>
          </a:xfrm>
        </p:grpSpPr>
        <p:sp>
          <p:nvSpPr>
            <p:cNvPr id="23" name="Moon 22"/>
            <p:cNvSpPr/>
            <p:nvPr/>
          </p:nvSpPr>
          <p:spPr>
            <a:xfrm rot="7572411">
              <a:off x="228599" y="5419538"/>
              <a:ext cx="1371600" cy="2286000"/>
            </a:xfrm>
            <a:prstGeom prst="moon">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oon 23"/>
            <p:cNvSpPr/>
            <p:nvPr/>
          </p:nvSpPr>
          <p:spPr>
            <a:xfrm rot="7572411">
              <a:off x="380999" y="5571938"/>
              <a:ext cx="1371600" cy="2286000"/>
            </a:xfrm>
            <a:prstGeom prst="moon">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oon 24"/>
            <p:cNvSpPr/>
            <p:nvPr/>
          </p:nvSpPr>
          <p:spPr>
            <a:xfrm rot="7572411">
              <a:off x="533399" y="5724338"/>
              <a:ext cx="1371600" cy="2286000"/>
            </a:xfrm>
            <a:prstGeom prst="moon">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Moon 25"/>
            <p:cNvSpPr/>
            <p:nvPr/>
          </p:nvSpPr>
          <p:spPr>
            <a:xfrm rot="7572411">
              <a:off x="685799" y="5876738"/>
              <a:ext cx="1371600" cy="2286000"/>
            </a:xfrm>
            <a:prstGeom prst="moon">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Block Arc 28"/>
          <p:cNvSpPr/>
          <p:nvPr/>
        </p:nvSpPr>
        <p:spPr>
          <a:xfrm rot="14501925">
            <a:off x="8261368" y="-484720"/>
            <a:ext cx="1765264" cy="1253846"/>
          </a:xfrm>
          <a:prstGeom prst="blockArc">
            <a:avLst>
              <a:gd name="adj1" fmla="val 10813134"/>
              <a:gd name="adj2" fmla="val 0"/>
              <a:gd name="adj3" fmla="val 25000"/>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4" name="Straight Connector 33"/>
          <p:cNvCxnSpPr/>
          <p:nvPr/>
        </p:nvCxnSpPr>
        <p:spPr>
          <a:xfrm>
            <a:off x="501420" y="2057400"/>
            <a:ext cx="25023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61999" y="1056606"/>
            <a:ext cx="22860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66799" y="1293226"/>
            <a:ext cx="1936979" cy="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219199" y="2286000"/>
            <a:ext cx="1784579" cy="0"/>
          </a:xfrm>
          <a:prstGeom prst="line">
            <a:avLst/>
          </a:prstGeom>
          <a:effectLst/>
        </p:spPr>
        <p:style>
          <a:lnRef idx="1">
            <a:schemeClr val="accent1"/>
          </a:lnRef>
          <a:fillRef idx="0">
            <a:schemeClr val="accent1"/>
          </a:fillRef>
          <a:effectRef idx="0">
            <a:schemeClr val="accent1"/>
          </a:effectRef>
          <a:fontRef idx="minor">
            <a:schemeClr val="tx1"/>
          </a:fontRef>
        </p:style>
      </p:cxnSp>
      <p:sp>
        <p:nvSpPr>
          <p:cNvPr id="4" name="Flowchart: Connector 3"/>
          <p:cNvSpPr/>
          <p:nvPr/>
        </p:nvSpPr>
        <p:spPr>
          <a:xfrm flipV="1">
            <a:off x="1066797" y="2190750"/>
            <a:ext cx="304801" cy="190500"/>
          </a:xfrm>
          <a:prstGeom prst="flowChartConnector">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Connector 30"/>
          <p:cNvSpPr/>
          <p:nvPr/>
        </p:nvSpPr>
        <p:spPr>
          <a:xfrm flipV="1">
            <a:off x="609599" y="961356"/>
            <a:ext cx="304801" cy="190500"/>
          </a:xfrm>
          <a:prstGeom prst="flowChartConnector">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635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075583"/>
            <a:ext cx="4881465" cy="584775"/>
          </a:xfrm>
          <a:prstGeom prst="rect">
            <a:avLst/>
          </a:prstGeom>
        </p:spPr>
        <p:txBody>
          <a:bodyPr wrap="none">
            <a:spAutoFit/>
          </a:bodyPr>
          <a:lstStyle/>
          <a:p>
            <a:r>
              <a:rPr lang="en-US" sz="3200" b="1" dirty="0">
                <a:effectLst>
                  <a:outerShdw blurRad="38100" dist="38100" dir="2700000" algn="tl">
                    <a:srgbClr val="000000">
                      <a:alpha val="43137"/>
                    </a:srgbClr>
                  </a:outerShdw>
                </a:effectLst>
                <a:latin typeface="Times New Roman" pitchFamily="18" charset="0"/>
                <a:cs typeface="Times New Roman" pitchFamily="18" charset="0"/>
              </a:rPr>
              <a:t>PROBLEM STATEMENT</a:t>
            </a:r>
          </a:p>
        </p:txBody>
      </p:sp>
      <p:sp>
        <p:nvSpPr>
          <p:cNvPr id="3" name="Rectangle 2"/>
          <p:cNvSpPr/>
          <p:nvPr/>
        </p:nvSpPr>
        <p:spPr>
          <a:xfrm>
            <a:off x="838200" y="2368062"/>
            <a:ext cx="5943600" cy="2677656"/>
          </a:xfrm>
          <a:prstGeom prst="rect">
            <a:avLst/>
          </a:prstGeom>
        </p:spPr>
        <p:txBody>
          <a:bodyPr wrap="square">
            <a:spAutoFit/>
          </a:bodyPr>
          <a:lstStyle/>
          <a:p>
            <a:pPr algn="just"/>
            <a:r>
              <a:rPr lang="en-US" sz="2400" dirty="0" smtClean="0">
                <a:latin typeface="Times New Roman" pitchFamily="18" charset="0"/>
                <a:cs typeface="Times New Roman" pitchFamily="18" charset="0"/>
              </a:rPr>
              <a:t>Detect the face and a </a:t>
            </a:r>
            <a:r>
              <a:rPr lang="en-US" sz="2400" dirty="0">
                <a:latin typeface="Times New Roman" pitchFamily="18" charset="0"/>
                <a:cs typeface="Times New Roman" pitchFamily="18" charset="0"/>
              </a:rPr>
              <a:t>Face filters have become increasingly popular in social media applications, allowing users to add fun and creative effects to their photos and videos. These filters often involve detecting faces in images or videos and applying various graphical overlays or modifications to them</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4" name="Diamond 3"/>
          <p:cNvSpPr/>
          <p:nvPr/>
        </p:nvSpPr>
        <p:spPr>
          <a:xfrm>
            <a:off x="7696200" y="2057400"/>
            <a:ext cx="2819400" cy="2664262"/>
          </a:xfrm>
          <a:prstGeom prst="diamond">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iamond 4"/>
          <p:cNvSpPr/>
          <p:nvPr/>
        </p:nvSpPr>
        <p:spPr>
          <a:xfrm>
            <a:off x="7391400" y="2057400"/>
            <a:ext cx="2819400" cy="26642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iamond 5"/>
          <p:cNvSpPr/>
          <p:nvPr/>
        </p:nvSpPr>
        <p:spPr>
          <a:xfrm>
            <a:off x="7801708" y="4044462"/>
            <a:ext cx="2819400" cy="2664262"/>
          </a:xfrm>
          <a:prstGeom prst="diamond">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7514492" y="4040163"/>
            <a:ext cx="2848708" cy="26642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p:cNvSpPr/>
          <p:nvPr/>
        </p:nvSpPr>
        <p:spPr>
          <a:xfrm>
            <a:off x="7543800" y="2209800"/>
            <a:ext cx="2819400" cy="26642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mond 8"/>
          <p:cNvSpPr/>
          <p:nvPr/>
        </p:nvSpPr>
        <p:spPr>
          <a:xfrm>
            <a:off x="7696200" y="2362200"/>
            <a:ext cx="2819400" cy="26642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iamond 9"/>
          <p:cNvSpPr/>
          <p:nvPr/>
        </p:nvSpPr>
        <p:spPr>
          <a:xfrm>
            <a:off x="7848600" y="2514600"/>
            <a:ext cx="2819400" cy="26642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iamond 10"/>
          <p:cNvSpPr/>
          <p:nvPr/>
        </p:nvSpPr>
        <p:spPr>
          <a:xfrm>
            <a:off x="8001000" y="2667000"/>
            <a:ext cx="2819400" cy="26642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sp>
        <p:nvSpPr>
          <p:cNvPr id="12" name="Diamond 11"/>
          <p:cNvSpPr/>
          <p:nvPr/>
        </p:nvSpPr>
        <p:spPr>
          <a:xfrm>
            <a:off x="8153400" y="2819400"/>
            <a:ext cx="2819400" cy="26642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p:cNvSpPr/>
          <p:nvPr/>
        </p:nvSpPr>
        <p:spPr>
          <a:xfrm>
            <a:off x="8305800" y="2971800"/>
            <a:ext cx="2819400" cy="26642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iamond 13"/>
          <p:cNvSpPr/>
          <p:nvPr/>
        </p:nvSpPr>
        <p:spPr>
          <a:xfrm>
            <a:off x="8458200" y="3124200"/>
            <a:ext cx="2819400" cy="26642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iamond 14"/>
          <p:cNvSpPr/>
          <p:nvPr/>
        </p:nvSpPr>
        <p:spPr>
          <a:xfrm>
            <a:off x="8610600" y="3276600"/>
            <a:ext cx="2819400" cy="26642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mond 15"/>
          <p:cNvSpPr/>
          <p:nvPr/>
        </p:nvSpPr>
        <p:spPr>
          <a:xfrm>
            <a:off x="7649308" y="1108014"/>
            <a:ext cx="2819400" cy="26642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iamond 16"/>
          <p:cNvSpPr/>
          <p:nvPr/>
        </p:nvSpPr>
        <p:spPr>
          <a:xfrm>
            <a:off x="7678615" y="-448600"/>
            <a:ext cx="2819400" cy="26642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iamond 17"/>
          <p:cNvSpPr/>
          <p:nvPr/>
        </p:nvSpPr>
        <p:spPr>
          <a:xfrm>
            <a:off x="7200900" y="-296200"/>
            <a:ext cx="2819400" cy="26642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ame 18"/>
          <p:cNvSpPr/>
          <p:nvPr/>
        </p:nvSpPr>
        <p:spPr>
          <a:xfrm>
            <a:off x="1223865" y="968604"/>
            <a:ext cx="4953000" cy="798731"/>
          </a:xfrm>
          <a:prstGeom prst="fram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Diamond 19"/>
          <p:cNvSpPr/>
          <p:nvPr/>
        </p:nvSpPr>
        <p:spPr>
          <a:xfrm>
            <a:off x="7397262" y="293077"/>
            <a:ext cx="2819400" cy="26642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amond 20"/>
          <p:cNvSpPr/>
          <p:nvPr/>
        </p:nvSpPr>
        <p:spPr>
          <a:xfrm>
            <a:off x="304800" y="5636062"/>
            <a:ext cx="2819400" cy="26642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amond 21"/>
          <p:cNvSpPr/>
          <p:nvPr/>
        </p:nvSpPr>
        <p:spPr>
          <a:xfrm>
            <a:off x="-1216269" y="5570409"/>
            <a:ext cx="2819400" cy="26642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amond 22"/>
          <p:cNvSpPr/>
          <p:nvPr/>
        </p:nvSpPr>
        <p:spPr>
          <a:xfrm>
            <a:off x="-457200" y="5178862"/>
            <a:ext cx="2819400" cy="26642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p:cNvSpPr/>
          <p:nvPr/>
        </p:nvSpPr>
        <p:spPr>
          <a:xfrm>
            <a:off x="-457200" y="5570409"/>
            <a:ext cx="2819400" cy="26642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amond 24"/>
          <p:cNvSpPr/>
          <p:nvPr/>
        </p:nvSpPr>
        <p:spPr>
          <a:xfrm>
            <a:off x="-381000" y="5940862"/>
            <a:ext cx="2819400" cy="266426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amond 25"/>
          <p:cNvSpPr/>
          <p:nvPr/>
        </p:nvSpPr>
        <p:spPr>
          <a:xfrm>
            <a:off x="7696200" y="293077"/>
            <a:ext cx="2819400" cy="2664262"/>
          </a:xfrm>
          <a:prstGeom prst="diamond">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utoShape 2" descr="How Automated Face Recognition Works | ROC"/>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78039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219200"/>
            <a:ext cx="2590800" cy="1077218"/>
          </a:xfrm>
          <a:prstGeom prst="rect">
            <a:avLst/>
          </a:prstGeom>
        </p:spPr>
        <p:txBody>
          <a:bodyPr wrap="square">
            <a:spAutoFit/>
          </a:bodyPr>
          <a:lstStyle/>
          <a:p>
            <a:r>
              <a:rPr lang="en-US" sz="3200" b="1" dirty="0" smtClean="0">
                <a:latin typeface="Times New Roman" pitchFamily="18" charset="0"/>
                <a:cs typeface="Times New Roman" pitchFamily="18" charset="0"/>
              </a:rPr>
              <a:t>PROJECT</a:t>
            </a:r>
          </a:p>
          <a:p>
            <a:r>
              <a:rPr lang="en-US" sz="3200" b="1" dirty="0" smtClean="0">
                <a:latin typeface="Times New Roman" pitchFamily="18" charset="0"/>
                <a:cs typeface="Times New Roman" pitchFamily="18" charset="0"/>
              </a:rPr>
              <a:t>OVERVIEW</a:t>
            </a:r>
            <a:endParaRPr lang="en-US" sz="3200" b="1" dirty="0">
              <a:latin typeface="Times New Roman" pitchFamily="18" charset="0"/>
              <a:cs typeface="Times New Roman" pitchFamily="18" charset="0"/>
            </a:endParaRPr>
          </a:p>
        </p:txBody>
      </p:sp>
      <p:sp>
        <p:nvSpPr>
          <p:cNvPr id="4" name="Rectangle 3"/>
          <p:cNvSpPr/>
          <p:nvPr/>
        </p:nvSpPr>
        <p:spPr>
          <a:xfrm>
            <a:off x="5181600" y="0"/>
            <a:ext cx="10287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68562" y="-11723"/>
            <a:ext cx="10287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583366" y="-11723"/>
            <a:ext cx="10287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763000" y="-11723"/>
            <a:ext cx="10287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000500" y="-11723"/>
            <a:ext cx="10287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19400" y="-11723"/>
            <a:ext cx="10287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065585" y="990600"/>
            <a:ext cx="5773615" cy="46797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475892" y="1299148"/>
            <a:ext cx="4953000" cy="4062651"/>
          </a:xfrm>
          <a:prstGeom prst="rect">
            <a:avLst/>
          </a:prstGeom>
          <a:noFill/>
        </p:spPr>
        <p:txBody>
          <a:bodyPr wrap="square" rtlCol="0">
            <a:spAutoFit/>
          </a:bodyPr>
          <a:lstStyle/>
          <a:p>
            <a:pPr algn="just"/>
            <a:r>
              <a:rPr lang="en-US" sz="2000" b="1" dirty="0">
                <a:latin typeface="Times New Roman" pitchFamily="18" charset="0"/>
                <a:cs typeface="Times New Roman" pitchFamily="18" charset="0"/>
              </a:rPr>
              <a:t>Face Detection:</a:t>
            </a:r>
            <a:r>
              <a:rPr lang="en-US" sz="2000" dirty="0">
                <a:latin typeface="Times New Roman" pitchFamily="18" charset="0"/>
                <a:cs typeface="Times New Roman" pitchFamily="18" charset="0"/>
              </a:rPr>
              <a:t> Utilize the </a:t>
            </a:r>
            <a:r>
              <a:rPr lang="en-US" sz="2000" dirty="0" err="1">
                <a:latin typeface="Times New Roman" pitchFamily="18" charset="0"/>
                <a:cs typeface="Times New Roman" pitchFamily="18" charset="0"/>
              </a:rPr>
              <a:t>Haar</a:t>
            </a:r>
            <a:r>
              <a:rPr lang="en-US" sz="2000" dirty="0">
                <a:latin typeface="Times New Roman" pitchFamily="18" charset="0"/>
                <a:cs typeface="Times New Roman" pitchFamily="18" charset="0"/>
              </a:rPr>
              <a:t> Cascade classifier for face detection to locate faces within input images.</a:t>
            </a:r>
          </a:p>
          <a:p>
            <a:pPr algn="just"/>
            <a:r>
              <a:rPr lang="en-US" sz="2000" b="1" dirty="0">
                <a:latin typeface="Times New Roman" pitchFamily="18" charset="0"/>
                <a:cs typeface="Times New Roman" pitchFamily="18" charset="0"/>
              </a:rPr>
              <a:t>Filter Application:</a:t>
            </a:r>
            <a:r>
              <a:rPr lang="en-US" sz="2000" dirty="0">
                <a:latin typeface="Times New Roman" pitchFamily="18" charset="0"/>
                <a:cs typeface="Times New Roman" pitchFamily="18" charset="0"/>
              </a:rPr>
              <a:t> Implement functions to apply blur and sharpening filters to the detected faces.</a:t>
            </a:r>
          </a:p>
          <a:p>
            <a:pPr algn="just"/>
            <a:r>
              <a:rPr lang="en-US" sz="2000" b="1" dirty="0">
                <a:latin typeface="Times New Roman" pitchFamily="18" charset="0"/>
                <a:cs typeface="Times New Roman" pitchFamily="18" charset="0"/>
              </a:rPr>
              <a:t>Image Processing:</a:t>
            </a:r>
            <a:r>
              <a:rPr lang="en-US" sz="2000" dirty="0">
                <a:latin typeface="Times New Roman" pitchFamily="18" charset="0"/>
                <a:cs typeface="Times New Roman" pitchFamily="18" charset="0"/>
              </a:rPr>
              <a:t> Process a set of input images, detect faces, and apply the specified filters to the detected faces.</a:t>
            </a:r>
          </a:p>
          <a:p>
            <a:pPr algn="just"/>
            <a:r>
              <a:rPr lang="en-US" sz="2000" b="1" dirty="0">
                <a:latin typeface="Times New Roman" pitchFamily="18" charset="0"/>
                <a:cs typeface="Times New Roman" pitchFamily="18" charset="0"/>
              </a:rPr>
              <a:t>Visualization:</a:t>
            </a:r>
            <a:r>
              <a:rPr lang="en-US" sz="2000" dirty="0">
                <a:latin typeface="Times New Roman" pitchFamily="18" charset="0"/>
                <a:cs typeface="Times New Roman" pitchFamily="18" charset="0"/>
              </a:rPr>
              <a:t> Visualize the input images with bounding boxes around detected faces, along with the images with applied filters.</a:t>
            </a:r>
          </a:p>
          <a:p>
            <a:pPr algn="just"/>
            <a:endParaRPr lang="en-US" sz="2000" dirty="0">
              <a:latin typeface="Times New Roman" pitchFamily="18" charset="0"/>
              <a:cs typeface="Times New Roman" pitchFamily="18" charset="0"/>
            </a:endParaRPr>
          </a:p>
        </p:txBody>
      </p:sp>
      <p:pic>
        <p:nvPicPr>
          <p:cNvPr id="1026" name="Picture 2" descr="Compare Two Faces using ML-kit. Face Detection and Recognition | by  GANESHKUMAR | Medium"/>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backgroundMark x1="33800" y1="21013" x2="23800" y2="77943"/>
                        <a14:backgroundMark x1="69300" y1="19076" x2="73100" y2="79583"/>
                      </a14:backgroundRemoval>
                    </a14:imgEffect>
                  </a14:imgLayer>
                </a14:imgProps>
              </a:ext>
              <a:ext uri="{28A0092B-C50C-407E-A947-70E740481C1C}">
                <a14:useLocalDpi xmlns:a14="http://schemas.microsoft.com/office/drawing/2010/main" val="0"/>
              </a:ext>
            </a:extLst>
          </a:blip>
          <a:srcRect/>
          <a:stretch>
            <a:fillRect/>
          </a:stretch>
        </p:blipFill>
        <p:spPr bwMode="auto">
          <a:xfrm>
            <a:off x="-1243009" y="2362200"/>
            <a:ext cx="5120417" cy="343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36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2523" y="538446"/>
            <a:ext cx="4353949" cy="461665"/>
          </a:xfrm>
          <a:prstGeom prst="rect">
            <a:avLst/>
          </a:prstGeom>
        </p:spPr>
        <p:txBody>
          <a:bodyPr wrap="none">
            <a:spAutoFit/>
          </a:bodyPr>
          <a:lstStyle/>
          <a:p>
            <a:r>
              <a:rPr lang="en-US" sz="2400" b="1" dirty="0">
                <a:latin typeface="Times New Roman" pitchFamily="18" charset="0"/>
                <a:cs typeface="Times New Roman" pitchFamily="18" charset="0"/>
              </a:rPr>
              <a:t>WHO ARE THE END USERS?</a:t>
            </a:r>
          </a:p>
        </p:txBody>
      </p:sp>
      <p:sp>
        <p:nvSpPr>
          <p:cNvPr id="4" name="Rectangle 3"/>
          <p:cNvSpPr/>
          <p:nvPr/>
        </p:nvSpPr>
        <p:spPr>
          <a:xfrm>
            <a:off x="-3706" y="0"/>
            <a:ext cx="9147706" cy="2667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Triangle 4"/>
          <p:cNvSpPr/>
          <p:nvPr/>
        </p:nvSpPr>
        <p:spPr>
          <a:xfrm rot="5400000">
            <a:off x="28111" y="-31819"/>
            <a:ext cx="709680" cy="773315"/>
          </a:xfrm>
          <a:prstGeom prst="rtTriangl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rot="10800000">
            <a:off x="8434320" y="0"/>
            <a:ext cx="709680" cy="773315"/>
          </a:xfrm>
          <a:prstGeom prst="rtTriangl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33400" y="1676400"/>
            <a:ext cx="2344615" cy="1905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itchFamily="18" charset="0"/>
                <a:cs typeface="Times New Roman" pitchFamily="18" charset="0"/>
              </a:rPr>
              <a:t>Social media users for tagging friends and applying filters.</a:t>
            </a:r>
          </a:p>
        </p:txBody>
      </p:sp>
      <p:sp>
        <p:nvSpPr>
          <p:cNvPr id="21" name="Rectangle 20"/>
          <p:cNvSpPr/>
          <p:nvPr/>
        </p:nvSpPr>
        <p:spPr>
          <a:xfrm>
            <a:off x="6324600" y="1670538"/>
            <a:ext cx="2344615" cy="1905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itchFamily="18" charset="0"/>
                <a:cs typeface="Times New Roman" pitchFamily="18" charset="0"/>
              </a:rPr>
              <a:t>Photography enthusiasts use face detection to automate photo </a:t>
            </a:r>
            <a:r>
              <a:rPr lang="en-US" dirty="0" smtClean="0">
                <a:latin typeface="Times New Roman" pitchFamily="18" charset="0"/>
                <a:cs typeface="Times New Roman" pitchFamily="18" charset="0"/>
              </a:rPr>
              <a:t>organization.</a:t>
            </a:r>
            <a:endParaRPr lang="en-US" dirty="0">
              <a:latin typeface="Times New Roman" pitchFamily="18" charset="0"/>
              <a:cs typeface="Times New Roman" pitchFamily="18" charset="0"/>
            </a:endParaRPr>
          </a:p>
        </p:txBody>
      </p:sp>
      <p:sp>
        <p:nvSpPr>
          <p:cNvPr id="22" name="Rectangle 21"/>
          <p:cNvSpPr/>
          <p:nvPr/>
        </p:nvSpPr>
        <p:spPr>
          <a:xfrm>
            <a:off x="3514967" y="4176346"/>
            <a:ext cx="2344615" cy="1905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itchFamily="18" charset="0"/>
                <a:cs typeface="Times New Roman" pitchFamily="18" charset="0"/>
              </a:rPr>
              <a:t>Education sector for attendance management and engagement monitoring.</a:t>
            </a:r>
          </a:p>
        </p:txBody>
      </p:sp>
      <p:sp>
        <p:nvSpPr>
          <p:cNvPr id="23" name="Rectangle 22"/>
          <p:cNvSpPr/>
          <p:nvPr/>
        </p:nvSpPr>
        <p:spPr>
          <a:xfrm>
            <a:off x="533400" y="4191000"/>
            <a:ext cx="2344615" cy="1905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itchFamily="18" charset="0"/>
                <a:cs typeface="Times New Roman" pitchFamily="18" charset="0"/>
              </a:rPr>
              <a:t>Security personnel for surveillance and identification.</a:t>
            </a:r>
          </a:p>
        </p:txBody>
      </p:sp>
      <p:sp>
        <p:nvSpPr>
          <p:cNvPr id="24" name="Rectangle 23"/>
          <p:cNvSpPr/>
          <p:nvPr/>
        </p:nvSpPr>
        <p:spPr>
          <a:xfrm>
            <a:off x="3397839" y="1670538"/>
            <a:ext cx="2344615" cy="1905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itchFamily="18" charset="0"/>
                <a:cs typeface="Times New Roman" pitchFamily="18" charset="0"/>
              </a:rPr>
              <a:t>Researchers and developers for advancing computer vision algorithms and applications.</a:t>
            </a:r>
          </a:p>
        </p:txBody>
      </p:sp>
      <p:sp>
        <p:nvSpPr>
          <p:cNvPr id="25" name="Rectangle 24"/>
          <p:cNvSpPr/>
          <p:nvPr/>
        </p:nvSpPr>
        <p:spPr>
          <a:xfrm>
            <a:off x="6403080" y="4170484"/>
            <a:ext cx="2344615" cy="1905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itchFamily="18" charset="0"/>
                <a:cs typeface="Times New Roman" pitchFamily="18" charset="0"/>
              </a:rPr>
              <a:t>Healthcare professionals for medical imaging and diagnosis.</a:t>
            </a:r>
          </a:p>
        </p:txBody>
      </p:sp>
      <p:sp>
        <p:nvSpPr>
          <p:cNvPr id="3" name="Flowchart: Process 2"/>
          <p:cNvSpPr/>
          <p:nvPr/>
        </p:nvSpPr>
        <p:spPr>
          <a:xfrm>
            <a:off x="265822" y="1383322"/>
            <a:ext cx="8608649" cy="4941277"/>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124200" y="1383322"/>
            <a:ext cx="76200" cy="4941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60831" y="1383321"/>
            <a:ext cx="0" cy="4941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 idx="1"/>
            <a:endCxn id="3" idx="3"/>
          </p:cNvCxnSpPr>
          <p:nvPr/>
        </p:nvCxnSpPr>
        <p:spPr>
          <a:xfrm>
            <a:off x="265822" y="3853961"/>
            <a:ext cx="8608649"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106615" y="3768967"/>
            <a:ext cx="152400" cy="184639"/>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84631" y="3761639"/>
            <a:ext cx="152400" cy="184639"/>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510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398216"/>
            <a:ext cx="7086600" cy="1015663"/>
          </a:xfrm>
          <a:prstGeom prst="rect">
            <a:avLst/>
          </a:prstGeom>
        </p:spPr>
        <p:txBody>
          <a:bodyPr wrap="square">
            <a:spAutoFit/>
          </a:bodyPr>
          <a:lstStyle/>
          <a:p>
            <a:r>
              <a:rPr lang="en-US" sz="2400" b="1" dirty="0">
                <a:effectLst>
                  <a:outerShdw blurRad="38100" dist="38100" dir="2700000" algn="tl">
                    <a:srgbClr val="000000">
                      <a:alpha val="43137"/>
                    </a:srgbClr>
                  </a:outerShdw>
                </a:effectLst>
                <a:latin typeface="Times New Roman" pitchFamily="18" charset="0"/>
                <a:cs typeface="Times New Roman" pitchFamily="18" charset="0"/>
              </a:rPr>
              <a:t>SOLUTION AND ITS VALUE PROPOSITION</a:t>
            </a:r>
          </a:p>
          <a:p>
            <a:endParaRPr lang="en-US" dirty="0">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p:txBody>
      </p:sp>
      <p:graphicFrame>
        <p:nvGraphicFramePr>
          <p:cNvPr id="4" name="Diagram 3"/>
          <p:cNvGraphicFramePr/>
          <p:nvPr>
            <p:extLst>
              <p:ext uri="{D42A27DB-BD31-4B8C-83A1-F6EECF244321}">
                <p14:modId xmlns:p14="http://schemas.microsoft.com/office/powerpoint/2010/main" val="3957984772"/>
              </p:ext>
            </p:extLst>
          </p:nvPr>
        </p:nvGraphicFramePr>
        <p:xfrm>
          <a:off x="762000" y="990600"/>
          <a:ext cx="80010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0" y="0"/>
            <a:ext cx="3048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0" y="0"/>
            <a:ext cx="1371600" cy="216932"/>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173915" y="304800"/>
            <a:ext cx="990600" cy="205264"/>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67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05600" y="1828800"/>
            <a:ext cx="6477000" cy="2862322"/>
          </a:xfrm>
          <a:prstGeom prst="rect">
            <a:avLst/>
          </a:prstGeom>
        </p:spPr>
        <p:txBody>
          <a:bodyPr wrap="square">
            <a:spAutoFit/>
          </a:bodyPr>
          <a:lstStyle/>
          <a:p>
            <a:r>
              <a:rPr lang="en-US" b="1" dirty="0"/>
              <a:t>Deliverables:</a:t>
            </a:r>
            <a:endParaRPr lang="en-US" dirty="0"/>
          </a:p>
          <a:p>
            <a:r>
              <a:rPr lang="en-US" dirty="0"/>
              <a:t>Python code implementing the face filter application.</a:t>
            </a:r>
          </a:p>
          <a:p>
            <a:r>
              <a:rPr lang="en-US" dirty="0"/>
              <a:t>Visualizations showing input images with detected faces and images with applied filters.</a:t>
            </a:r>
          </a:p>
          <a:p>
            <a:r>
              <a:rPr lang="en-US" dirty="0"/>
              <a:t>Optionally, a report documenting the implementation details and results.</a:t>
            </a:r>
          </a:p>
          <a:p>
            <a:r>
              <a:rPr lang="en-US" b="1" dirty="0"/>
              <a:t>Expected Challenges:</a:t>
            </a:r>
            <a:endParaRPr lang="en-US" dirty="0"/>
          </a:p>
          <a:p>
            <a:r>
              <a:rPr lang="en-US" dirty="0"/>
              <a:t>Fine-tuning filter parameters for optimal results.</a:t>
            </a:r>
          </a:p>
          <a:p>
            <a:r>
              <a:rPr lang="en-US" dirty="0"/>
              <a:t>Handling variations in lighting conditions and facial expressions.</a:t>
            </a:r>
          </a:p>
          <a:p>
            <a:r>
              <a:rPr lang="en-US" dirty="0"/>
              <a:t>Ensuring efficient processing for real-time applications.</a:t>
            </a:r>
          </a:p>
        </p:txBody>
      </p:sp>
      <p:sp>
        <p:nvSpPr>
          <p:cNvPr id="3" name="Rectangle 2"/>
          <p:cNvSpPr/>
          <p:nvPr/>
        </p:nvSpPr>
        <p:spPr>
          <a:xfrm>
            <a:off x="304800" y="1680117"/>
            <a:ext cx="3962400" cy="41148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Times New Roman" pitchFamily="18" charset="0"/>
                <a:cs typeface="Times New Roman" pitchFamily="18" charset="0"/>
              </a:rPr>
              <a:t>Deliverables</a:t>
            </a:r>
            <a:r>
              <a:rPr lang="en-US" sz="2000" b="1"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Python code implementing the face filter application.</a:t>
            </a:r>
          </a:p>
          <a:p>
            <a:r>
              <a:rPr lang="en-US" sz="2000" dirty="0">
                <a:latin typeface="Times New Roman" pitchFamily="18" charset="0"/>
                <a:cs typeface="Times New Roman" pitchFamily="18" charset="0"/>
              </a:rPr>
              <a:t>Visualizations showing input images with detected faces and images with applied filters.</a:t>
            </a:r>
          </a:p>
          <a:p>
            <a:r>
              <a:rPr lang="en-US" sz="2000" dirty="0">
                <a:latin typeface="Times New Roman" pitchFamily="18" charset="0"/>
                <a:cs typeface="Times New Roman" pitchFamily="18" charset="0"/>
              </a:rPr>
              <a:t>Optionally, a report documenting the implementation details and results.</a:t>
            </a:r>
            <a:endParaRPr lang="en-US" sz="2000" dirty="0">
              <a:latin typeface="Times New Roman" pitchFamily="18" charset="0"/>
              <a:cs typeface="Times New Roman" pitchFamily="18" charset="0"/>
            </a:endParaRPr>
          </a:p>
        </p:txBody>
      </p:sp>
      <p:sp>
        <p:nvSpPr>
          <p:cNvPr id="4" name="Rectangle 3"/>
          <p:cNvSpPr/>
          <p:nvPr/>
        </p:nvSpPr>
        <p:spPr>
          <a:xfrm>
            <a:off x="4876800" y="1676400"/>
            <a:ext cx="3962400" cy="41148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Times New Roman" pitchFamily="18" charset="0"/>
                <a:cs typeface="Times New Roman" pitchFamily="18" charset="0"/>
              </a:rPr>
              <a:t>Expected Challenges</a:t>
            </a:r>
            <a:r>
              <a:rPr lang="en-US" sz="2000" b="1"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Fine-tuning filter parameters for optimal results.</a:t>
            </a:r>
          </a:p>
          <a:p>
            <a:r>
              <a:rPr lang="en-US" sz="2000" dirty="0">
                <a:latin typeface="Times New Roman" pitchFamily="18" charset="0"/>
                <a:cs typeface="Times New Roman" pitchFamily="18" charset="0"/>
              </a:rPr>
              <a:t>Handling variations in lighting conditions and facial expressions.</a:t>
            </a:r>
          </a:p>
          <a:p>
            <a:r>
              <a:rPr lang="en-US" sz="2000" dirty="0">
                <a:latin typeface="Times New Roman" pitchFamily="18" charset="0"/>
                <a:cs typeface="Times New Roman" pitchFamily="18" charset="0"/>
              </a:rPr>
              <a:t>Ensuring efficient processing for real-time applications.</a:t>
            </a:r>
            <a:endParaRPr lang="en-US" sz="2000" dirty="0">
              <a:latin typeface="Times New Roman" pitchFamily="18" charset="0"/>
              <a:cs typeface="Times New Roman" pitchFamily="18" charset="0"/>
            </a:endParaRPr>
          </a:p>
        </p:txBody>
      </p:sp>
      <p:sp>
        <p:nvSpPr>
          <p:cNvPr id="8" name="Rectangle 7"/>
          <p:cNvSpPr/>
          <p:nvPr/>
        </p:nvSpPr>
        <p:spPr>
          <a:xfrm>
            <a:off x="7620000" y="5600700"/>
            <a:ext cx="4038600" cy="190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743200" y="5604417"/>
            <a:ext cx="4038600" cy="190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152400"/>
            <a:ext cx="9144000" cy="22860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380999"/>
            <a:ext cx="9144000" cy="24074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21739"/>
            <a:ext cx="9144000" cy="22860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2042697">
            <a:off x="3441014" y="313657"/>
            <a:ext cx="4038600" cy="190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2042697">
            <a:off x="1130985" y="171449"/>
            <a:ext cx="4038600" cy="190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2042697">
            <a:off x="2429970" y="285749"/>
            <a:ext cx="4038600" cy="190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rot="2042697">
            <a:off x="4105440" y="57152"/>
            <a:ext cx="4038600" cy="190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2042697">
            <a:off x="2462562" y="372171"/>
            <a:ext cx="4038600" cy="190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2602842">
            <a:off x="7541477" y="1786053"/>
            <a:ext cx="1638300" cy="3140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rot="19198563">
            <a:off x="-127379" y="1786052"/>
            <a:ext cx="1638300" cy="3140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406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2: Face recognition System model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2: Face recognition System model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2: Face recognition System model | Download Scientific Diagram"/>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2: Face recognition System model | Download Scientific Diagram"/>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Face mask recognition system using CNN model - ScienceDir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819" y="662730"/>
            <a:ext cx="8302624" cy="3505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15268" y="72016"/>
            <a:ext cx="365760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MODELLING</a:t>
            </a:r>
          </a:p>
        </p:txBody>
      </p:sp>
      <p:sp>
        <p:nvSpPr>
          <p:cNvPr id="8" name="Rectangle 7"/>
          <p:cNvSpPr/>
          <p:nvPr/>
        </p:nvSpPr>
        <p:spPr>
          <a:xfrm>
            <a:off x="0" y="4343400"/>
            <a:ext cx="9143999" cy="2514599"/>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118839" y="4257808"/>
            <a:ext cx="6705600" cy="2585323"/>
          </a:xfrm>
          <a:prstGeom prst="rect">
            <a:avLst/>
          </a:prstGeom>
          <a:noFill/>
        </p:spPr>
        <p:txBody>
          <a:bodyPr wrap="square" rtlCol="0">
            <a:spAutoFit/>
          </a:bodyPr>
          <a:lstStyle/>
          <a:p>
            <a:r>
              <a:rPr lang="en-US" b="1" dirty="0">
                <a:solidFill>
                  <a:schemeClr val="bg1"/>
                </a:solidFill>
                <a:latin typeface="Times New Roman" pitchFamily="18" charset="0"/>
                <a:cs typeface="Times New Roman" pitchFamily="18" charset="0"/>
              </a:rPr>
              <a:t>Processing Images:</a:t>
            </a:r>
            <a:endParaRPr lang="en-US" dirty="0">
              <a:solidFill>
                <a:schemeClr val="bg1"/>
              </a:solidFill>
              <a:latin typeface="Times New Roman" pitchFamily="18" charset="0"/>
              <a:cs typeface="Times New Roman" pitchFamily="18" charset="0"/>
            </a:endParaRPr>
          </a:p>
          <a:p>
            <a:pPr marL="742950" lvl="1" indent="-285750">
              <a:buFont typeface="Arial" pitchFamily="34" charset="0"/>
              <a:buChar char="•"/>
            </a:pPr>
            <a:r>
              <a:rPr lang="en-US" dirty="0">
                <a:solidFill>
                  <a:schemeClr val="bg1"/>
                </a:solidFill>
                <a:latin typeface="Times New Roman" pitchFamily="18" charset="0"/>
                <a:cs typeface="Times New Roman" pitchFamily="18" charset="0"/>
              </a:rPr>
              <a:t>Reads input images using </a:t>
            </a:r>
            <a:r>
              <a:rPr lang="en-US" dirty="0" err="1">
                <a:solidFill>
                  <a:schemeClr val="bg1"/>
                </a:solidFill>
                <a:latin typeface="Times New Roman" pitchFamily="18" charset="0"/>
                <a:cs typeface="Times New Roman" pitchFamily="18" charset="0"/>
              </a:rPr>
              <a:t>OpenCV</a:t>
            </a:r>
            <a:r>
              <a:rPr lang="en-US" dirty="0">
                <a:solidFill>
                  <a:schemeClr val="bg1"/>
                </a:solidFill>
                <a:latin typeface="Times New Roman" pitchFamily="18" charset="0"/>
                <a:cs typeface="Times New Roman" pitchFamily="18" charset="0"/>
              </a:rPr>
              <a:t>.</a:t>
            </a:r>
          </a:p>
          <a:p>
            <a:pPr marL="742950" lvl="1" indent="-285750">
              <a:buFont typeface="Arial" pitchFamily="34" charset="0"/>
              <a:buChar char="•"/>
            </a:pPr>
            <a:r>
              <a:rPr lang="en-US" dirty="0">
                <a:solidFill>
                  <a:schemeClr val="bg1"/>
                </a:solidFill>
                <a:latin typeface="Times New Roman" pitchFamily="18" charset="0"/>
                <a:cs typeface="Times New Roman" pitchFamily="18" charset="0"/>
              </a:rPr>
              <a:t>Detects faces in the images using the </a:t>
            </a:r>
            <a:r>
              <a:rPr lang="en-US" dirty="0" err="1">
                <a:solidFill>
                  <a:schemeClr val="bg1"/>
                </a:solidFill>
                <a:latin typeface="Times New Roman" pitchFamily="18" charset="0"/>
                <a:cs typeface="Times New Roman" pitchFamily="18" charset="0"/>
              </a:rPr>
              <a:t>Haar</a:t>
            </a:r>
            <a:r>
              <a:rPr lang="en-US" dirty="0">
                <a:solidFill>
                  <a:schemeClr val="bg1"/>
                </a:solidFill>
                <a:latin typeface="Times New Roman" pitchFamily="18" charset="0"/>
                <a:cs typeface="Times New Roman" pitchFamily="18" charset="0"/>
              </a:rPr>
              <a:t> Cascade classifier.</a:t>
            </a:r>
          </a:p>
          <a:p>
            <a:pPr marL="742950" lvl="1" indent="-285750">
              <a:buFont typeface="Arial" pitchFamily="34" charset="0"/>
              <a:buChar char="•"/>
            </a:pPr>
            <a:r>
              <a:rPr lang="en-US" dirty="0">
                <a:solidFill>
                  <a:schemeClr val="bg1"/>
                </a:solidFill>
                <a:latin typeface="Times New Roman" pitchFamily="18" charset="0"/>
                <a:cs typeface="Times New Roman" pitchFamily="18" charset="0"/>
              </a:rPr>
              <a:t>Draws rectangles around the detected faces on the input images.</a:t>
            </a:r>
          </a:p>
          <a:p>
            <a:pPr marL="742950" lvl="1" indent="-285750">
              <a:buFont typeface="Arial" pitchFamily="34" charset="0"/>
              <a:buChar char="•"/>
            </a:pPr>
            <a:r>
              <a:rPr lang="en-US" dirty="0">
                <a:solidFill>
                  <a:schemeClr val="bg1"/>
                </a:solidFill>
                <a:latin typeface="Times New Roman" pitchFamily="18" charset="0"/>
                <a:cs typeface="Times New Roman" pitchFamily="18" charset="0"/>
              </a:rPr>
              <a:t>Applies the sharpening filter and blur filter separately to the detected faces.</a:t>
            </a:r>
          </a:p>
          <a:p>
            <a:pPr marL="742950" lvl="1" indent="-285750">
              <a:buFont typeface="Arial" pitchFamily="34" charset="0"/>
              <a:buChar char="•"/>
            </a:pPr>
            <a:r>
              <a:rPr lang="en-US" dirty="0">
                <a:solidFill>
                  <a:schemeClr val="bg1"/>
                </a:solidFill>
                <a:latin typeface="Times New Roman" pitchFamily="18" charset="0"/>
                <a:cs typeface="Times New Roman" pitchFamily="18" charset="0"/>
              </a:rPr>
              <a:t>Visualizes the input images with bounding boxes around detected faces, along with the images with applied filters</a:t>
            </a:r>
            <a:r>
              <a:rPr lang="en-US" dirty="0" smtClean="0">
                <a:solidFill>
                  <a:schemeClr val="bg1"/>
                </a:solidFill>
              </a:rPr>
              <a:t>.</a:t>
            </a:r>
            <a:endParaRPr lang="en-US" dirty="0">
              <a:solidFill>
                <a:schemeClr val="bg1"/>
              </a:solidFill>
            </a:endParaRPr>
          </a:p>
        </p:txBody>
      </p:sp>
      <p:sp>
        <p:nvSpPr>
          <p:cNvPr id="10" name="Rectangle 9"/>
          <p:cNvSpPr/>
          <p:nvPr/>
        </p:nvSpPr>
        <p:spPr>
          <a:xfrm>
            <a:off x="2971800" y="72016"/>
            <a:ext cx="2895600" cy="5455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5795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383</TotalTime>
  <Words>688</Words>
  <Application>Microsoft Office PowerPoint</Application>
  <PresentationFormat>On-screen Show (4:3)</PresentationFormat>
  <Paragraphs>83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ASWITHA</dc:creator>
  <cp:lastModifiedBy>ASWITHA</cp:lastModifiedBy>
  <cp:revision>32</cp:revision>
  <dcterms:created xsi:type="dcterms:W3CDTF">2024-03-30T14:49:24Z</dcterms:created>
  <dcterms:modified xsi:type="dcterms:W3CDTF">2024-03-31T10:11:30Z</dcterms:modified>
</cp:coreProperties>
</file>