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t>‹#›</a:t>
            </a:fld>
            <a:endParaRPr lang="en-IN"/>
          </a:p>
        </p:txBody>
      </p:sp>
    </p:spTree>
    <p:extLst>
      <p:ext uri="{BB962C8B-B14F-4D97-AF65-F5344CB8AC3E}">
        <p14:creationId xmlns:p14="http://schemas.microsoft.com/office/powerpoint/2010/main" val="4018509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t>2</a:t>
            </a:fld>
            <a:endParaRPr lang="en-IN"/>
          </a:p>
        </p:txBody>
      </p:sp>
    </p:spTree>
    <p:extLst>
      <p:ext uri="{BB962C8B-B14F-4D97-AF65-F5344CB8AC3E}">
        <p14:creationId xmlns:p14="http://schemas.microsoft.com/office/powerpoint/2010/main" val="299964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0" y="1752600"/>
            <a:ext cx="7772400" cy="1001556"/>
          </a:xfrm>
          <a:prstGeom prst="rect">
            <a:avLst/>
          </a:prstGeom>
        </p:spPr>
        <p:txBody>
          <a:bodyPr vert="horz" wrap="square" lIns="0" tIns="16510" rIns="0" bIns="0" rtlCol="0">
            <a:spAutoFit/>
          </a:bodyPr>
          <a:lstStyle/>
          <a:p>
            <a:pPr marL="3213735">
              <a:lnSpc>
                <a:spcPct val="100000"/>
              </a:lnSpc>
              <a:spcBef>
                <a:spcPts val="130"/>
              </a:spcBef>
            </a:pPr>
            <a:r>
              <a:rPr lang="en-IN" spc="15" dirty="0"/>
              <a:t>ASWITHA R</a:t>
            </a:r>
            <a:br>
              <a:rPr lang="en-IN" spc="15" dirty="0"/>
            </a:br>
            <a:r>
              <a:rPr lang="en-IN" spc="15" dirty="0"/>
              <a:t>711721243014</a:t>
            </a:r>
            <a:endParaRPr spc="15" dirty="0"/>
          </a:p>
        </p:txBody>
      </p:sp>
      <p:sp>
        <p:nvSpPr>
          <p:cNvPr id="8" name="object 8"/>
          <p:cNvSpPr txBox="1"/>
          <p:nvPr/>
        </p:nvSpPr>
        <p:spPr>
          <a:xfrm>
            <a:off x="6629400" y="273891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35" y="-366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29802"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US" sz="4400" b="0" dirty="0" err="1"/>
              <a:t>GANpaint</a:t>
            </a:r>
            <a:r>
              <a:rPr lang="en-US" sz="4400" b="0" dirty="0"/>
              <a:t>: Image </a:t>
            </a:r>
            <a:r>
              <a:rPr lang="en-US" sz="4400" b="0" dirty="0" err="1"/>
              <a:t>Inpainting</a:t>
            </a:r>
            <a:r>
              <a:rPr lang="en-US" sz="4400" b="0" dirty="0"/>
              <a:t> with Generative Adversarial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br>
              <a:rPr lang="en-IN" sz="3200" dirty="0"/>
            </a:br>
            <a:br>
              <a:rPr lang="en-US" sz="1100" dirty="0"/>
            </a:b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t>P</a:t>
            </a:r>
            <a:r>
              <a:rPr sz="2400" spc="15" dirty="0"/>
              <a:t>ROB</a:t>
            </a:r>
            <a:r>
              <a:rPr sz="2400" spc="55" dirty="0"/>
              <a:t>L</a:t>
            </a:r>
            <a:r>
              <a:rPr sz="2400" spc="-20" dirty="0"/>
              <a:t>E</a:t>
            </a:r>
            <a:r>
              <a:rPr sz="2400" spc="20" dirty="0"/>
              <a:t>M</a:t>
            </a:r>
            <a:r>
              <a:rPr lang="en-IN" sz="2400" dirty="0"/>
              <a:t> </a:t>
            </a:r>
            <a:r>
              <a:rPr sz="2400" spc="10" dirty="0"/>
              <a:t>S</a:t>
            </a:r>
            <a:r>
              <a:rPr sz="2400" spc="-370" dirty="0"/>
              <a:t>T</a:t>
            </a:r>
            <a:r>
              <a:rPr sz="2400" spc="-375" dirty="0"/>
              <a:t>A</a:t>
            </a:r>
            <a:r>
              <a:rPr sz="2400" spc="15" dirty="0"/>
              <a:t>T</a:t>
            </a:r>
            <a:r>
              <a:rPr sz="2400" spc="-10" dirty="0"/>
              <a:t>E</a:t>
            </a:r>
            <a:r>
              <a:rPr sz="2400" spc="-20" dirty="0"/>
              <a:t>ME</a:t>
            </a:r>
            <a:r>
              <a:rPr sz="2400" spc="10" dirty="0"/>
              <a:t>NT</a:t>
            </a:r>
            <a:br>
              <a:rPr lang="en-IN" sz="2000" spc="10" dirty="0"/>
            </a:br>
            <a:br>
              <a:rPr lang="en-IN" sz="2000" spc="10" dirty="0"/>
            </a:br>
            <a:br>
              <a:rPr lang="en-IN" sz="1600" spc="10" dirty="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IN" sz="2800" spc="5" dirty="0"/>
              <a:t> </a:t>
            </a:r>
            <a:r>
              <a:rPr sz="2800" spc="-20" dirty="0"/>
              <a:t>OVERVIEW</a:t>
            </a:r>
            <a:br>
              <a:rPr lang="en-IN" sz="2000" spc="-20" dirty="0"/>
            </a:br>
            <a:br>
              <a:rPr lang="en-US" sz="2000" spc="-20" dirty="0"/>
            </a:b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br>
              <a:rPr lang="en-IN" sz="3200" spc="5" dirty="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br>
              <a:rPr lang="en-US" sz="3200" spc="5" dirty="0"/>
            </a:b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a:t>Solution and Value Proposition:</a:t>
            </a:r>
            <a:br>
              <a:rPr lang="en-US" sz="2400" dirty="0"/>
            </a:b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a:t>SOLUTION</a:t>
            </a:r>
            <a:br>
              <a:rPr lang="en-US" sz="1600" spc="20" dirty="0"/>
            </a:br>
            <a:br>
              <a:rPr lang="en-US" sz="1600" spc="20" dirty="0"/>
            </a:br>
            <a:r>
              <a:rPr lang="en-US" sz="1600" spc="20" dirty="0"/>
              <a:t>1. 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br>
              <a:rPr lang="en-US" sz="1600" spc="20" dirty="0"/>
            </a:br>
            <a:r>
              <a:rPr lang="en-US" sz="1600" spc="20" dirty="0"/>
              <a:t>2. Speed: The speed at which </a:t>
            </a:r>
            <a:r>
              <a:rPr lang="en-US" sz="1600" spc="20" dirty="0" err="1"/>
              <a:t>GANpaint</a:t>
            </a:r>
            <a:r>
              <a:rPr lang="en-US" sz="1600" spc="20" dirty="0"/>
              <a:t> can restore images is impressive, offering quick turnaround times for users who need fast results.</a:t>
            </a:r>
            <a:br>
              <a:rPr lang="en-US" sz="1600" spc="20" dirty="0"/>
            </a:br>
            <a:br>
              <a:rPr lang="en-US" sz="1600" spc="20" dirty="0"/>
            </a:br>
            <a:r>
              <a:rPr lang="en-US" sz="1600" spc="20" dirty="0"/>
              <a:t>3. Ease of Use: Its intuitive interface makes it accessible to users of all skill levels, allowing them to achieve professional-quality results with minimal effort.</a:t>
            </a:r>
            <a:br>
              <a:rPr lang="en-US" sz="1600" spc="20" dirty="0"/>
            </a:br>
            <a:br>
              <a:rPr lang="en-US" sz="1600" spc="20" dirty="0"/>
            </a:br>
            <a:r>
              <a:rPr lang="en-US" sz="1600" spc="20" dirty="0"/>
              <a:t>4. 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br>
              <a:rPr lang="en-US" sz="1600" spc="20" dirty="0"/>
            </a:br>
            <a:r>
              <a:rPr lang="en-US" sz="1600" spc="20" dirty="0"/>
              <a:t>5. Innovation: 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endParaRPr lang="en-US" sz="1400" spc="-45" dirty="0">
              <a:latin typeface="Trebuchet MS"/>
              <a:cs typeface="Trebuchet MS"/>
            </a:endParaRPr>
          </a:p>
          <a:p>
            <a:pPr marL="12700">
              <a:lnSpc>
                <a:spcPct val="100000"/>
              </a:lnSpc>
              <a:spcBef>
                <a:spcPts val="100"/>
              </a:spcBef>
            </a:pPr>
            <a:r>
              <a:rPr lang="en-US" sz="1600" spc="-45" dirty="0">
                <a:latin typeface="Trebuchet MS"/>
                <a:cs typeface="Trebuchet MS"/>
              </a:rPr>
              <a:t>1. Generator Network: Designing the generator network responsible for generating realistic content to fill in the missing regions of images. The generator should be capable of producing high-quality </a:t>
            </a:r>
            <a:r>
              <a:rPr lang="en-US" sz="1600" spc="-45" dirty="0" err="1">
                <a:latin typeface="Trebuchet MS"/>
                <a:cs typeface="Trebuchet MS"/>
              </a:rPr>
              <a:t>inpainted</a:t>
            </a:r>
            <a:r>
              <a:rPr lang="en-US" sz="1600" spc="-45" dirty="0">
                <a:latin typeface="Trebuchet MS"/>
                <a:cs typeface="Trebuchet MS"/>
              </a:rPr>
              <a:t> images that seamlessly blend with the original content.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2. Discriminator Network: Developing the discriminator network to distinguish between real and </a:t>
            </a:r>
            <a:r>
              <a:rPr lang="en-US" sz="1600" spc="-45" dirty="0" err="1">
                <a:latin typeface="Trebuchet MS"/>
                <a:cs typeface="Trebuchet MS"/>
              </a:rPr>
              <a:t>inpainted</a:t>
            </a:r>
            <a:r>
              <a:rPr lang="en-US" sz="1600" spc="-45" dirty="0">
                <a:latin typeface="Trebuchet MS"/>
                <a:cs typeface="Trebuchet MS"/>
              </a:rPr>
              <a:t> images. The discriminator plays a crucial role in guiding the generator to produce more realistic results by providing feedback on the quality of the generated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3. Loss Functions: 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a:cs typeface="Trebuchet MS"/>
              </a:rPr>
              <a:t>inpainted</a:t>
            </a:r>
            <a:r>
              <a:rPr lang="en-US" sz="1600" spc="-45" dirty="0">
                <a:latin typeface="Trebuchet MS"/>
                <a:cs typeface="Trebuchet MS"/>
              </a:rPr>
              <a:t> images accurately match the missing regions of the original images.</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4. Training Procedure: 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a:cs typeface="Trebuchet MS"/>
              </a:rPr>
              <a:t>backpropagation</a:t>
            </a:r>
            <a:r>
              <a:rPr lang="en-US" sz="1600" spc="-45" dirty="0">
                <a:latin typeface="Trebuchet MS"/>
                <a:cs typeface="Trebuchet MS"/>
              </a:rPr>
              <a:t>.</a:t>
            </a:r>
          </a:p>
          <a:p>
            <a:pPr marL="12700">
              <a:lnSpc>
                <a:spcPct val="100000"/>
              </a:lnSpc>
              <a:spcBef>
                <a:spcPts val="100"/>
              </a:spcBef>
            </a:pPr>
            <a:endParaRPr lang="en-US" sz="1600" spc="-45" dirty="0">
              <a:latin typeface="Trebuchet MS"/>
              <a:cs typeface="Trebuchet MS"/>
            </a:endParaRPr>
          </a:p>
          <a:p>
            <a:pPr marL="12700">
              <a:lnSpc>
                <a:spcPct val="100000"/>
              </a:lnSpc>
              <a:spcBef>
                <a:spcPts val="100"/>
              </a:spcBef>
            </a:pPr>
            <a:r>
              <a:rPr lang="en-US" sz="1600" spc="-45" dirty="0">
                <a:latin typeface="Trebuchet MS"/>
                <a:cs typeface="Trebuchet MS"/>
              </a:rPr>
              <a:t>5. </a:t>
            </a:r>
            <a:r>
              <a:rPr lang="en-US" sz="1600" spc="-45" dirty="0" err="1">
                <a:latin typeface="Trebuchet MS"/>
                <a:cs typeface="Trebuchet MS"/>
              </a:rPr>
              <a:t>Hyperparameter</a:t>
            </a:r>
            <a:r>
              <a:rPr lang="en-US" sz="1600" spc="-45" dirty="0">
                <a:latin typeface="Trebuchet MS"/>
                <a:cs typeface="Trebuchet MS"/>
              </a:rPr>
              <a:t> Tuning: Fine-tuning the </a:t>
            </a:r>
            <a:r>
              <a:rPr lang="en-US" sz="1600" spc="-45" dirty="0" err="1">
                <a:latin typeface="Trebuchet MS"/>
                <a:cs typeface="Trebuchet MS"/>
              </a:rPr>
              <a:t>hyperparameters</a:t>
            </a:r>
            <a:r>
              <a:rPr lang="en-US" sz="1600" spc="-45" dirty="0">
                <a:latin typeface="Trebuchet MS"/>
                <a:cs typeface="Trebuchet MS"/>
              </a:rPr>
              <a:t> of the GAN model to achieve optimal performance. This includes adjusting parameters such as learning rates, batch sizes, and network architectures to improve the quality of the </a:t>
            </a:r>
            <a:r>
              <a:rPr lang="en-US" sz="1600" spc="-45" dirty="0" err="1">
                <a:latin typeface="Trebuchet MS"/>
                <a:cs typeface="Trebuchet MS"/>
              </a:rPr>
              <a:t>inpainted</a:t>
            </a:r>
            <a:r>
              <a:rPr lang="en-US" sz="1600" spc="-45" dirty="0">
                <a:latin typeface="Trebuchet MS"/>
                <a:cs typeface="Trebuchet MS"/>
              </a:rPr>
              <a:t> images and the stability of the training process.</a:t>
            </a:r>
          </a:p>
          <a:p>
            <a:pPr marL="12700">
              <a:lnSpc>
                <a:spcPct val="100000"/>
              </a:lnSpc>
              <a:spcBef>
                <a:spcPts val="100"/>
              </a:spcBef>
            </a:pPr>
            <a:endParaRPr lang="en-US" sz="14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TotalTime>
  <Words>779</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ASWITHA R 711721243014</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Janany Jayasankar</cp:lastModifiedBy>
  <cp:revision>7</cp:revision>
  <dcterms:created xsi:type="dcterms:W3CDTF">2024-04-03T03:59:50Z</dcterms:created>
  <dcterms:modified xsi:type="dcterms:W3CDTF">2024-04-24T08:23:39Z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