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72" r:id="rId6"/>
    <p:sldId id="259" r:id="rId7"/>
    <p:sldId id="260" r:id="rId8"/>
    <p:sldId id="261" r:id="rId9"/>
    <p:sldId id="262" r:id="rId10"/>
    <p:sldId id="269" r:id="rId11"/>
    <p:sldId id="264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396" y="96"/>
      </p:cViewPr>
      <p:guideLst>
        <p:guide orient="horz" pos="284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200" b="1" i="0" u="sng" strike="noStrike" kern="1200" baseline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AVERAGE</a:t>
            </a:r>
            <a:r>
              <a:rPr lang="en-US" sz="1400" u="sng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DISTRIBUTION </a:t>
            </a:r>
            <a:endParaRPr lang="en-US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1297408586106"/>
          <c:y val="0.133526074017571"/>
          <c:w val="0.823231138874865"/>
          <c:h val="0.170372614677376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algn="ctr">
              <a:defRPr lang="en-US" sz="168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</a:rPr>
              <a:t>DEPARTMENT WISE MALE AND FEMALE COUNT </a:t>
            </a:r>
            <a:endParaRPr lang="en-US" sz="1800" dirty="0">
              <a:solidFill>
                <a:schemeClr val="tx1"/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461022007655715"/>
          <c:y val="0.214558367388608"/>
          <c:w val="0.916471244356688"/>
          <c:h val="0.6694150372150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4"/>
          <c:y val="0.199109717517288"/>
          <c:w val="0.208505608838581"/>
          <c:h val="0.045924537960989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4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 rot="10800000" flipV="1">
            <a:off x="-815975" y="548934"/>
            <a:ext cx="9912424" cy="16238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</a:br>
            <a:endParaRPr spc="15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568608" y="6234582"/>
            <a:ext cx="275012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99456" y="3064645"/>
            <a:ext cx="900100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</a:t>
            </a:r>
            <a:r>
              <a:rPr lang="en-US" sz="2800" b="1" dirty="0" smtClean="0"/>
              <a:t>NAME : </a:t>
            </a:r>
            <a:r>
              <a:rPr lang="en-IN" altLang="en-US" sz="2800" b="1" dirty="0" smtClean="0"/>
              <a:t>M . Aswitha </a:t>
            </a:r>
            <a:endParaRPr lang="en-US" sz="2800" b="1" dirty="0"/>
          </a:p>
          <a:p>
            <a:r>
              <a:rPr lang="en-US" sz="2800" b="1" dirty="0"/>
              <a:t>REGISTER NO     </a:t>
            </a:r>
            <a:r>
              <a:rPr lang="en-US" sz="2800" b="1" dirty="0" smtClean="0"/>
              <a:t>: 31220</a:t>
            </a:r>
            <a:r>
              <a:rPr lang="en-IN" altLang="en-US" sz="2800" b="1" dirty="0" smtClean="0"/>
              <a:t>9406</a:t>
            </a:r>
            <a:endParaRPr lang="en-US" sz="2800" b="1" dirty="0"/>
          </a:p>
          <a:p>
            <a:r>
              <a:rPr lang="en-US" sz="2800" b="1" dirty="0"/>
              <a:t>DEPARTMENT    </a:t>
            </a:r>
            <a:r>
              <a:rPr lang="en-US" sz="2800" b="1" dirty="0" smtClean="0"/>
              <a:t>:  </a:t>
            </a:r>
            <a:r>
              <a:rPr lang="en-IN" altLang="en-US" sz="2800" b="1" dirty="0" smtClean="0"/>
              <a:t>B.COM </a:t>
            </a:r>
            <a:endParaRPr lang="en-US" sz="2800" b="1" dirty="0"/>
          </a:p>
          <a:p>
            <a:r>
              <a:rPr lang="en-US" sz="2800" b="1" dirty="0"/>
              <a:t>COLLEGE          </a:t>
            </a:r>
            <a:r>
              <a:rPr lang="en-US" sz="2800" b="1" dirty="0" smtClean="0"/>
              <a:t>   :  </a:t>
            </a:r>
            <a:r>
              <a:rPr lang="en-IN" altLang="en-US" sz="2800" b="1" dirty="0" smtClean="0"/>
              <a:t>ANNA ADARSH</a:t>
            </a:r>
            <a:r>
              <a:rPr lang="en-US" sz="2800" b="1" dirty="0"/>
              <a:t> </a:t>
            </a:r>
            <a:r>
              <a:rPr lang="en-US" sz="2800" b="1" dirty="0" smtClean="0"/>
              <a:t>COLLEGE</a:t>
            </a:r>
            <a:r>
              <a:rPr lang="en-IN" altLang="en-US" sz="2800" b="1" dirty="0" smtClean="0"/>
              <a:t> FOR WOMEN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3392" y="548678"/>
          <a:ext cx="5400600" cy="5832650"/>
        </p:xfrm>
        <a:graphic>
          <a:graphicData uri="http://schemas.openxmlformats.org/drawingml/2006/table">
            <a:tbl>
              <a:tblPr/>
              <a:tblGrid>
                <a:gridCol w="2611278"/>
                <a:gridCol w="2789322"/>
              </a:tblGrid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of Sum of FTE Salary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20880160</a:t>
                      </a:r>
                      <a:endParaRPr lang="en-GB" sz="1400" b="1" i="0" u="none" strike="no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5861324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86057381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Resources</a:t>
                      </a:r>
                      <a:endParaRPr lang="en-GB" sz="1400" b="1" i="0" u="none" strike="no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3264350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2544146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</a:t>
                      </a:r>
                      <a:endParaRPr lang="en-GB" sz="1400" b="1" i="0" u="none" strike="no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10014183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 and production</a:t>
                      </a:r>
                      <a:endParaRPr lang="en-GB" sz="1400" b="1" i="0" u="none" strike="no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18946565</a:t>
                      </a:r>
                      <a:endParaRPr lang="en-GB" sz="14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GB" sz="1600" b="1" i="0" u="none" strike="noStrik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24546653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3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21514345.25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6240016" y="548678"/>
          <a:ext cx="5400600" cy="583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3392" y="836712"/>
          <a:ext cx="4680520" cy="525658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6043"/>
                <a:gridCol w="1196211"/>
                <a:gridCol w="824133"/>
                <a:gridCol w="824133"/>
              </a:tblGrid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5840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663952" y="1052736"/>
          <a:ext cx="6336704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88639"/>
            <a:ext cx="8794626" cy="1296145"/>
          </a:xfrm>
        </p:spPr>
        <p:txBody>
          <a:bodyPr>
            <a:noAutofit/>
          </a:bodyPr>
          <a:lstStyle/>
          <a:p>
            <a:pPr algn="l"/>
            <a:r>
              <a:rPr lang="en-US" sz="7200" b="1" u="sng" dirty="0">
                <a:latin typeface="Sitka Small Semibold" pitchFamily="2" charset="0"/>
                <a:cs typeface="Times New Roman" panose="02020603050405020304" pitchFamily="18" charset="0"/>
              </a:rPr>
              <a:t>conclusion</a:t>
            </a:r>
            <a:endParaRPr lang="en-US" sz="7200" b="1" u="sng" dirty="0"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484784"/>
            <a:ext cx="1108923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/>
              <a:t>1. Analyze the Salary Distribution</a:t>
            </a:r>
            <a:r>
              <a:rPr lang="en-US" sz="2000" dirty="0"/>
              <a:t>:   </a:t>
            </a:r>
            <a:r>
              <a:rPr lang="en-US" dirty="0"/>
              <a:t>- Identify the average, median, and range of salaries within each department.   - Compare these statistics across departments to see if there are significant differences.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2.Count Male and Female Employees</a:t>
            </a:r>
            <a:r>
              <a:rPr lang="en-US" sz="2000" dirty="0"/>
              <a:t>:   </a:t>
            </a:r>
            <a:r>
              <a:rPr lang="en-US" dirty="0"/>
              <a:t>- Calculate the total number of male and female employees in each department.   - Determine the gender ratio within each department.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3.Draw Conclusions</a:t>
            </a:r>
            <a:r>
              <a:rPr lang="en-US" sz="2000" dirty="0"/>
              <a:t>:   </a:t>
            </a:r>
            <a:r>
              <a:rPr lang="en-US" dirty="0"/>
              <a:t>- Salary Distribution : Summarize whether salaries are evenly distributed or if there are discrepancies between departments. For example, you might find that some departments have higher average salaries than others. </a:t>
            </a:r>
            <a:endParaRPr lang="en-US" dirty="0" smtClean="0"/>
          </a:p>
          <a:p>
            <a:r>
              <a:rPr lang="en-US" dirty="0" smtClean="0"/>
              <a:t>Gender Distribution : </a:t>
            </a:r>
            <a:r>
              <a:rPr lang="en-US" dirty="0"/>
              <a:t>Highlight any departments with significant gender imbalances or notable patterns, such as a higher proportion of males in technical roles and females in administrative roles.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4.Identify Trends</a:t>
            </a:r>
            <a:r>
              <a:rPr lang="en-US" sz="2000" dirty="0"/>
              <a:t>:   </a:t>
            </a:r>
            <a:r>
              <a:rPr lang="en-US" dirty="0"/>
              <a:t>- Look for patterns or trends, such as whether higher-paying departments tend to have a particular gender balance or if there are departments where one gender is disproportionately represented.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441160" cy="2952328"/>
          </a:xfrm>
        </p:spPr>
        <p:txBody>
          <a:bodyPr>
            <a:noAutofit/>
          </a:bodyPr>
          <a:lstStyle/>
          <a:p>
            <a:r>
              <a:rPr lang="en-US" sz="8000" u="sng" spc="5" dirty="0">
                <a:latin typeface="Algerian" panose="04020705040A02060702" pitchFamily="82" charset="0"/>
              </a:rPr>
              <a:t>PROJECT</a:t>
            </a:r>
            <a:r>
              <a:rPr lang="en-US" sz="8000" u="sng" spc="-85" dirty="0">
                <a:latin typeface="Algerian" panose="04020705040A02060702" pitchFamily="82" charset="0"/>
              </a:rPr>
              <a:t> </a:t>
            </a:r>
            <a:r>
              <a:rPr lang="en-US" sz="8000" u="sng" spc="25" dirty="0">
                <a:latin typeface="Algerian" panose="04020705040A02060702" pitchFamily="82" charset="0"/>
              </a:rPr>
              <a:t>TITLE</a:t>
            </a:r>
            <a:br>
              <a:rPr lang="en-US" sz="5400" b="0" dirty="0"/>
            </a:br>
            <a:endParaRPr lang="en-US" sz="48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063115" y="2924810"/>
            <a:ext cx="7776845" cy="26428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4800" i="1" dirty="0">
                <a:solidFill>
                  <a:schemeClr val="tx1"/>
                </a:solidFill>
                <a:latin typeface="Sitka Text Semibold" pitchFamily="2" charset="0"/>
                <a:cs typeface="Times New Roman" panose="02020603050405020304" pitchFamily="18" charset="0"/>
              </a:rPr>
              <a:t>Department wise salary distribution, </a:t>
            </a:r>
            <a:endParaRPr lang="en-US" sz="4800" i="1" dirty="0">
              <a:solidFill>
                <a:schemeClr val="tx1"/>
              </a:solidFill>
              <a:latin typeface="Sitka Text Semibold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4800" i="1" dirty="0">
                <a:solidFill>
                  <a:schemeClr val="tx1"/>
                </a:solidFill>
                <a:latin typeface="Sitka Text Semibold" pitchFamily="2" charset="0"/>
                <a:cs typeface="Times New Roman" panose="02020603050405020304" pitchFamily="18" charset="0"/>
              </a:rPr>
              <a:t>Male and Female count</a:t>
            </a:r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Modern No. 20" panose="0207070407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0677" y="1341150"/>
            <a:ext cx="864096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4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</a:t>
            </a:r>
            <a:r>
              <a:rPr lang="en-US" sz="36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Proposition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Description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Modelling Approach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US" sz="3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476673"/>
            <a:ext cx="828092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u="sng" spc="25" dirty="0">
                <a:solidFill>
                  <a:schemeClr val="tx1"/>
                </a:solidFill>
                <a:latin typeface="Algerian" panose="04020705040A02060702" pitchFamily="82" charset="0"/>
              </a:rPr>
              <a:t>A</a:t>
            </a:r>
            <a:r>
              <a:rPr lang="en-US" sz="8000" u="sng" spc="-5" dirty="0">
                <a:solidFill>
                  <a:schemeClr val="tx1"/>
                </a:solidFill>
                <a:latin typeface="Algerian" panose="04020705040A02060702" pitchFamily="82" charset="0"/>
              </a:rPr>
              <a:t>G</a:t>
            </a:r>
            <a:r>
              <a:rPr lang="en-US" sz="8000" u="sng" spc="-35" dirty="0">
                <a:solidFill>
                  <a:schemeClr val="tx1"/>
                </a:solidFill>
                <a:latin typeface="Algerian" panose="04020705040A02060702" pitchFamily="82" charset="0"/>
              </a:rPr>
              <a:t>E</a:t>
            </a:r>
            <a:r>
              <a:rPr lang="en-US" sz="8000" u="sng" spc="15" dirty="0">
                <a:solidFill>
                  <a:schemeClr val="tx1"/>
                </a:solidFill>
                <a:latin typeface="Algerian" panose="04020705040A02060702" pitchFamily="82" charset="0"/>
              </a:rPr>
              <a:t>N</a:t>
            </a:r>
            <a:r>
              <a:rPr lang="en-US" sz="8000" u="sng" dirty="0">
                <a:solidFill>
                  <a:schemeClr val="tx1"/>
                </a:solidFill>
                <a:latin typeface="Algerian" panose="04020705040A02060702" pitchFamily="82" charset="0"/>
              </a:rPr>
              <a:t>DA</a:t>
            </a:r>
            <a:endParaRPr lang="en-US" sz="8000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595" y="621258"/>
            <a:ext cx="9649072" cy="939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6000" u="sng" spc="-2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sz="6000" u="sng" spc="1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ROB</a:t>
            </a:r>
            <a:r>
              <a:rPr sz="6000" u="sng" spc="5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sz="6000" u="sng" spc="-2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6000" u="sng" spc="2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M</a:t>
            </a:r>
            <a:r>
              <a:rPr lang="en-IN" sz="60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6000" u="sng" spc="1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sz="6000" u="sng" spc="-37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sz="6000" u="sng" spc="-37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sz="6000" u="sng" spc="15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sz="6000" u="sng" spc="-1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6000" u="sng" spc="-2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ME</a:t>
            </a:r>
            <a:r>
              <a:rPr sz="6000" u="sng" spc="1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NT</a:t>
            </a:r>
            <a:endParaRPr sz="6000" u="sng" dirty="0">
              <a:solidFill>
                <a:schemeClr val="accent1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453104" y="6231446"/>
            <a:ext cx="331528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-96822" y="2349133"/>
            <a:ext cx="82089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identified average salary of employee in department wise and count of male and female employee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Its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to identify the employee salary growth.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58925" y="620395"/>
            <a:ext cx="7891145" cy="939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6000" u="sng" spc="5" dirty="0">
                <a:latin typeface="Algerian" panose="04020705040A02060702" pitchFamily="82" charset="0"/>
              </a:rPr>
              <a:t>PROJECT</a:t>
            </a:r>
            <a:r>
              <a:rPr lang="en-IN" sz="6000" u="sng" spc="5" dirty="0">
                <a:latin typeface="Algerian" panose="04020705040A02060702" pitchFamily="82" charset="0"/>
              </a:rPr>
              <a:t> </a:t>
            </a:r>
            <a:r>
              <a:rPr sz="6000" u="sng" spc="-20" dirty="0">
                <a:latin typeface="Algerian" panose="04020705040A02060702" pitchFamily="82" charset="0"/>
              </a:rPr>
              <a:t>OVERVIEW</a:t>
            </a:r>
            <a:endParaRPr sz="6000" u="sng" spc="-2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271350" y="2076465"/>
            <a:ext cx="83228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analyze the employee's working department and its salary. The gender count can be beneficial in boosting the number of employees.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072" y="4508969"/>
            <a:ext cx="6575031" cy="1994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376" y="1104645"/>
            <a:ext cx="9933582" cy="939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u="sng" spc="25" dirty="0">
                <a:latin typeface="Algerian" panose="04020705040A02060702" pitchFamily="82" charset="0"/>
              </a:rPr>
              <a:t>W</a:t>
            </a:r>
            <a:r>
              <a:rPr sz="6000" u="sng" spc="-20" dirty="0">
                <a:latin typeface="Algerian" panose="04020705040A02060702" pitchFamily="82" charset="0"/>
              </a:rPr>
              <a:t>H</a:t>
            </a:r>
            <a:r>
              <a:rPr sz="6000" u="sng" spc="20" dirty="0">
                <a:latin typeface="Algerian" panose="04020705040A02060702" pitchFamily="82" charset="0"/>
              </a:rPr>
              <a:t>O</a:t>
            </a:r>
            <a:r>
              <a:rPr sz="6000" u="sng" spc="-235" dirty="0">
                <a:latin typeface="Algerian" panose="04020705040A02060702" pitchFamily="82" charset="0"/>
              </a:rPr>
              <a:t> </a:t>
            </a:r>
            <a:r>
              <a:rPr sz="6000" u="sng" spc="-10" dirty="0">
                <a:latin typeface="Algerian" panose="04020705040A02060702" pitchFamily="82" charset="0"/>
              </a:rPr>
              <a:t>AR</a:t>
            </a:r>
            <a:r>
              <a:rPr sz="6000" u="sng" spc="15" dirty="0">
                <a:latin typeface="Algerian" panose="04020705040A02060702" pitchFamily="82" charset="0"/>
              </a:rPr>
              <a:t>E</a:t>
            </a:r>
            <a:r>
              <a:rPr sz="6000" u="sng" spc="-35" dirty="0">
                <a:latin typeface="Algerian" panose="04020705040A02060702" pitchFamily="82" charset="0"/>
              </a:rPr>
              <a:t> </a:t>
            </a:r>
            <a:r>
              <a:rPr sz="6000" u="sng" spc="-10" dirty="0">
                <a:latin typeface="Algerian" panose="04020705040A02060702" pitchFamily="82" charset="0"/>
              </a:rPr>
              <a:t>T</a:t>
            </a:r>
            <a:r>
              <a:rPr sz="6000" u="sng" spc="-15" dirty="0">
                <a:latin typeface="Algerian" panose="04020705040A02060702" pitchFamily="82" charset="0"/>
              </a:rPr>
              <a:t>H</a:t>
            </a:r>
            <a:r>
              <a:rPr sz="6000" u="sng" spc="15" dirty="0">
                <a:latin typeface="Algerian" panose="04020705040A02060702" pitchFamily="82" charset="0"/>
              </a:rPr>
              <a:t>E</a:t>
            </a:r>
            <a:r>
              <a:rPr sz="6000" u="sng" spc="-35" dirty="0">
                <a:latin typeface="Algerian" panose="04020705040A02060702" pitchFamily="82" charset="0"/>
              </a:rPr>
              <a:t> </a:t>
            </a:r>
            <a:r>
              <a:rPr sz="6000" u="sng" spc="-20" dirty="0">
                <a:latin typeface="Algerian" panose="04020705040A02060702" pitchFamily="82" charset="0"/>
              </a:rPr>
              <a:t>E</a:t>
            </a:r>
            <a:r>
              <a:rPr sz="6000" u="sng" spc="30" dirty="0">
                <a:latin typeface="Algerian" panose="04020705040A02060702" pitchFamily="82" charset="0"/>
              </a:rPr>
              <a:t>N</a:t>
            </a:r>
            <a:r>
              <a:rPr sz="6000" u="sng" spc="15" dirty="0">
                <a:latin typeface="Algerian" panose="04020705040A02060702" pitchFamily="82" charset="0"/>
              </a:rPr>
              <a:t>D</a:t>
            </a:r>
            <a:r>
              <a:rPr sz="6000" u="sng" spc="-45" dirty="0">
                <a:latin typeface="Algerian" panose="04020705040A02060702" pitchFamily="82" charset="0"/>
              </a:rPr>
              <a:t> </a:t>
            </a:r>
            <a:r>
              <a:rPr sz="6000" u="sng" dirty="0">
                <a:latin typeface="Algerian" panose="04020705040A02060702" pitchFamily="82" charset="0"/>
              </a:rPr>
              <a:t>U</a:t>
            </a:r>
            <a:r>
              <a:rPr sz="6000" u="sng" spc="10" dirty="0">
                <a:latin typeface="Algerian" panose="04020705040A02060702" pitchFamily="82" charset="0"/>
              </a:rPr>
              <a:t>S</a:t>
            </a:r>
            <a:r>
              <a:rPr sz="6000" u="sng" spc="-25" dirty="0">
                <a:latin typeface="Algerian" panose="04020705040A02060702" pitchFamily="82" charset="0"/>
              </a:rPr>
              <a:t>E</a:t>
            </a:r>
            <a:r>
              <a:rPr sz="6000" u="sng" spc="-10" dirty="0">
                <a:latin typeface="Algerian" panose="04020705040A02060702" pitchFamily="82" charset="0"/>
              </a:rPr>
              <a:t>R</a:t>
            </a:r>
            <a:r>
              <a:rPr sz="6000" u="sng" spc="5" dirty="0">
                <a:latin typeface="Algerian" panose="04020705040A02060702" pitchFamily="82" charset="0"/>
              </a:rPr>
              <a:t>S?</a:t>
            </a:r>
            <a:endParaRPr sz="6000" u="sng" dirty="0"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9466" y="2637190"/>
            <a:ext cx="8424936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Human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(HR) Department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team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Operational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Management Teams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96520" y="344488"/>
            <a:ext cx="1094549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endParaRPr sz="36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855883" y="2349133"/>
            <a:ext cx="6163022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Advanced Analytical Tools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Formulas and Functions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Pivot Tables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Visual Representation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Used to analyse different situation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16633"/>
            <a:ext cx="10681335" cy="1512167"/>
          </a:xfrm>
        </p:spPr>
        <p:txBody>
          <a:bodyPr/>
          <a:lstStyle/>
          <a:p>
            <a:r>
              <a:rPr lang="en-IN" sz="4800" u="sng" dirty="0"/>
              <a:t>Dataset Description</a:t>
            </a:r>
            <a:endParaRPr lang="en-IN" sz="48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55332" y="1484784"/>
            <a:ext cx="922910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Data Overview</a:t>
            </a:r>
            <a:r>
              <a:rPr lang="en-US" sz="3200" b="1" dirty="0"/>
              <a:t>:</a:t>
            </a:r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dataset contains information about employees within an organization, including their salaries and ages. This data is used to calculate and analyze average salary and average age metrics</a:t>
            </a:r>
            <a:r>
              <a:rPr lang="en-US" sz="2400" b="1" dirty="0" smtClean="0"/>
              <a:t>.</a:t>
            </a:r>
            <a:endParaRPr lang="en-US" sz="2400" b="1" dirty="0" smtClean="0"/>
          </a:p>
          <a:p>
            <a:endParaRPr lang="en-US" b="1" dirty="0"/>
          </a:p>
          <a:p>
            <a:pPr algn="ctr"/>
            <a:r>
              <a:rPr lang="en-IN" sz="4000" b="1" u="sng" dirty="0"/>
              <a:t>Data Fields</a:t>
            </a:r>
            <a:r>
              <a:rPr lang="en-IN" sz="2800" b="1" u="sng" dirty="0" smtClean="0"/>
              <a:t>:</a:t>
            </a:r>
            <a:endParaRPr lang="en-IN" sz="2800" b="1" u="sng" dirty="0" smtClean="0"/>
          </a:p>
          <a:p>
            <a:endParaRPr lang="en-IN" sz="2800" b="1" u="sn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55832" y="4437489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US" b="1" dirty="0" smtClean="0"/>
              <a:t>Region</a:t>
            </a:r>
            <a:endParaRPr lang="en-US" b="1" dirty="0" smtClean="0"/>
          </a:p>
          <a:p>
            <a:pPr marL="342900" indent="-342900">
              <a:buAutoNum type="arabicPeriod" startAt="7"/>
            </a:pPr>
            <a:r>
              <a:rPr lang="en-US" b="1" dirty="0" smtClean="0"/>
              <a:t>Department</a:t>
            </a:r>
            <a:endParaRPr lang="en-US" b="1" dirty="0" smtClean="0"/>
          </a:p>
          <a:p>
            <a:pPr marL="342900" indent="-342900">
              <a:buAutoNum type="arabicPeriod" startAt="7"/>
            </a:pPr>
            <a:r>
              <a:rPr lang="en-US" b="1" dirty="0" smtClean="0"/>
              <a:t>Manager</a:t>
            </a:r>
            <a:r>
              <a:rPr lang="en-US" b="1" dirty="0"/>
              <a:t>	</a:t>
            </a:r>
            <a:endParaRPr lang="en-US" b="1" dirty="0" smtClean="0"/>
          </a:p>
          <a:p>
            <a:pPr marL="342900" indent="-342900">
              <a:buAutoNum type="arabicPeriod" startAt="7"/>
            </a:pPr>
            <a:r>
              <a:rPr lang="en-US" b="1" dirty="0" smtClean="0"/>
              <a:t>Hours</a:t>
            </a:r>
            <a:endParaRPr lang="en-US" b="1" dirty="0" smtClean="0"/>
          </a:p>
          <a:p>
            <a:pPr marL="342900" indent="-342900">
              <a:buAutoNum type="arabicPeriod" startAt="7"/>
            </a:pPr>
            <a:r>
              <a:rPr lang="en-US" b="1" dirty="0" smtClean="0"/>
              <a:t>Salary </a:t>
            </a:r>
            <a:r>
              <a:rPr lang="en-US" b="1" dirty="0"/>
              <a:t>Band	</a:t>
            </a:r>
            <a:endParaRPr lang="en-US" b="1" dirty="0" smtClean="0"/>
          </a:p>
          <a:p>
            <a:pPr marL="342900" indent="-342900">
              <a:buAutoNum type="arabicPeriod" startAt="7"/>
            </a:pPr>
            <a:r>
              <a:rPr lang="en-US" b="1" dirty="0" smtClean="0"/>
              <a:t>Salary</a:t>
            </a:r>
            <a:endParaRPr lang="en-US" b="1" dirty="0" smtClean="0"/>
          </a:p>
          <a:p>
            <a:pPr marL="342900" indent="-342900">
              <a:buAutoNum type="arabicPeriod" startAt="7"/>
            </a:pPr>
            <a:r>
              <a:rPr lang="en-US" b="1" dirty="0" smtClean="0"/>
              <a:t>Performance</a:t>
            </a:r>
            <a:endParaRPr lang="en-US" b="1" dirty="0"/>
          </a:p>
        </p:txBody>
      </p:sp>
      <p:sp>
        <p:nvSpPr>
          <p:cNvPr id="7" name="TextBox 2"/>
          <p:cNvSpPr txBox="1"/>
          <p:nvPr/>
        </p:nvSpPr>
        <p:spPr>
          <a:xfrm>
            <a:off x="2567622" y="3860954"/>
            <a:ext cx="922910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b="1" dirty="0"/>
          </a:p>
          <a:p>
            <a:endParaRPr lang="en-IN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3670" y="2637041"/>
            <a:ext cx="73989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romanLcPeriod"/>
            </a:pPr>
            <a:r>
              <a:rPr lang="en-US" sz="4400" b="1" dirty="0" smtClean="0"/>
              <a:t>Data </a:t>
            </a:r>
            <a:r>
              <a:rPr lang="en-US" sz="4400" b="1" dirty="0"/>
              <a:t>cleaning.</a:t>
            </a:r>
            <a:endParaRPr lang="en-US" sz="4400" b="1" dirty="0"/>
          </a:p>
          <a:p>
            <a:pPr marL="514350" indent="-514350" algn="l">
              <a:buFont typeface="+mj-lt"/>
              <a:buAutoNum type="romanLcPeriod"/>
            </a:pPr>
            <a:r>
              <a:rPr lang="en-US" sz="4400" b="1" dirty="0"/>
              <a:t>Creating table.</a:t>
            </a:r>
            <a:endParaRPr lang="en-US" sz="4400" b="1" dirty="0"/>
          </a:p>
          <a:p>
            <a:pPr marL="514350" indent="-514350" algn="l">
              <a:buFont typeface="+mj-lt"/>
              <a:buAutoNum type="romanLcPeriod"/>
            </a:pPr>
            <a:r>
              <a:rPr lang="en-US" sz="4400" b="1" dirty="0"/>
              <a:t>Creating pivot chart.</a:t>
            </a:r>
            <a:endParaRPr lang="en-US" sz="4400" b="1" dirty="0"/>
          </a:p>
          <a:p>
            <a:pPr marL="514350" indent="-514350" algn="l">
              <a:buFont typeface="+mj-lt"/>
              <a:buAutoNum type="romanLcPeriod"/>
            </a:pPr>
            <a:r>
              <a:rPr lang="en-US" sz="4400" b="1" dirty="0"/>
              <a:t>Using  average formula</a:t>
            </a:r>
            <a:r>
              <a:rPr lang="en-US" sz="4000" b="1" dirty="0"/>
              <a:t>.</a:t>
            </a:r>
            <a:endParaRPr lang="en-US" sz="4000" b="1" dirty="0"/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1225" y="332740"/>
            <a:ext cx="6308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7200" b="1" u="sng" spc="15" dirty="0">
                <a:solidFill>
                  <a:schemeClr val="tx1"/>
                </a:solidFill>
                <a:latin typeface="Sitka Text Semibold" pitchFamily="2" charset="0"/>
                <a:cs typeface="Trebuchet MS" panose="020B0603020202020204"/>
              </a:rPr>
              <a:t>M</a:t>
            </a:r>
            <a:r>
              <a:rPr lang="en-US" sz="7200" b="1" u="sng" dirty="0">
                <a:solidFill>
                  <a:schemeClr val="tx1"/>
                </a:solidFill>
                <a:latin typeface="Sitka Text Semibold" pitchFamily="2" charset="0"/>
                <a:cs typeface="Trebuchet MS" panose="020B0603020202020204"/>
              </a:rPr>
              <a:t>O</a:t>
            </a:r>
            <a:r>
              <a:rPr lang="en-US" sz="7200" b="1" u="sng" spc="-15" dirty="0">
                <a:solidFill>
                  <a:schemeClr val="tx1"/>
                </a:solidFill>
                <a:latin typeface="Sitka Text Semibold" pitchFamily="2" charset="0"/>
                <a:cs typeface="Trebuchet MS" panose="020B0603020202020204"/>
              </a:rPr>
              <a:t>D</a:t>
            </a:r>
            <a:r>
              <a:rPr lang="en-US" sz="7200" b="1" u="sng" spc="-35" dirty="0">
                <a:solidFill>
                  <a:schemeClr val="tx1"/>
                </a:solidFill>
                <a:latin typeface="Sitka Text Semibold" pitchFamily="2" charset="0"/>
                <a:cs typeface="Trebuchet MS" panose="020B0603020202020204"/>
              </a:rPr>
              <a:t>E</a:t>
            </a:r>
            <a:r>
              <a:rPr lang="en-US" sz="7200" b="1" u="sng" spc="-30" dirty="0">
                <a:solidFill>
                  <a:schemeClr val="tx1"/>
                </a:solidFill>
                <a:latin typeface="Sitka Text Semibold" pitchFamily="2" charset="0"/>
                <a:cs typeface="Trebuchet MS" panose="020B0603020202020204"/>
              </a:rPr>
              <a:t>LL</a:t>
            </a:r>
            <a:r>
              <a:rPr lang="en-US" sz="7200" b="1" u="sng" spc="-5" dirty="0">
                <a:solidFill>
                  <a:schemeClr val="tx1"/>
                </a:solidFill>
                <a:latin typeface="Sitka Text Semibold" pitchFamily="2" charset="0"/>
                <a:cs typeface="Trebuchet MS" panose="020B0603020202020204"/>
              </a:rPr>
              <a:t>I</a:t>
            </a:r>
            <a:r>
              <a:rPr lang="en-US" sz="7200" b="1" u="sng" spc="30" dirty="0">
                <a:solidFill>
                  <a:schemeClr val="tx1"/>
                </a:solidFill>
                <a:latin typeface="Sitka Text Semibold" pitchFamily="2" charset="0"/>
                <a:cs typeface="Trebuchet MS" panose="020B0603020202020204"/>
              </a:rPr>
              <a:t>N</a:t>
            </a:r>
            <a:r>
              <a:rPr lang="en-US" sz="7200" b="1" u="sng" spc="5" dirty="0">
                <a:solidFill>
                  <a:schemeClr val="tx1"/>
                </a:solidFill>
                <a:latin typeface="Sitka Text Semibold" pitchFamily="2" charset="0"/>
                <a:cs typeface="Trebuchet MS" panose="020B0603020202020204"/>
              </a:rPr>
              <a:t>G</a:t>
            </a:r>
            <a:endParaRPr lang="en-US" sz="7200" b="1" u="sng" spc="5" dirty="0">
              <a:solidFill>
                <a:schemeClr val="tx1"/>
              </a:solidFill>
              <a:latin typeface="Sitka Text Semibold" pitchFamily="2" charset="0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2974</Words>
  <Application>WPS Presentation</Application>
  <PresentationFormat>Widescreen</PresentationFormat>
  <Paragraphs>216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Roboto</vt:lpstr>
      <vt:lpstr>Algerian</vt:lpstr>
      <vt:lpstr>Sitka Text Semibold</vt:lpstr>
      <vt:lpstr>Modern No. 20</vt:lpstr>
      <vt:lpstr>Trebuchet MS</vt:lpstr>
      <vt:lpstr>Sitka Small Semibold</vt:lpstr>
      <vt:lpstr>Bookman Old Style</vt:lpstr>
      <vt:lpstr>Rockwell</vt:lpstr>
      <vt:lpstr>Microsoft YaHei</vt:lpstr>
      <vt:lpstr>Arial Unicode MS</vt:lpstr>
      <vt:lpstr>Calibri</vt:lpstr>
      <vt:lpstr>Damask</vt:lpstr>
      <vt:lpstr>Employee Data Analysis using Excel  </vt:lpstr>
      <vt:lpstr>PROJECT TITLE </vt:lpstr>
      <vt:lpstr>PowerPoint 演示文稿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anew1</cp:lastModifiedBy>
  <cp:revision>31</cp:revision>
  <dcterms:created xsi:type="dcterms:W3CDTF">2024-03-29T15:07:00Z</dcterms:created>
  <dcterms:modified xsi:type="dcterms:W3CDTF">2024-09-02T04:32:31Z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E1E20490BFF343948F9E13508B20B7B2_13</vt:lpwstr>
  </property>
  <property fmtid="{D5CDD505-2E9C-101B-9397-08002B2CF9AE}" pid="5" name="KSOProductBuildVer">
    <vt:lpwstr>1033-12.2.0.17562</vt:lpwstr>
  </property>
</Properties>
</file>