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ba4d5a4d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ba4d5a4d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ba4d5a4d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ba4d5a4d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ba4d5a4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ba4d5a4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bac4429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9bac4429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9ff09f4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9ff09f4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a992e23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a992e23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a992e231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a992e231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9bac442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9bac442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9bac4429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9bac442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bac442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bac442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9bac442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9bac442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9bac442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9bac442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ba4d5a4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ba4d5a4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bac442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bac442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ba4d5a4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ba4d5a4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ublic.tableau.com/app/profile/viviane2084/viz/DataAnalyticFinalProjectDashboard/DataAnalyticOverview#1" TargetMode="External"/><Relationship Id="rId4" Type="http://schemas.openxmlformats.org/officeDocument/2006/relationships/hyperlink" Target="https://public.tableau.com/app/profile/viviane2084/viz/DataAnalyticFinalProjectDashboard/DataAnalyticOverview#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Data Analyst Job Hunt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Unemployment</a:t>
            </a:r>
            <a:r>
              <a:rPr lang="en"/>
              <a:t> - Accuracy Report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184850" y="1436375"/>
            <a:ext cx="45741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outcome = 0 (no) rate is &gt; 6%</a:t>
            </a:r>
            <a:endParaRPr sz="2200"/>
          </a:p>
          <a:p>
            <a:pPr indent="-368300" lvl="0" marL="457200" rtl="0" algn="l">
              <a:spcBef>
                <a:spcPts val="0"/>
              </a:spcBef>
              <a:spcAft>
                <a:spcPts val="0"/>
              </a:spcAft>
              <a:buSzPts val="2200"/>
              <a:buChar char="●"/>
            </a:pPr>
            <a:r>
              <a:rPr lang="en" sz="2200"/>
              <a:t>outcome = 1 (yes) rate is &lt;= 6%</a:t>
            </a:r>
            <a:endParaRPr sz="2200"/>
          </a:p>
          <a:p>
            <a:pPr indent="-368300" lvl="0" marL="457200" rtl="0" algn="l">
              <a:spcBef>
                <a:spcPts val="0"/>
              </a:spcBef>
              <a:spcAft>
                <a:spcPts val="0"/>
              </a:spcAft>
              <a:buSzPts val="2200"/>
              <a:buChar char="●"/>
            </a:pPr>
            <a:r>
              <a:rPr lang="en" sz="2200"/>
              <a:t>Results - Accuracy Score 67.94 (sad)</a:t>
            </a:r>
            <a:endParaRPr sz="2200"/>
          </a:p>
          <a:p>
            <a:pPr indent="-368300" lvl="0" marL="457200" rtl="0" algn="l">
              <a:spcBef>
                <a:spcPts val="0"/>
              </a:spcBef>
              <a:spcAft>
                <a:spcPts val="0"/>
              </a:spcAft>
              <a:buSzPts val="2200"/>
              <a:buChar char="●"/>
            </a:pPr>
            <a:r>
              <a:rPr lang="en" sz="2200"/>
              <a:t>Source code - Unemployment_Index_ML.ipynb</a:t>
            </a:r>
            <a:endParaRPr sz="2200"/>
          </a:p>
        </p:txBody>
      </p:sp>
      <p:pic>
        <p:nvPicPr>
          <p:cNvPr id="119" name="Google Shape;119;p22"/>
          <p:cNvPicPr preferRelativeResize="0"/>
          <p:nvPr/>
        </p:nvPicPr>
        <p:blipFill>
          <a:blip r:embed="rId3">
            <a:alphaModFix/>
          </a:blip>
          <a:stretch>
            <a:fillRect/>
          </a:stretch>
        </p:blipFill>
        <p:spPr>
          <a:xfrm>
            <a:off x="4758950" y="1544525"/>
            <a:ext cx="4303025" cy="284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Median Income</a:t>
            </a:r>
            <a:r>
              <a:rPr lang="en"/>
              <a:t> - Accuracy Report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5" name="Google Shape;125;p23"/>
          <p:cNvSpPr txBox="1"/>
          <p:nvPr>
            <p:ph idx="1" type="body"/>
          </p:nvPr>
        </p:nvSpPr>
        <p:spPr>
          <a:xfrm>
            <a:off x="4065575" y="1816025"/>
            <a:ext cx="5336100" cy="3069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outcome = 0 (no) index is &lt;100</a:t>
            </a:r>
            <a:endParaRPr sz="2200"/>
          </a:p>
          <a:p>
            <a:pPr indent="-368300" lvl="0" marL="457200" rtl="0" algn="l">
              <a:spcBef>
                <a:spcPts val="0"/>
              </a:spcBef>
              <a:spcAft>
                <a:spcPts val="0"/>
              </a:spcAft>
              <a:buSzPts val="2200"/>
              <a:buChar char="●"/>
            </a:pPr>
            <a:r>
              <a:rPr lang="en" sz="2200"/>
              <a:t>outcome - 1 (yes) index is &gt;=100</a:t>
            </a:r>
            <a:endParaRPr sz="2200"/>
          </a:p>
          <a:p>
            <a:pPr indent="-368300" lvl="0" marL="457200" rtl="0" algn="l">
              <a:spcBef>
                <a:spcPts val="0"/>
              </a:spcBef>
              <a:spcAft>
                <a:spcPts val="0"/>
              </a:spcAft>
              <a:buSzPts val="2200"/>
              <a:buChar char="●"/>
            </a:pPr>
            <a:r>
              <a:rPr lang="en" sz="2200"/>
              <a:t>Results - Accuracy Score 76.13% (meh)</a:t>
            </a:r>
            <a:endParaRPr sz="2200"/>
          </a:p>
          <a:p>
            <a:pPr indent="-368300" lvl="0" marL="457200" rtl="0" algn="l">
              <a:spcBef>
                <a:spcPts val="0"/>
              </a:spcBef>
              <a:spcAft>
                <a:spcPts val="0"/>
              </a:spcAft>
              <a:buSzPts val="2200"/>
              <a:buChar char="●"/>
            </a:pPr>
            <a:r>
              <a:rPr lang="en" sz="2200"/>
              <a:t>Source code - Median_Income_Index_ML.ipynb</a:t>
            </a:r>
            <a:endParaRPr sz="2200"/>
          </a:p>
        </p:txBody>
      </p:sp>
      <p:pic>
        <p:nvPicPr>
          <p:cNvPr id="126" name="Google Shape;126;p23"/>
          <p:cNvPicPr preferRelativeResize="0"/>
          <p:nvPr/>
        </p:nvPicPr>
        <p:blipFill>
          <a:blip r:embed="rId3">
            <a:alphaModFix/>
          </a:blip>
          <a:stretch>
            <a:fillRect/>
          </a:stretch>
        </p:blipFill>
        <p:spPr>
          <a:xfrm>
            <a:off x="311700" y="1697375"/>
            <a:ext cx="3830550" cy="246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Logistics regression was the machine learning model of choice.</a:t>
            </a:r>
            <a:endParaRPr sz="2200"/>
          </a:p>
          <a:p>
            <a:pPr indent="-368300" lvl="0" marL="457200" rtl="0" algn="l">
              <a:spcBef>
                <a:spcPts val="0"/>
              </a:spcBef>
              <a:spcAft>
                <a:spcPts val="0"/>
              </a:spcAft>
              <a:buSzPts val="2200"/>
              <a:buChar char="●"/>
            </a:pPr>
            <a:r>
              <a:rPr lang="en" sz="2200"/>
              <a:t>The model is easy to use and can predict a decision based on the input.</a:t>
            </a:r>
            <a:endParaRPr sz="2200"/>
          </a:p>
          <a:p>
            <a:pPr indent="-368300" lvl="0" marL="457200" rtl="0" algn="l">
              <a:spcBef>
                <a:spcPts val="0"/>
              </a:spcBef>
              <a:spcAft>
                <a:spcPts val="0"/>
              </a:spcAft>
              <a:buSzPts val="2200"/>
              <a:buChar char="●"/>
            </a:pPr>
            <a:r>
              <a:rPr lang="en" sz="2200"/>
              <a:t>Using datasets from government agencies, we were able to obtain, percentage indexes for the variables. Allowing us to determine good choice vs bad choice.</a:t>
            </a:r>
            <a:endParaRPr sz="2200"/>
          </a:p>
          <a:p>
            <a:pPr indent="0" lvl="0" marL="0" rtl="0" algn="l">
              <a:spcBef>
                <a:spcPts val="1200"/>
              </a:spcBef>
              <a:spcAft>
                <a:spcPts val="120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(cont.)</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N</a:t>
            </a:r>
            <a:r>
              <a:rPr lang="en" sz="2200"/>
              <a:t>arrow down the list of cities we deem acceptable for living/working so that we have a list of jobs that we can do additional analysis on. </a:t>
            </a:r>
            <a:endParaRPr sz="2200"/>
          </a:p>
          <a:p>
            <a:pPr indent="-368300" lvl="0" marL="457200" rtl="0" algn="l">
              <a:spcBef>
                <a:spcPts val="0"/>
              </a:spcBef>
              <a:spcAft>
                <a:spcPts val="0"/>
              </a:spcAft>
              <a:buSzPts val="2200"/>
              <a:buChar char="●"/>
            </a:pPr>
            <a:r>
              <a:rPr lang="en" sz="2200"/>
              <a:t>And then determine:</a:t>
            </a:r>
            <a:endParaRPr sz="2200"/>
          </a:p>
          <a:p>
            <a:pPr indent="-381000" lvl="1" marL="914400" rtl="0" algn="l">
              <a:spcBef>
                <a:spcPts val="0"/>
              </a:spcBef>
              <a:spcAft>
                <a:spcPts val="0"/>
              </a:spcAft>
              <a:buSzPts val="2400"/>
              <a:buChar char="○"/>
            </a:pPr>
            <a:r>
              <a:rPr lang="en" sz="2400"/>
              <a:t>What types of skills are needed? </a:t>
            </a:r>
            <a:endParaRPr sz="2400"/>
          </a:p>
          <a:p>
            <a:pPr indent="-381000" lvl="1" marL="914400" rtl="0" algn="l">
              <a:spcBef>
                <a:spcPts val="0"/>
              </a:spcBef>
              <a:spcAft>
                <a:spcPts val="0"/>
              </a:spcAft>
              <a:buSzPts val="2400"/>
              <a:buChar char="○"/>
            </a:pPr>
            <a:r>
              <a:rPr lang="en" sz="2400"/>
              <a:t>How well is the company respected</a:t>
            </a:r>
            <a:endParaRPr sz="2400"/>
          </a:p>
          <a:p>
            <a:pPr indent="-381000" lvl="1" marL="914400" rtl="0" algn="l">
              <a:spcBef>
                <a:spcPts val="0"/>
              </a:spcBef>
              <a:spcAft>
                <a:spcPts val="0"/>
              </a:spcAft>
              <a:buSzPts val="2400"/>
              <a:buChar char="○"/>
            </a:pPr>
            <a:r>
              <a:rPr lang="en" sz="2400"/>
              <a:t>Is it a personal fit?</a:t>
            </a:r>
            <a:r>
              <a:rPr lang="en" sz="2400"/>
              <a:t>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Dashboard</a:t>
            </a:r>
            <a:endParaRPr/>
          </a:p>
        </p:txBody>
      </p:sp>
      <p:sp>
        <p:nvSpPr>
          <p:cNvPr id="144" name="Google Shape;144;p26"/>
          <p:cNvSpPr txBox="1"/>
          <p:nvPr>
            <p:ph idx="1" type="body"/>
          </p:nvPr>
        </p:nvSpPr>
        <p:spPr>
          <a:xfrm>
            <a:off x="96450" y="1152475"/>
            <a:ext cx="87360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Tableau Public to show all visuals:</a:t>
            </a:r>
            <a:endParaRPr/>
          </a:p>
        </p:txBody>
      </p:sp>
      <p:sp>
        <p:nvSpPr>
          <p:cNvPr id="145" name="Google Shape;145;p26"/>
          <p:cNvSpPr/>
          <p:nvPr/>
        </p:nvSpPr>
        <p:spPr>
          <a:xfrm>
            <a:off x="311700" y="1671650"/>
            <a:ext cx="2965800" cy="134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Insert csv data into Tableau Public as a text file</a:t>
            </a:r>
            <a:endParaRPr/>
          </a:p>
        </p:txBody>
      </p:sp>
      <p:sp>
        <p:nvSpPr>
          <p:cNvPr id="146" name="Google Shape;146;p26"/>
          <p:cNvSpPr/>
          <p:nvPr/>
        </p:nvSpPr>
        <p:spPr>
          <a:xfrm>
            <a:off x="4885225" y="1671650"/>
            <a:ext cx="2784000" cy="134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Sort and Add filtering to the data from the csv file</a:t>
            </a:r>
            <a:endParaRPr/>
          </a:p>
        </p:txBody>
      </p:sp>
      <p:sp>
        <p:nvSpPr>
          <p:cNvPr id="147" name="Google Shape;147;p26"/>
          <p:cNvSpPr/>
          <p:nvPr/>
        </p:nvSpPr>
        <p:spPr>
          <a:xfrm>
            <a:off x="4885225" y="3241525"/>
            <a:ext cx="2784000" cy="147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Saving</a:t>
            </a:r>
            <a:r>
              <a:rPr lang="en"/>
              <a:t> the maps/graphs as images and adding it to </a:t>
            </a:r>
            <a:r>
              <a:rPr lang="en"/>
              <a:t>the</a:t>
            </a:r>
            <a:r>
              <a:rPr lang="en"/>
              <a:t> main </a:t>
            </a:r>
            <a:r>
              <a:rPr lang="en"/>
              <a:t>branch Resources depository and posting Tableau Public link to ReadMe for access to dashboard.</a:t>
            </a:r>
            <a:r>
              <a:rPr lang="en"/>
              <a:t>                                </a:t>
            </a:r>
            <a:endParaRPr/>
          </a:p>
        </p:txBody>
      </p:sp>
      <p:sp>
        <p:nvSpPr>
          <p:cNvPr id="148" name="Google Shape;148;p26"/>
          <p:cNvSpPr/>
          <p:nvPr/>
        </p:nvSpPr>
        <p:spPr>
          <a:xfrm>
            <a:off x="379200" y="3241525"/>
            <a:ext cx="2898300" cy="130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Which will create h</a:t>
            </a:r>
            <a:r>
              <a:rPr lang="en"/>
              <a:t>eat maps/bar graph showing job title, location, salary estimate, cost of living, covid and unemployment data.</a:t>
            </a:r>
            <a:endParaRPr/>
          </a:p>
        </p:txBody>
      </p:sp>
      <p:sp>
        <p:nvSpPr>
          <p:cNvPr id="149" name="Google Shape;149;p26">
            <a:hlinkClick r:id="rId3"/>
          </p:cNvPr>
          <p:cNvSpPr txBox="1"/>
          <p:nvPr/>
        </p:nvSpPr>
        <p:spPr>
          <a:xfrm>
            <a:off x="311700" y="4632850"/>
            <a:ext cx="38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4A86E8"/>
                </a:solidFill>
                <a:latin typeface="Average"/>
                <a:ea typeface="Average"/>
                <a:cs typeface="Average"/>
                <a:sym typeface="Average"/>
                <a:hlinkClick r:id="rId4">
                  <a:extLst>
                    <a:ext uri="{A12FA001-AC4F-418D-AE19-62706E023703}">
                      <ahyp:hlinkClr val="tx"/>
                    </a:ext>
                  </a:extLst>
                </a:hlinkClick>
              </a:rPr>
              <a:t>Link to Dashboard</a:t>
            </a:r>
            <a:endParaRPr>
              <a:solidFill>
                <a:srgbClr val="4A86E8"/>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a:t>
            </a:r>
            <a:r>
              <a:rPr lang="en"/>
              <a:t>ecommendation For Future Analysis</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400"/>
              <a:t>Dive Deeper</a:t>
            </a:r>
            <a:endParaRPr sz="2400"/>
          </a:p>
          <a:p>
            <a:pPr indent="-381000" lvl="1" marL="914400" rtl="0" algn="l">
              <a:spcBef>
                <a:spcPts val="0"/>
              </a:spcBef>
              <a:spcAft>
                <a:spcPts val="0"/>
              </a:spcAft>
              <a:buSzPts val="2400"/>
              <a:buChar char="○"/>
            </a:pPr>
            <a:r>
              <a:rPr lang="en" sz="2400"/>
              <a:t>Take the job descriptions and perform NLP to see what types of commonalities we could find between the different jobs</a:t>
            </a:r>
            <a:endParaRPr sz="2400"/>
          </a:p>
          <a:p>
            <a:pPr indent="-381000" lvl="1" marL="914400" rtl="0" algn="l">
              <a:spcBef>
                <a:spcPts val="0"/>
              </a:spcBef>
              <a:spcAft>
                <a:spcPts val="0"/>
              </a:spcAft>
              <a:buSzPts val="2400"/>
              <a:buChar char="○"/>
            </a:pPr>
            <a:r>
              <a:rPr lang="en" sz="2400"/>
              <a:t>Look at the companies that we found jobs for and do some additional research on things like CEO, approval ratings, reviews, etc</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would we do different? Challenges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47345" lvl="0" marL="457200" rtl="0" algn="l">
              <a:spcBef>
                <a:spcPts val="0"/>
              </a:spcBef>
              <a:spcAft>
                <a:spcPts val="0"/>
              </a:spcAft>
              <a:buSzPct val="91666"/>
              <a:buChar char="●"/>
            </a:pPr>
            <a:r>
              <a:rPr lang="en" sz="2400"/>
              <a:t>Change the display of results to an interactive webpage</a:t>
            </a:r>
            <a:endParaRPr sz="2400"/>
          </a:p>
          <a:p>
            <a:pPr indent="0" lvl="0" marL="0" rtl="0" algn="l">
              <a:spcBef>
                <a:spcPts val="1200"/>
              </a:spcBef>
              <a:spcAft>
                <a:spcPts val="0"/>
              </a:spcAft>
              <a:buNone/>
            </a:pPr>
            <a:r>
              <a:t/>
            </a:r>
            <a:endParaRPr sz="2400"/>
          </a:p>
          <a:p>
            <a:pPr indent="-358140" lvl="0" marL="457200" rtl="0" algn="l">
              <a:spcBef>
                <a:spcPts val="1200"/>
              </a:spcBef>
              <a:spcAft>
                <a:spcPts val="0"/>
              </a:spcAft>
              <a:buSzPct val="100000"/>
              <a:buChar char="●"/>
            </a:pPr>
            <a:r>
              <a:rPr lang="en" sz="2400"/>
              <a:t>We has some challenges with the size of our datasets and processing the data.  </a:t>
            </a:r>
            <a:endParaRPr sz="2400"/>
          </a:p>
          <a:p>
            <a:pPr indent="-358140" lvl="1" marL="914400" rtl="0" algn="l">
              <a:spcBef>
                <a:spcPts val="0"/>
              </a:spcBef>
              <a:spcAft>
                <a:spcPts val="0"/>
              </a:spcAft>
              <a:buSzPct val="100000"/>
              <a:buChar char="○"/>
            </a:pPr>
            <a:r>
              <a:rPr lang="en" sz="2400"/>
              <a:t>Either finding datasets that were more </a:t>
            </a:r>
            <a:r>
              <a:rPr lang="en" sz="2400"/>
              <a:t>manageable</a:t>
            </a:r>
            <a:r>
              <a:rPr lang="en" sz="2400"/>
              <a:t> to work with or possibly using different </a:t>
            </a:r>
            <a:r>
              <a:rPr lang="en" sz="2400"/>
              <a:t>technology</a:t>
            </a:r>
            <a:r>
              <a:rPr lang="en" sz="2400"/>
              <a:t> to process the data would help</a:t>
            </a:r>
            <a:endParaRPr sz="2400"/>
          </a:p>
          <a:p>
            <a:pPr indent="0" lvl="0" marL="457200" rtl="0" algn="l">
              <a:spcBef>
                <a:spcPts val="1200"/>
              </a:spcBef>
              <a:spcAft>
                <a:spcPts val="0"/>
              </a:spcAft>
              <a:buNone/>
            </a:pPr>
            <a:r>
              <a:t/>
            </a:r>
            <a:endParaRPr sz="2400"/>
          </a:p>
          <a:p>
            <a:pPr indent="0" lvl="0" marL="0" rtl="0" algn="l">
              <a:spcBef>
                <a:spcPts val="1200"/>
              </a:spcBef>
              <a:spcAft>
                <a:spcPts val="12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James Harkin</a:t>
            </a:r>
            <a:endParaRPr/>
          </a:p>
          <a:p>
            <a:pPr indent="0" lvl="0" marL="0" rtl="0" algn="l">
              <a:spcBef>
                <a:spcPts val="1200"/>
              </a:spcBef>
              <a:spcAft>
                <a:spcPts val="0"/>
              </a:spcAft>
              <a:buNone/>
            </a:pPr>
            <a:r>
              <a:rPr lang="en"/>
              <a:t>Sharona Jones</a:t>
            </a:r>
            <a:endParaRPr/>
          </a:p>
          <a:p>
            <a:pPr indent="0" lvl="0" marL="0" rtl="0" algn="l">
              <a:spcBef>
                <a:spcPts val="1200"/>
              </a:spcBef>
              <a:spcAft>
                <a:spcPts val="0"/>
              </a:spcAft>
              <a:buNone/>
            </a:pPr>
            <a:r>
              <a:rPr lang="en"/>
              <a:t>Matthew Rodenberg</a:t>
            </a:r>
            <a:endParaRPr/>
          </a:p>
          <a:p>
            <a:pPr indent="0" lvl="0" marL="0" rtl="0" algn="l">
              <a:spcBef>
                <a:spcPts val="1200"/>
              </a:spcBef>
              <a:spcAft>
                <a:spcPts val="0"/>
              </a:spcAft>
              <a:buNone/>
            </a:pPr>
            <a:r>
              <a:rPr lang="en"/>
              <a:t>Aswitha Bachala</a:t>
            </a:r>
            <a:endParaRPr/>
          </a:p>
          <a:p>
            <a:pPr indent="0" lvl="0" marL="0" marR="152400" rtl="0" algn="l">
              <a:lnSpc>
                <a:spcPct val="136365"/>
              </a:lnSpc>
              <a:spcBef>
                <a:spcPts val="1200"/>
              </a:spcBef>
              <a:spcAft>
                <a:spcPts val="0"/>
              </a:spcAft>
              <a:buNone/>
            </a:pPr>
            <a:r>
              <a:rPr lang="en"/>
              <a:t>Viviane Chery-Webster</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Topic</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Our goal is to determine the best place for a new data analyst to </a:t>
            </a:r>
            <a:r>
              <a:rPr lang="en" sz="2200"/>
              <a:t>work</a:t>
            </a:r>
            <a:r>
              <a:rPr lang="en" sz="2200"/>
              <a:t>. </a:t>
            </a:r>
            <a:endParaRPr sz="2200"/>
          </a:p>
          <a:p>
            <a:pPr indent="-368300" lvl="0" marL="457200" rtl="0" algn="l">
              <a:spcBef>
                <a:spcPts val="0"/>
              </a:spcBef>
              <a:spcAft>
                <a:spcPts val="0"/>
              </a:spcAft>
              <a:buSzPts val="2200"/>
              <a:buChar char="●"/>
            </a:pPr>
            <a:r>
              <a:rPr lang="en" sz="2200"/>
              <a:t>Our subject is</a:t>
            </a:r>
            <a:r>
              <a:rPr lang="en" sz="2200"/>
              <a:t> willing to travel anywhere, and is only concerned with the economics of that location. </a:t>
            </a:r>
            <a:endParaRPr sz="2200"/>
          </a:p>
          <a:p>
            <a:pPr indent="-368300" lvl="0" marL="457200" rtl="0" algn="l">
              <a:spcBef>
                <a:spcPts val="0"/>
              </a:spcBef>
              <a:spcAft>
                <a:spcPts val="0"/>
              </a:spcAft>
              <a:buSzPts val="2200"/>
              <a:buChar char="●"/>
            </a:pPr>
            <a:r>
              <a:rPr lang="en" sz="2200"/>
              <a:t>Variables include: cost of living, median household income, unemployment and vaccination rates.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Reason the topic was selected</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We selected this topic to better inform ourselves and others on how location affects opportunities.</a:t>
            </a:r>
            <a:endParaRPr b="1" sz="2400"/>
          </a:p>
          <a:p>
            <a:pPr indent="0" lvl="0" marL="0" rtl="0" algn="l">
              <a:spcBef>
                <a:spcPts val="1200"/>
              </a:spcBef>
              <a:spcAft>
                <a:spcPts val="1200"/>
              </a:spcAft>
              <a:buNone/>
            </a:pPr>
            <a:r>
              <a:rPr lang="en" sz="2200"/>
              <a:t>Understanding what external factors such as cost of living or vaccination rates can enable us to make good decisions not only in applying for jobs but also making sure we are set up for success in deciding where to look.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 to Answer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68300" lvl="0" marL="457200" rtl="0" algn="l">
              <a:spcBef>
                <a:spcPts val="1200"/>
              </a:spcBef>
              <a:spcAft>
                <a:spcPts val="0"/>
              </a:spcAft>
              <a:buSzPts val="2200"/>
              <a:buChar char="●"/>
            </a:pPr>
            <a:r>
              <a:rPr lang="en" sz="2200"/>
              <a:t>What city has the highest potential income and the lowest cost of living?</a:t>
            </a:r>
            <a:endParaRPr sz="2200"/>
          </a:p>
          <a:p>
            <a:pPr indent="-368300" lvl="0" marL="457200" rtl="0" algn="l">
              <a:spcBef>
                <a:spcPts val="0"/>
              </a:spcBef>
              <a:spcAft>
                <a:spcPts val="0"/>
              </a:spcAft>
              <a:buSzPts val="2200"/>
              <a:buChar char="●"/>
            </a:pPr>
            <a:r>
              <a:rPr lang="en" sz="2200"/>
              <a:t>What companies that have available jobs do people enjoy working for? What are the approval ratings/reviews? </a:t>
            </a:r>
            <a:endParaRPr sz="2200"/>
          </a:p>
          <a:p>
            <a:pPr indent="-368300" lvl="0" marL="457200" rtl="0" algn="l">
              <a:spcBef>
                <a:spcPts val="0"/>
              </a:spcBef>
              <a:spcAft>
                <a:spcPts val="0"/>
              </a:spcAft>
              <a:buSzPts val="2200"/>
              <a:buChar char="●"/>
            </a:pPr>
            <a:r>
              <a:rPr lang="en" sz="2200"/>
              <a:t>What city has the highest vaccination rates against covid 19?  </a:t>
            </a:r>
            <a:endParaRPr sz="22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Description of the Source Data</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Job data datasets were scraped from LinkedIn.com</a:t>
            </a:r>
            <a:endParaRPr sz="2200"/>
          </a:p>
          <a:p>
            <a:pPr indent="-368300" lvl="0" marL="457200" rtl="0" algn="l">
              <a:spcBef>
                <a:spcPts val="0"/>
              </a:spcBef>
              <a:spcAft>
                <a:spcPts val="0"/>
              </a:spcAft>
              <a:buSzPts val="2200"/>
              <a:buChar char="●"/>
            </a:pPr>
            <a:r>
              <a:rPr lang="en" sz="2200"/>
              <a:t>Cost of living dataset provided by the website 'AdvisorSmith Cost of living index'</a:t>
            </a:r>
            <a:endParaRPr sz="2200"/>
          </a:p>
          <a:p>
            <a:pPr indent="-368300" lvl="0" marL="457200" rtl="0" algn="l">
              <a:spcBef>
                <a:spcPts val="0"/>
              </a:spcBef>
              <a:spcAft>
                <a:spcPts val="0"/>
              </a:spcAft>
              <a:buSzPts val="2200"/>
              <a:buChar char="●"/>
            </a:pPr>
            <a:r>
              <a:rPr lang="en" sz="2200"/>
              <a:t>Post Secondary Location dataset was provided by the website data.gov</a:t>
            </a:r>
            <a:endParaRPr sz="2200"/>
          </a:p>
          <a:p>
            <a:pPr indent="-368300" lvl="0" marL="457200" rtl="0" algn="l">
              <a:spcBef>
                <a:spcPts val="0"/>
              </a:spcBef>
              <a:spcAft>
                <a:spcPts val="0"/>
              </a:spcAft>
              <a:buSzPts val="2200"/>
              <a:buChar char="●"/>
            </a:pPr>
            <a:r>
              <a:rPr lang="en" sz="2200"/>
              <a:t>Unemployment and median household income dataset was provided by the website usda.gov</a:t>
            </a:r>
            <a:endParaRPr sz="22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 languages and tools</a:t>
            </a:r>
            <a:endParaRPr/>
          </a:p>
        </p:txBody>
      </p:sp>
      <p:sp>
        <p:nvSpPr>
          <p:cNvPr id="96" name="Google Shape;96;p19"/>
          <p:cNvSpPr txBox="1"/>
          <p:nvPr>
            <p:ph idx="1" type="body"/>
          </p:nvPr>
        </p:nvSpPr>
        <p:spPr>
          <a:xfrm>
            <a:off x="1566500" y="1814750"/>
            <a:ext cx="2457000" cy="28443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SzPts val="2900"/>
              <a:buChar char="●"/>
            </a:pPr>
            <a:r>
              <a:rPr lang="en" sz="2900"/>
              <a:t>Python</a:t>
            </a:r>
            <a:endParaRPr sz="2900"/>
          </a:p>
          <a:p>
            <a:pPr indent="-412750" lvl="0" marL="457200" rtl="0" algn="l">
              <a:spcBef>
                <a:spcPts val="0"/>
              </a:spcBef>
              <a:spcAft>
                <a:spcPts val="0"/>
              </a:spcAft>
              <a:buSzPts val="2900"/>
              <a:buChar char="●"/>
            </a:pPr>
            <a:r>
              <a:rPr lang="en" sz="2900"/>
              <a:t>PgAdmin</a:t>
            </a:r>
            <a:endParaRPr sz="2900"/>
          </a:p>
          <a:p>
            <a:pPr indent="-412750" lvl="0" marL="457200" rtl="0" algn="l">
              <a:spcBef>
                <a:spcPts val="0"/>
              </a:spcBef>
              <a:spcAft>
                <a:spcPts val="0"/>
              </a:spcAft>
              <a:buSzPts val="2900"/>
              <a:buChar char="●"/>
            </a:pPr>
            <a:r>
              <a:rPr lang="en" sz="2900"/>
              <a:t>Github</a:t>
            </a:r>
            <a:endParaRPr sz="2900"/>
          </a:p>
        </p:txBody>
      </p:sp>
      <p:sp>
        <p:nvSpPr>
          <p:cNvPr id="97" name="Google Shape;97;p19"/>
          <p:cNvSpPr txBox="1"/>
          <p:nvPr>
            <p:ph idx="1" type="body"/>
          </p:nvPr>
        </p:nvSpPr>
        <p:spPr>
          <a:xfrm>
            <a:off x="4767750" y="1628075"/>
            <a:ext cx="3981600" cy="30309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SzPts val="2900"/>
              <a:buChar char="●"/>
            </a:pPr>
            <a:r>
              <a:rPr lang="en" sz="2900"/>
              <a:t>Jupyter Notebook</a:t>
            </a:r>
            <a:endParaRPr sz="2900"/>
          </a:p>
          <a:p>
            <a:pPr indent="-412750" lvl="0" marL="457200" rtl="0" algn="l">
              <a:spcBef>
                <a:spcPts val="0"/>
              </a:spcBef>
              <a:spcAft>
                <a:spcPts val="0"/>
              </a:spcAft>
              <a:buSzPts val="2900"/>
              <a:buChar char="●"/>
            </a:pPr>
            <a:r>
              <a:rPr lang="en" sz="2900"/>
              <a:t>Pandas</a:t>
            </a:r>
            <a:endParaRPr sz="2900"/>
          </a:p>
          <a:p>
            <a:pPr indent="-412750" lvl="0" marL="457200" rtl="0" algn="l">
              <a:spcBef>
                <a:spcPts val="0"/>
              </a:spcBef>
              <a:spcAft>
                <a:spcPts val="0"/>
              </a:spcAft>
              <a:buSzPts val="2900"/>
              <a:buChar char="●"/>
            </a:pPr>
            <a:r>
              <a:rPr lang="en" sz="2900"/>
              <a:t>Tableau</a:t>
            </a:r>
            <a:endParaRPr sz="2900"/>
          </a:p>
          <a:p>
            <a:pPr indent="-412750" lvl="0" marL="457200" rtl="0" algn="l">
              <a:spcBef>
                <a:spcPts val="0"/>
              </a:spcBef>
              <a:spcAft>
                <a:spcPts val="0"/>
              </a:spcAft>
              <a:buSzPts val="2900"/>
              <a:buChar char="●"/>
            </a:pPr>
            <a:r>
              <a:rPr lang="en" sz="2900"/>
              <a:t>HTML</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Vaccination - Accuracy </a:t>
            </a:r>
            <a:endParaRPr/>
          </a:p>
        </p:txBody>
      </p:sp>
      <p:sp>
        <p:nvSpPr>
          <p:cNvPr id="103" name="Google Shape;103;p20"/>
          <p:cNvSpPr txBox="1"/>
          <p:nvPr>
            <p:ph idx="1" type="body"/>
          </p:nvPr>
        </p:nvSpPr>
        <p:spPr>
          <a:xfrm>
            <a:off x="311700" y="1152475"/>
            <a:ext cx="8520600" cy="133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965"/>
              <a:t>Data preprocessing was performed using Boolean indicators on our outcomes. The majority of our data was already numerical and the outcomes for each index were known due to already having an established threshold.</a:t>
            </a:r>
            <a:endParaRPr sz="1965"/>
          </a:p>
          <a:p>
            <a:pPr indent="0" lvl="0" marL="457200" rtl="0" algn="l">
              <a:lnSpc>
                <a:spcPct val="95000"/>
              </a:lnSpc>
              <a:spcBef>
                <a:spcPts val="1200"/>
              </a:spcBef>
              <a:spcAft>
                <a:spcPts val="1200"/>
              </a:spcAft>
              <a:buSzPts val="1018"/>
              <a:buNone/>
            </a:pPr>
            <a:r>
              <a:t/>
            </a:r>
            <a:endParaRPr sz="1965"/>
          </a:p>
        </p:txBody>
      </p:sp>
      <p:pic>
        <p:nvPicPr>
          <p:cNvPr id="104" name="Google Shape;104;p20"/>
          <p:cNvPicPr preferRelativeResize="0"/>
          <p:nvPr/>
        </p:nvPicPr>
        <p:blipFill>
          <a:blip r:embed="rId3">
            <a:alphaModFix/>
          </a:blip>
          <a:stretch>
            <a:fillRect/>
          </a:stretch>
        </p:blipFill>
        <p:spPr>
          <a:xfrm>
            <a:off x="629425" y="2820800"/>
            <a:ext cx="8096250" cy="1819275"/>
          </a:xfrm>
          <a:prstGeom prst="rect">
            <a:avLst/>
          </a:prstGeom>
          <a:noFill/>
          <a:ln>
            <a:noFill/>
          </a:ln>
        </p:spPr>
      </p:pic>
      <p:sp>
        <p:nvSpPr>
          <p:cNvPr id="105" name="Google Shape;105;p20"/>
          <p:cNvSpPr txBox="1"/>
          <p:nvPr/>
        </p:nvSpPr>
        <p:spPr>
          <a:xfrm>
            <a:off x="3220150" y="2219175"/>
            <a:ext cx="2914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Oswald"/>
                <a:ea typeface="Oswald"/>
                <a:cs typeface="Oswald"/>
                <a:sym typeface="Oswald"/>
              </a:rPr>
              <a:t>Vaccination Data Before:</a:t>
            </a:r>
            <a:endParaRPr sz="7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Cost of Living - Accuracy Report</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4572000" y="1343725"/>
            <a:ext cx="4557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outcome = 0 (no) index is &gt;=10</a:t>
            </a:r>
            <a:endParaRPr sz="2200"/>
          </a:p>
          <a:p>
            <a:pPr indent="-368300" lvl="0" marL="457200" rtl="0" algn="l">
              <a:spcBef>
                <a:spcPts val="0"/>
              </a:spcBef>
              <a:spcAft>
                <a:spcPts val="0"/>
              </a:spcAft>
              <a:buSzPts val="2200"/>
              <a:buChar char="●"/>
            </a:pPr>
            <a:r>
              <a:rPr lang="en" sz="2200"/>
              <a:t>outcome = 1 (yes) index is &lt;100</a:t>
            </a:r>
            <a:endParaRPr sz="2200"/>
          </a:p>
          <a:p>
            <a:pPr indent="-368300" lvl="0" marL="457200" rtl="0" algn="l">
              <a:spcBef>
                <a:spcPts val="0"/>
              </a:spcBef>
              <a:spcAft>
                <a:spcPts val="0"/>
              </a:spcAft>
              <a:buSzPts val="2200"/>
              <a:buChar char="●"/>
            </a:pPr>
            <a:r>
              <a:rPr lang="en" sz="2200"/>
              <a:t>Results - Accuracy score of 88.99 (ok!)</a:t>
            </a:r>
            <a:endParaRPr sz="2200"/>
          </a:p>
          <a:p>
            <a:pPr indent="-368300" lvl="0" marL="457200" rtl="0" algn="l">
              <a:spcBef>
                <a:spcPts val="0"/>
              </a:spcBef>
              <a:spcAft>
                <a:spcPts val="0"/>
              </a:spcAft>
              <a:buSzPts val="2200"/>
              <a:buChar char="●"/>
            </a:pPr>
            <a:r>
              <a:rPr lang="en" sz="2200"/>
              <a:t>Source Code - Cost_of_Living_ML.ipynb</a:t>
            </a:r>
            <a:endParaRPr sz="2200"/>
          </a:p>
        </p:txBody>
      </p:sp>
      <p:pic>
        <p:nvPicPr>
          <p:cNvPr id="112" name="Google Shape;112;p21"/>
          <p:cNvPicPr preferRelativeResize="0"/>
          <p:nvPr/>
        </p:nvPicPr>
        <p:blipFill>
          <a:blip r:embed="rId3">
            <a:alphaModFix/>
          </a:blip>
          <a:stretch>
            <a:fillRect/>
          </a:stretch>
        </p:blipFill>
        <p:spPr>
          <a:xfrm>
            <a:off x="152400" y="1439600"/>
            <a:ext cx="4419599" cy="2732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