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2"/>
  </p:notesMasterIdLst>
  <p:sldIdLst>
    <p:sldId id="600" r:id="rId6"/>
    <p:sldId id="601" r:id="rId7"/>
    <p:sldId id="602" r:id="rId8"/>
    <p:sldId id="603" r:id="rId9"/>
    <p:sldId id="604" r:id="rId10"/>
    <p:sldId id="6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020"/>
    <a:srgbClr val="FFCCFF"/>
    <a:srgbClr val="F0D8F4"/>
    <a:srgbClr val="FFE0D9"/>
    <a:srgbClr val="FEF5FF"/>
    <a:srgbClr val="33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85FC9C-7A7C-4D02-927D-21C3D4652948}" v="58" dt="2024-08-10T08:02:32.69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80021-7034-4FE5-B3D8-21FDBDC42AB2}" type="datetimeFigureOut">
              <a:rPr lang="en-US" smtClean="0"/>
              <a:t>13/08/24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E9026-7CFD-4597-B9A9-36AAF854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6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12034-9E11-4174-A7E3-36FC6A930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7CB739-AD59-4E8F-B198-2A4B3A301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C43A3-B90B-441B-80BE-9EBB397D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13/08/24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4915-72F7-41F1-B8B1-F3693394B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E2BA6-A768-4D25-AC75-222A582DF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70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2F3F2-BD95-4AD2-886D-0DDCF792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1D22F-5A97-4CDA-B547-AB4C49F76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D1F7A-BB20-4140-949A-1E7B0818A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13/08/24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7BA0-007A-4961-9414-28CA461A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8B11-1963-4BA3-963D-DC4389803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73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CF9017-FDC7-4C84-A8B4-95CDDA6BD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9FF79A-2EB4-4941-842A-07412FFC57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250EE-6F30-4169-8D49-A9D660EE1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13/08/24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DDD54-0C65-41D9-8472-E12A0E4FB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24D25-68F2-4B56-BDA6-57AA70720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7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077C3-AFDD-4D79-8C0E-EA64F097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98CEB-B677-4C02-8B8C-D71F7CF06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4886B-0AFF-433C-8025-5BAC17865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13/08/24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00ED-46D2-4AC3-92E0-9CAC99ED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CAB33-651D-48EE-B92D-C9501A21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5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42B5-2B73-4D17-93B7-DEB5390DB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20DFDA-C3B4-4534-A3D9-894DC30D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B9AF6-0BBC-41C7-99AA-317235C60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13/08/24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1DC5D-37CB-4088-8089-07678E874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1D978-20D3-4DA0-A704-854EF93AE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602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30F5-0A21-4CEA-8ADB-1215E4489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7848A-A0EF-4A11-AD7A-5B5EF64ADA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697DC-BFF8-4E60-8595-A0E5FC7BD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F56B0-CC2B-4C08-A73C-698E71E5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13/08/24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035A4-4D7D-48FA-811F-3C434576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A9D7E-0328-4340-B126-22C85F66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057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7092-CA76-42D0-93DF-1F0255349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B0369-247B-446A-ADB4-BF53D7957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4D523-10A4-40B0-B404-2314E8A63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7022F7-0023-479A-A7F4-A985B28AC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DA08B7-AF0C-465A-A00F-562B78925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779CAB-EAAA-41AA-8476-F8A3FD7F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13/08/24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BFEAB8-B7C9-47E8-B08F-E490122A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779121-3A03-4980-8F08-8D29F168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0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BF57-64DB-45C7-B066-9B9C55BB4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42BBA7-99B1-49EA-8C51-5DCAC3B4F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13/08/24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8540E0-CA56-46B1-A253-E9CE8174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C3EDC-FBA9-4E89-BF38-C9004D2A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018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53CE6-C2ED-4E5F-8829-4DD72B6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13/08/24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FE0DE-7CFF-49E0-A5AB-D2A2BA21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F66E81-262F-4B99-860A-E6EB77EBB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86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77AA-7A5D-4418-A67D-13F03ECA4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7396C-E649-4219-8117-824B13863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FA3E3-7A76-454E-A814-56AF8BCF3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672649-CCFC-4908-AB5C-021D6B3D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13/08/24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6D947-F6D6-4F9F-86ED-66A0009D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75E6E-EB58-47C1-8FD0-891BB79CE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6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1041-74FE-4434-888A-5FD8B2E49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85A9F5-206B-42B2-A6B5-B95282CDA8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D88667-4CCB-4654-8D36-E4B35B25B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DEBA-91FD-4C42-A290-A7FA9E04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73A23-B634-4CAE-A636-76BD3C087A01}" type="datetimeFigureOut">
              <a:rPr lang="en-US" smtClean="0"/>
              <a:t>13/08/24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B08DDF-38AA-4CEB-98FC-A99E62D69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399B9-F1AE-421C-8D31-6F8CB432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064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05751E-C00C-4F58-B522-4E349551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97C9BD-9472-4F30-A6CD-3405B97D0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B077E-BFF3-463F-AA1D-B07857604A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473A23-B634-4CAE-A636-76BD3C087A01}" type="datetimeFigureOut">
              <a:rPr lang="en-US" smtClean="0"/>
              <a:t>13/08/24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E381B-498B-4318-83A0-A9B844C544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9B72B-309F-4D37-AF2F-DAC95DDA0C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4AA3A-ADF9-4389-9762-CBF27E75C1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5DA23937-7473-CFA1-AB19-004989C904E6}"/>
              </a:ext>
            </a:extLst>
          </p:cNvPr>
          <p:cNvGrpSpPr/>
          <p:nvPr/>
        </p:nvGrpSpPr>
        <p:grpSpPr>
          <a:xfrm>
            <a:off x="2293858" y="1301815"/>
            <a:ext cx="6661823" cy="1242215"/>
            <a:chOff x="436483" y="1673290"/>
            <a:chExt cx="6661823" cy="124221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3AEBAB3-1869-47C9-83B9-15C1DFBBB3AC}"/>
                </a:ext>
              </a:extLst>
            </p:cNvPr>
            <p:cNvSpPr/>
            <p:nvPr/>
          </p:nvSpPr>
          <p:spPr>
            <a:xfrm>
              <a:off x="2800618" y="1673290"/>
              <a:ext cx="2322886" cy="1239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ASP.NET Core 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296E4F2-E403-48E7-8A4B-4386A31518EB}"/>
                </a:ext>
              </a:extLst>
            </p:cNvPr>
            <p:cNvSpPr/>
            <p:nvPr/>
          </p:nvSpPr>
          <p:spPr>
            <a:xfrm>
              <a:off x="436483" y="1673291"/>
              <a:ext cx="1533172" cy="123934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hy-AM" dirty="0">
                  <a:solidFill>
                    <a:schemeClr val="tx1"/>
                  </a:solidFill>
                </a:rPr>
                <a:t>8</a:t>
              </a:r>
              <a:r>
                <a:rPr lang="en-US" dirty="0">
                  <a:solidFill>
                    <a:schemeClr val="tx1"/>
                  </a:solidFill>
                </a:rPr>
                <a:t>x client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WPF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6BD2241-DF95-403C-AAB0-09DDBDE86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69655" y="2284719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7C7E43B-D67E-48D0-BD04-AB92F0D43CE8}"/>
                </a:ext>
              </a:extLst>
            </p:cNvPr>
            <p:cNvSpPr txBox="1"/>
            <p:nvPr/>
          </p:nvSpPr>
          <p:spPr>
            <a:xfrm>
              <a:off x="1785776" y="1996299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sp>
          <p:nvSpPr>
            <p:cNvPr id="35" name="Flowchart: Magnetic Disk 34">
              <a:extLst>
                <a:ext uri="{FF2B5EF4-FFF2-40B4-BE49-F238E27FC236}">
                  <a16:creationId xmlns:a16="http://schemas.microsoft.com/office/drawing/2014/main" id="{EA3FE124-2111-46CF-A45C-49FAF635A6FF}"/>
                </a:ext>
              </a:extLst>
            </p:cNvPr>
            <p:cNvSpPr/>
            <p:nvPr/>
          </p:nvSpPr>
          <p:spPr>
            <a:xfrm>
              <a:off x="5936871" y="1692647"/>
              <a:ext cx="1161435" cy="1222858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F7AB7BA-E653-D883-CE3A-5C58674F1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3890" y="2304076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93D30D5-BBF2-D37C-29EA-F5707010EDD5}"/>
              </a:ext>
            </a:extLst>
          </p:cNvPr>
          <p:cNvGrpSpPr/>
          <p:nvPr/>
        </p:nvGrpSpPr>
        <p:grpSpPr>
          <a:xfrm>
            <a:off x="2293857" y="3254441"/>
            <a:ext cx="7305185" cy="2738594"/>
            <a:chOff x="2293857" y="3254441"/>
            <a:chExt cx="7305185" cy="273859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8D9A8B4-9FB9-3A45-0C22-DA6197ECC223}"/>
                </a:ext>
              </a:extLst>
            </p:cNvPr>
            <p:cNvSpPr/>
            <p:nvPr/>
          </p:nvSpPr>
          <p:spPr>
            <a:xfrm>
              <a:off x="5291702" y="4029075"/>
              <a:ext cx="2322886" cy="1239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ASP.NET Core 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3905B48-FE16-BE06-6159-A72DB0AA88B1}"/>
                </a:ext>
              </a:extLst>
            </p:cNvPr>
            <p:cNvSpPr/>
            <p:nvPr/>
          </p:nvSpPr>
          <p:spPr>
            <a:xfrm>
              <a:off x="2293858" y="3254441"/>
              <a:ext cx="1533172" cy="774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hy-AM" dirty="0">
                  <a:solidFill>
                    <a:schemeClr val="tx1"/>
                  </a:solidFill>
                </a:rPr>
                <a:t>8</a:t>
              </a:r>
              <a:r>
                <a:rPr lang="en-US" dirty="0">
                  <a:solidFill>
                    <a:schemeClr val="tx1"/>
                  </a:solidFill>
                </a:rPr>
                <a:t>x client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WPF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1FEFB66-FFF9-BD50-B3DB-F82D67F4E6C3}"/>
                </a:ext>
              </a:extLst>
            </p:cNvPr>
            <p:cNvSpPr txBox="1"/>
            <p:nvPr/>
          </p:nvSpPr>
          <p:spPr>
            <a:xfrm>
              <a:off x="4130665" y="4369921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5EDAE682-B153-98E2-97A8-09C136941F5C}"/>
                </a:ext>
              </a:extLst>
            </p:cNvPr>
            <p:cNvSpPr/>
            <p:nvPr/>
          </p:nvSpPr>
          <p:spPr>
            <a:xfrm>
              <a:off x="8437607" y="4029075"/>
              <a:ext cx="1161435" cy="1222858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7F2518B-8473-FDD1-2FAA-EE18FB84E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9800" y="4665351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F385DB9-8862-2B23-87CD-3E10BA28243E}"/>
                </a:ext>
              </a:extLst>
            </p:cNvPr>
            <p:cNvSpPr/>
            <p:nvPr/>
          </p:nvSpPr>
          <p:spPr>
            <a:xfrm>
              <a:off x="2293858" y="4236421"/>
              <a:ext cx="1533172" cy="774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hy-AM" dirty="0">
                  <a:solidFill>
                    <a:schemeClr val="tx1"/>
                  </a:solidFill>
                </a:rPr>
                <a:t>4</a:t>
              </a:r>
              <a:r>
                <a:rPr lang="en-US" dirty="0">
                  <a:solidFill>
                    <a:schemeClr val="tx1"/>
                  </a:solidFill>
                </a:rPr>
                <a:t>x client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VB6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92D9C7B-6993-8F3C-0BFA-52F37597188B}"/>
                </a:ext>
              </a:extLst>
            </p:cNvPr>
            <p:cNvSpPr/>
            <p:nvPr/>
          </p:nvSpPr>
          <p:spPr>
            <a:xfrm>
              <a:off x="2293857" y="5218401"/>
              <a:ext cx="1533173" cy="77463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en-US" sz="1600" dirty="0">
                  <a:solidFill>
                    <a:schemeClr val="tx1"/>
                  </a:solidFill>
                  <a:latin typeface="Arial AMU" panose="01000000000000000000" pitchFamily="2" charset="0"/>
                  <a:cs typeface="Arial AMU" panose="01000000000000000000" pitchFamily="2" charset="0"/>
                </a:rPr>
                <a:t>Other</a:t>
              </a:r>
              <a:r>
                <a:rPr lang="hy-AM" altLang="en-US" sz="1600" dirty="0">
                  <a:solidFill>
                    <a:schemeClr val="tx1"/>
                  </a:solidFill>
                  <a:latin typeface="Arial AMU" panose="01000000000000000000" pitchFamily="2" charset="0"/>
                  <a:cs typeface="Arial AMU" panose="01000000000000000000" pitchFamily="2" charset="0"/>
                </a:rPr>
                <a:t> </a:t>
              </a:r>
              <a:r>
                <a:rPr lang="en-US" altLang="en-US" sz="1600" dirty="0">
                  <a:solidFill>
                    <a:schemeClr val="tx1"/>
                  </a:solidFill>
                  <a:latin typeface="Arial AMU" panose="01000000000000000000" pitchFamily="2" charset="0"/>
                  <a:cs typeface="Arial AMU" panose="01000000000000000000" pitchFamily="2" charset="0"/>
                </a:rPr>
                <a:t>system</a:t>
              </a:r>
              <a:endParaRPr lang="hy-AM" altLang="en-US" sz="1600" dirty="0">
                <a:solidFill>
                  <a:schemeClr val="tx1"/>
                </a:solidFill>
                <a:latin typeface="Arial AMU" panose="01000000000000000000" pitchFamily="2" charset="0"/>
                <a:cs typeface="Arial AMU" panose="01000000000000000000" pitchFamily="2" charset="0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6251C7B-1423-088B-EFF6-F00B6892EF86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3814346" y="4648747"/>
              <a:ext cx="1477356" cy="1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2B8CCB4-494D-BB98-45EE-A51F23ABF81C}"/>
                </a:ext>
              </a:extLst>
            </p:cNvPr>
            <p:cNvCxnSpPr>
              <a:cxnSpLocks/>
            </p:cNvCxnSpPr>
            <p:nvPr/>
          </p:nvCxnSpPr>
          <p:spPr>
            <a:xfrm>
              <a:off x="3814346" y="3641758"/>
              <a:ext cx="529054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55A3A94A-26A0-CA20-F76D-612F068175B2}"/>
                </a:ext>
              </a:extLst>
            </p:cNvPr>
            <p:cNvCxnSpPr>
              <a:cxnSpLocks/>
            </p:cNvCxnSpPr>
            <p:nvPr/>
          </p:nvCxnSpPr>
          <p:spPr>
            <a:xfrm>
              <a:off x="3829471" y="5609095"/>
              <a:ext cx="529054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EE437F28-366A-EC54-B70A-E222A2171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641758"/>
              <a:ext cx="0" cy="196396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18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87BEE3BD-4DB5-EC32-5263-A5C91F54CE45}"/>
              </a:ext>
            </a:extLst>
          </p:cNvPr>
          <p:cNvGrpSpPr/>
          <p:nvPr/>
        </p:nvGrpSpPr>
        <p:grpSpPr>
          <a:xfrm>
            <a:off x="1242010" y="1689842"/>
            <a:ext cx="9707979" cy="3478316"/>
            <a:chOff x="341533" y="765527"/>
            <a:chExt cx="9707979" cy="347831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7ACC7D-9142-7B09-A7C9-2A6082AD657E}"/>
                </a:ext>
              </a:extLst>
            </p:cNvPr>
            <p:cNvSpPr/>
            <p:nvPr/>
          </p:nvSpPr>
          <p:spPr>
            <a:xfrm>
              <a:off x="671804" y="765527"/>
              <a:ext cx="5670262" cy="3464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067E107-5FE1-B3B8-9358-44D90E05B5C5}"/>
                </a:ext>
              </a:extLst>
            </p:cNvPr>
            <p:cNvSpPr/>
            <p:nvPr/>
          </p:nvSpPr>
          <p:spPr>
            <a:xfrm>
              <a:off x="4472779" y="3059842"/>
              <a:ext cx="1296994" cy="253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storage</a:t>
              </a:r>
            </a:p>
          </p:txBody>
        </p:sp>
        <p:pic>
          <p:nvPicPr>
            <p:cNvPr id="9" name="Picture 8" descr="A close up of a logo&#10;&#10;Description automatically generated">
              <a:extLst>
                <a:ext uri="{FF2B5EF4-FFF2-40B4-BE49-F238E27FC236}">
                  <a16:creationId xmlns:a16="http://schemas.microsoft.com/office/drawing/2014/main" id="{51784290-384D-3856-C39A-FE635EB8C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5186" y="3313170"/>
              <a:ext cx="862435" cy="862435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91BEEAF-B1F8-0435-8AE4-F85FDAACA162}"/>
                </a:ext>
              </a:extLst>
            </p:cNvPr>
            <p:cNvCxnSpPr>
              <a:cxnSpLocks/>
            </p:cNvCxnSpPr>
            <p:nvPr/>
          </p:nvCxnSpPr>
          <p:spPr>
            <a:xfrm>
              <a:off x="341533" y="2715840"/>
              <a:ext cx="1121827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FC0FDB73-17F1-8E63-FEB8-680FFDE3BCC7}"/>
                </a:ext>
              </a:extLst>
            </p:cNvPr>
            <p:cNvSpPr/>
            <p:nvPr/>
          </p:nvSpPr>
          <p:spPr>
            <a:xfrm>
              <a:off x="4540558" y="1131803"/>
              <a:ext cx="1161435" cy="1222858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56919DA-7F11-A73D-03F8-BDB39F79D94A}"/>
                </a:ext>
              </a:extLst>
            </p:cNvPr>
            <p:cNvSpPr/>
            <p:nvPr/>
          </p:nvSpPr>
          <p:spPr>
            <a:xfrm>
              <a:off x="1478628" y="2096167"/>
              <a:ext cx="2170479" cy="123934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A348B7-47D1-D18F-9A71-9DCB02EB790D}"/>
                </a:ext>
              </a:extLst>
            </p:cNvPr>
            <p:cNvSpPr txBox="1"/>
            <p:nvPr/>
          </p:nvSpPr>
          <p:spPr>
            <a:xfrm>
              <a:off x="424993" y="2408063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EA766E-B6F3-E83B-2361-AFD36272B0AF}"/>
                </a:ext>
              </a:extLst>
            </p:cNvPr>
            <p:cNvSpPr txBox="1"/>
            <p:nvPr/>
          </p:nvSpPr>
          <p:spPr>
            <a:xfrm>
              <a:off x="753327" y="870601"/>
              <a:ext cx="314836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 </a:t>
              </a:r>
              <a:r>
                <a:rPr lang="hy-AM" sz="2000" dirty="0"/>
                <a:t>Պատվիրատուի</a:t>
              </a:r>
              <a:r>
                <a:rPr lang="en-US" sz="2000" dirty="0"/>
                <a:t> </a:t>
              </a:r>
              <a:r>
                <a:rPr lang="hy-AM" sz="2000" dirty="0"/>
                <a:t>ենթակառուցվածք</a:t>
              </a:r>
              <a:endParaRPr lang="en-US" sz="20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1468D3F-980B-4818-7740-223BE55C8B55}"/>
                </a:ext>
              </a:extLst>
            </p:cNvPr>
            <p:cNvSpPr/>
            <p:nvPr/>
          </p:nvSpPr>
          <p:spPr>
            <a:xfrm>
              <a:off x="6836206" y="779033"/>
              <a:ext cx="2604797" cy="34648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EBA222-6D14-67AD-877C-3AA4035D8A6D}"/>
                </a:ext>
              </a:extLst>
            </p:cNvPr>
            <p:cNvSpPr txBox="1"/>
            <p:nvPr/>
          </p:nvSpPr>
          <p:spPr>
            <a:xfrm>
              <a:off x="6196134" y="795455"/>
              <a:ext cx="385337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y-AM" sz="2000" dirty="0"/>
                <a:t>ՀԾ-ի </a:t>
              </a:r>
              <a:br>
                <a:rPr lang="hy-AM" sz="2000" dirty="0"/>
              </a:br>
              <a:r>
                <a:rPr lang="hy-AM" sz="2000" dirty="0"/>
                <a:t>ենթակառուցվածք</a:t>
              </a:r>
              <a:endParaRPr lang="en-US" sz="2000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2FDBF24-1AE3-035F-67A3-889CA195D009}"/>
                </a:ext>
              </a:extLst>
            </p:cNvPr>
            <p:cNvSpPr/>
            <p:nvPr/>
          </p:nvSpPr>
          <p:spPr>
            <a:xfrm>
              <a:off x="7201139" y="3108131"/>
              <a:ext cx="1749851" cy="657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Telemetry  server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37CF597-69EF-A262-69C7-0DD61A86EEE1}"/>
                </a:ext>
              </a:extLst>
            </p:cNvPr>
            <p:cNvSpPr/>
            <p:nvPr/>
          </p:nvSpPr>
          <p:spPr>
            <a:xfrm>
              <a:off x="7120481" y="1648228"/>
              <a:ext cx="1749851" cy="657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 server 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(Seq)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7052AE3-BE7E-4D30-7E77-5F2F819617E6}"/>
                </a:ext>
              </a:extLst>
            </p:cNvPr>
            <p:cNvCxnSpPr>
              <a:cxnSpLocks/>
            </p:cNvCxnSpPr>
            <p:nvPr/>
          </p:nvCxnSpPr>
          <p:spPr>
            <a:xfrm>
              <a:off x="3666904" y="2717706"/>
              <a:ext cx="4390987" cy="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8E3EE43A-7349-1DCA-FBDB-7DC363099F84}"/>
                </a:ext>
              </a:extLst>
            </p:cNvPr>
            <p:cNvCxnSpPr>
              <a:cxnSpLocks/>
            </p:cNvCxnSpPr>
            <p:nvPr/>
          </p:nvCxnSpPr>
          <p:spPr>
            <a:xfrm>
              <a:off x="5121275" y="2449139"/>
              <a:ext cx="0" cy="53340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A5FC717-9511-63BB-BC4E-9855E173BCDA}"/>
                </a:ext>
              </a:extLst>
            </p:cNvPr>
            <p:cNvCxnSpPr>
              <a:cxnSpLocks/>
            </p:cNvCxnSpPr>
            <p:nvPr/>
          </p:nvCxnSpPr>
          <p:spPr>
            <a:xfrm>
              <a:off x="8047230" y="2408063"/>
              <a:ext cx="0" cy="53340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156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D4190601-A0D7-1290-E7EC-5781FA4DB32F}"/>
              </a:ext>
            </a:extLst>
          </p:cNvPr>
          <p:cNvGrpSpPr/>
          <p:nvPr/>
        </p:nvGrpSpPr>
        <p:grpSpPr>
          <a:xfrm>
            <a:off x="1044751" y="1361894"/>
            <a:ext cx="9379183" cy="4391025"/>
            <a:chOff x="-59430" y="628649"/>
            <a:chExt cx="9379183" cy="439102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4976E25-AD60-5DEA-2FC4-D37F76EC1BB8}"/>
                </a:ext>
              </a:extLst>
            </p:cNvPr>
            <p:cNvSpPr/>
            <p:nvPr/>
          </p:nvSpPr>
          <p:spPr>
            <a:xfrm>
              <a:off x="714375" y="628649"/>
              <a:ext cx="8605378" cy="43910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>
                  <a:shade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F0CCABA-DAD7-7AD7-ABF9-635254E3FB26}"/>
                </a:ext>
              </a:extLst>
            </p:cNvPr>
            <p:cNvSpPr/>
            <p:nvPr/>
          </p:nvSpPr>
          <p:spPr>
            <a:xfrm>
              <a:off x="5720620" y="788385"/>
              <a:ext cx="1650379" cy="1355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 REDIS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93846B5-219F-BA25-716A-788304236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3276" y="1067147"/>
              <a:ext cx="925069" cy="925069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80C50-C73A-96BD-FDD9-00251834E18C}"/>
                </a:ext>
              </a:extLst>
            </p:cNvPr>
            <p:cNvSpPr txBox="1"/>
            <p:nvPr/>
          </p:nvSpPr>
          <p:spPr>
            <a:xfrm>
              <a:off x="-59430" y="2623700"/>
              <a:ext cx="8260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F347885-EEB6-CEB3-5A4E-5C0747E3C4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132" y="2931477"/>
              <a:ext cx="1054498" cy="532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lowchart: Magnetic Disk 50">
              <a:extLst>
                <a:ext uri="{FF2B5EF4-FFF2-40B4-BE49-F238E27FC236}">
                  <a16:creationId xmlns:a16="http://schemas.microsoft.com/office/drawing/2014/main" id="{D08C950D-A91B-5CE5-008B-2E51A17BFD3C}"/>
                </a:ext>
              </a:extLst>
            </p:cNvPr>
            <p:cNvSpPr/>
            <p:nvPr/>
          </p:nvSpPr>
          <p:spPr>
            <a:xfrm>
              <a:off x="5935719" y="3647123"/>
              <a:ext cx="1161435" cy="1222858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578597C-4C93-BD18-CA72-998DABC62F12}"/>
                </a:ext>
              </a:extLst>
            </p:cNvPr>
            <p:cNvSpPr/>
            <p:nvPr/>
          </p:nvSpPr>
          <p:spPr>
            <a:xfrm>
              <a:off x="5970440" y="2393031"/>
              <a:ext cx="1296994" cy="2533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File storage</a:t>
              </a:r>
            </a:p>
          </p:txBody>
        </p:sp>
        <p:pic>
          <p:nvPicPr>
            <p:cNvPr id="53" name="Picture 52" descr="A close up of a logo&#10;&#10;Description automatically generated">
              <a:extLst>
                <a:ext uri="{FF2B5EF4-FFF2-40B4-BE49-F238E27FC236}">
                  <a16:creationId xmlns:a16="http://schemas.microsoft.com/office/drawing/2014/main" id="{B30E6C55-118E-CC37-CB9F-5FB1C9AA2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847" y="2646359"/>
              <a:ext cx="862435" cy="862435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28A39F3-E339-6CB3-6D13-26B9675685D2}"/>
                </a:ext>
              </a:extLst>
            </p:cNvPr>
            <p:cNvSpPr/>
            <p:nvPr/>
          </p:nvSpPr>
          <p:spPr>
            <a:xfrm>
              <a:off x="7561503" y="2512758"/>
              <a:ext cx="1570044" cy="657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Log server 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CDC316F0-9799-92B5-FE35-09CB2B55AEC6}"/>
                </a:ext>
              </a:extLst>
            </p:cNvPr>
            <p:cNvSpPr/>
            <p:nvPr/>
          </p:nvSpPr>
          <p:spPr>
            <a:xfrm>
              <a:off x="7573483" y="1199788"/>
              <a:ext cx="1543786" cy="65750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Telemetry  server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9FB61A3-00AD-56B6-2DE3-A425F5EFE8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69710" y="2144076"/>
              <a:ext cx="13892" cy="1519249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5AA43C2-96FD-2603-69E9-466E6D6457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63992" y="2932009"/>
              <a:ext cx="417607" cy="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35C66B6-6E58-2128-3EAC-4DBC476F0C81}"/>
                </a:ext>
              </a:extLst>
            </p:cNvPr>
            <p:cNvCxnSpPr>
              <a:cxnSpLocks/>
            </p:cNvCxnSpPr>
            <p:nvPr/>
          </p:nvCxnSpPr>
          <p:spPr>
            <a:xfrm>
              <a:off x="2982632" y="2152978"/>
              <a:ext cx="367098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E93AC4F-67B9-D2B9-E360-40B4E93776C1}"/>
                </a:ext>
              </a:extLst>
            </p:cNvPr>
            <p:cNvCxnSpPr>
              <a:cxnSpLocks/>
            </p:cNvCxnSpPr>
            <p:nvPr/>
          </p:nvCxnSpPr>
          <p:spPr>
            <a:xfrm>
              <a:off x="2969710" y="3663325"/>
              <a:ext cx="367098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763EA17B-7190-FE77-2CD5-7036FFDA9E91}"/>
                </a:ext>
              </a:extLst>
            </p:cNvPr>
            <p:cNvSpPr/>
            <p:nvPr/>
          </p:nvSpPr>
          <p:spPr>
            <a:xfrm>
              <a:off x="1155442" y="2598882"/>
              <a:ext cx="1570044" cy="63075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Reverse proxy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D498C15-62A7-2E05-BEC5-584E3CB239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5840" y="1514854"/>
              <a:ext cx="11777" cy="2754231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B96B2F6-285F-A9E5-7D91-7AF5CB2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5570143" y="4269085"/>
              <a:ext cx="367098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EB39119-A764-D3FB-50C7-6DB2B50BCB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0417" y="1991075"/>
              <a:ext cx="456003" cy="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8203162-F940-7DDC-5DBC-C6541CA3FD54}"/>
                </a:ext>
              </a:extLst>
            </p:cNvPr>
            <p:cNvCxnSpPr>
              <a:cxnSpLocks/>
            </p:cNvCxnSpPr>
            <p:nvPr/>
          </p:nvCxnSpPr>
          <p:spPr>
            <a:xfrm>
              <a:off x="5556420" y="1514854"/>
              <a:ext cx="367098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576143B-21DA-0673-2239-817E6D81C0D4}"/>
                </a:ext>
              </a:extLst>
            </p:cNvPr>
            <p:cNvCxnSpPr>
              <a:cxnSpLocks/>
            </p:cNvCxnSpPr>
            <p:nvPr/>
          </p:nvCxnSpPr>
          <p:spPr>
            <a:xfrm>
              <a:off x="5577617" y="3087985"/>
              <a:ext cx="367098" cy="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EEFCC1F-39B8-0738-39FA-1E2068541D93}"/>
                </a:ext>
              </a:extLst>
            </p:cNvPr>
            <p:cNvSpPr/>
            <p:nvPr/>
          </p:nvSpPr>
          <p:spPr>
            <a:xfrm>
              <a:off x="3338810" y="1766560"/>
              <a:ext cx="1961749" cy="7708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5A99D4BA-D96E-5718-5E69-F2C0F0AA27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0417" y="3663675"/>
              <a:ext cx="456003" cy="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A9AD0D8-4827-3340-0BA2-F220A30BEBC7}"/>
                </a:ext>
              </a:extLst>
            </p:cNvPr>
            <p:cNvSpPr/>
            <p:nvPr/>
          </p:nvSpPr>
          <p:spPr>
            <a:xfrm>
              <a:off x="3338811" y="3290416"/>
              <a:ext cx="1961749" cy="7708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9B0A5F1-69DF-0DAB-1C24-6030E965E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77617" y="2181575"/>
              <a:ext cx="2768908" cy="0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8874BE7-5349-D197-5067-E2B41840CE7B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 flipH="1">
              <a:off x="8346525" y="1855251"/>
              <a:ext cx="5547" cy="657507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878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11C3D3FC-4445-6F70-42DA-9408D637B5FF}"/>
              </a:ext>
            </a:extLst>
          </p:cNvPr>
          <p:cNvGrpSpPr/>
          <p:nvPr/>
        </p:nvGrpSpPr>
        <p:grpSpPr>
          <a:xfrm>
            <a:off x="1539660" y="2112949"/>
            <a:ext cx="8571275" cy="2470463"/>
            <a:chOff x="564875" y="1379704"/>
            <a:chExt cx="8571275" cy="24704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2D344E9-0D85-A755-10B3-79ED0531EBF1}"/>
                </a:ext>
              </a:extLst>
            </p:cNvPr>
            <p:cNvSpPr/>
            <p:nvPr/>
          </p:nvSpPr>
          <p:spPr>
            <a:xfrm>
              <a:off x="4112595" y="2707595"/>
              <a:ext cx="2322886" cy="10790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292573-4078-7495-F0CF-8E57D223831B}"/>
                </a:ext>
              </a:extLst>
            </p:cNvPr>
            <p:cNvSpPr/>
            <p:nvPr/>
          </p:nvSpPr>
          <p:spPr>
            <a:xfrm>
              <a:off x="598888" y="2707595"/>
              <a:ext cx="2005927" cy="10790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hy-AM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client</a:t>
              </a:r>
            </a:p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6BC3F59-7597-86BF-ADF9-7FA7A3E36245}"/>
                </a:ext>
              </a:extLst>
            </p:cNvPr>
            <p:cNvSpPr txBox="1"/>
            <p:nvPr/>
          </p:nvSpPr>
          <p:spPr>
            <a:xfrm>
              <a:off x="2936346" y="2951668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sp>
          <p:nvSpPr>
            <p:cNvPr id="8" name="Flowchart: Magnetic Disk 7">
              <a:extLst>
                <a:ext uri="{FF2B5EF4-FFF2-40B4-BE49-F238E27FC236}">
                  <a16:creationId xmlns:a16="http://schemas.microsoft.com/office/drawing/2014/main" id="{74172C01-1A48-6AAA-EB41-49AEC496750D}"/>
                </a:ext>
              </a:extLst>
            </p:cNvPr>
            <p:cNvSpPr/>
            <p:nvPr/>
          </p:nvSpPr>
          <p:spPr>
            <a:xfrm>
              <a:off x="7311954" y="1737111"/>
              <a:ext cx="1824196" cy="2113056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0CF62A3-E5C5-1810-FA39-FAC953B7AE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35481" y="3247098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AF80DE-8A5A-0615-FC99-A76D33FB4544}"/>
                </a:ext>
              </a:extLst>
            </p:cNvPr>
            <p:cNvSpPr/>
            <p:nvPr/>
          </p:nvSpPr>
          <p:spPr>
            <a:xfrm>
              <a:off x="564875" y="1379704"/>
              <a:ext cx="2055147" cy="107900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hy-AM" sz="2000" dirty="0">
                  <a:solidFill>
                    <a:schemeClr val="tx1"/>
                  </a:solidFill>
                </a:rPr>
                <a:t>4</a:t>
              </a:r>
              <a:r>
                <a:rPr lang="en-US" sz="2000" dirty="0">
                  <a:solidFill>
                    <a:schemeClr val="tx1"/>
                  </a:solidFill>
                </a:rPr>
                <a:t>x client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FFBCB01-0F29-A1D6-3376-4E8FAEE0716E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2604815" y="3247098"/>
              <a:ext cx="1507780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20B093B-BE95-2C80-8A82-CDB6011750E0}"/>
                </a:ext>
              </a:extLst>
            </p:cNvPr>
            <p:cNvCxnSpPr>
              <a:cxnSpLocks/>
            </p:cNvCxnSpPr>
            <p:nvPr/>
          </p:nvCxnSpPr>
          <p:spPr>
            <a:xfrm>
              <a:off x="2620027" y="2223505"/>
              <a:ext cx="529054" cy="0"/>
            </a:xfrm>
            <a:prstGeom prst="straightConnector1">
              <a:avLst/>
            </a:prstGeom>
            <a:ln w="25400"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12F84A3-CAA3-4095-DF8C-C5B109294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9081" y="2223505"/>
              <a:ext cx="0" cy="1006989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36714896-B409-31D0-510D-5FAF170FA228}"/>
                </a:ext>
              </a:extLst>
            </p:cNvPr>
            <p:cNvCxnSpPr>
              <a:cxnSpLocks/>
            </p:cNvCxnSpPr>
            <p:nvPr/>
          </p:nvCxnSpPr>
          <p:spPr>
            <a:xfrm>
              <a:off x="2620022" y="1684004"/>
              <a:ext cx="4691932" cy="774705"/>
            </a:xfrm>
            <a:prstGeom prst="bentConnector3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86C0E81-25E8-04EE-C832-065030DD7802}"/>
                </a:ext>
              </a:extLst>
            </p:cNvPr>
            <p:cNvSpPr txBox="1"/>
            <p:nvPr/>
          </p:nvSpPr>
          <p:spPr>
            <a:xfrm>
              <a:off x="5204228" y="2160844"/>
              <a:ext cx="17498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ODBC, SQL, TDS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2386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4A654E1-579D-735F-A35A-21ED490AF4D9}"/>
              </a:ext>
            </a:extLst>
          </p:cNvPr>
          <p:cNvGrpSpPr/>
          <p:nvPr/>
        </p:nvGrpSpPr>
        <p:grpSpPr>
          <a:xfrm>
            <a:off x="1874982" y="920796"/>
            <a:ext cx="8216387" cy="5386983"/>
            <a:chOff x="1874982" y="920796"/>
            <a:chExt cx="8216387" cy="538698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B9776C6-6C66-C66E-240A-C6D1ED4A44EB}"/>
                </a:ext>
              </a:extLst>
            </p:cNvPr>
            <p:cNvSpPr/>
            <p:nvPr/>
          </p:nvSpPr>
          <p:spPr>
            <a:xfrm>
              <a:off x="4797998" y="920796"/>
              <a:ext cx="2322886" cy="288921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4C29A9-E7B3-1765-714C-58450AEF3A40}"/>
                </a:ext>
              </a:extLst>
            </p:cNvPr>
            <p:cNvSpPr/>
            <p:nvPr/>
          </p:nvSpPr>
          <p:spPr>
            <a:xfrm>
              <a:off x="1874982" y="938217"/>
              <a:ext cx="2054798" cy="28717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hy-AM" dirty="0">
                  <a:solidFill>
                    <a:schemeClr val="tx1"/>
                  </a:solidFill>
                </a:rPr>
                <a:t>8</a:t>
              </a:r>
              <a:r>
                <a:rPr lang="en-US" dirty="0">
                  <a:solidFill>
                    <a:schemeClr val="tx1"/>
                  </a:solidFill>
                </a:rPr>
                <a:t>x client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D44D98F-92F2-D9B7-15BC-D7B28004DC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9344" y="2112442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4E43373-79EC-24DC-8708-B27D98406699}"/>
                </a:ext>
              </a:extLst>
            </p:cNvPr>
            <p:cNvSpPr txBox="1"/>
            <p:nvPr/>
          </p:nvSpPr>
          <p:spPr>
            <a:xfrm>
              <a:off x="3737214" y="1801467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sp>
          <p:nvSpPr>
            <p:cNvPr id="9" name="Flowchart: Magnetic Disk 8">
              <a:extLst>
                <a:ext uri="{FF2B5EF4-FFF2-40B4-BE49-F238E27FC236}">
                  <a16:creationId xmlns:a16="http://schemas.microsoft.com/office/drawing/2014/main" id="{6B7229AE-C2CC-D439-0D69-03311DF90AAB}"/>
                </a:ext>
              </a:extLst>
            </p:cNvPr>
            <p:cNvSpPr/>
            <p:nvPr/>
          </p:nvSpPr>
          <p:spPr>
            <a:xfrm>
              <a:off x="7913479" y="920796"/>
              <a:ext cx="2177890" cy="2225032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408CB0C-697D-B604-2EF9-5C12C4AA4E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20884" y="2112442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lowchart: Alternate Process 12">
              <a:extLst>
                <a:ext uri="{FF2B5EF4-FFF2-40B4-BE49-F238E27FC236}">
                  <a16:creationId xmlns:a16="http://schemas.microsoft.com/office/drawing/2014/main" id="{2F170E61-8AA6-DA48-91F4-15CF57B53F0D}"/>
                </a:ext>
              </a:extLst>
            </p:cNvPr>
            <p:cNvSpPr/>
            <p:nvPr/>
          </p:nvSpPr>
          <p:spPr>
            <a:xfrm>
              <a:off x="8134206" y="2177561"/>
              <a:ext cx="1736436" cy="651075"/>
            </a:xfrm>
            <a:prstGeom prst="flowChartAlternate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y-AM" sz="1400" dirty="0" err="1">
                  <a:solidFill>
                    <a:schemeClr val="tx1"/>
                  </a:solidFill>
                </a:rPr>
                <a:t>Ընդլայնումների</a:t>
              </a:r>
              <a:r>
                <a:rPr lang="hy-AM" sz="1400" dirty="0">
                  <a:solidFill>
                    <a:schemeClr val="tx1"/>
                  </a:solidFill>
                </a:rPr>
                <a:t> պահոց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6EA2446-17D2-FB2B-6B4D-FFC90ED10B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9779" y="4390741"/>
              <a:ext cx="5055012" cy="2132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A822B92-A228-B8F5-8EEB-3DD5A64BA3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84791" y="2828636"/>
              <a:ext cx="0" cy="1575690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: Diagonal Corners Snipped 22">
              <a:extLst>
                <a:ext uri="{FF2B5EF4-FFF2-40B4-BE49-F238E27FC236}">
                  <a16:creationId xmlns:a16="http://schemas.microsoft.com/office/drawing/2014/main" id="{60B974C0-B8FC-8DD1-DB4A-A394F75F3AE3}"/>
                </a:ext>
              </a:extLst>
            </p:cNvPr>
            <p:cNvSpPr/>
            <p:nvPr/>
          </p:nvSpPr>
          <p:spPr>
            <a:xfrm>
              <a:off x="5199436" y="2517755"/>
              <a:ext cx="1508201" cy="639469"/>
            </a:xfrm>
            <a:prstGeom prst="snip2Diag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C# compiler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(Roslyn)</a:t>
              </a:r>
              <a:endParaRPr lang="en-US" sz="16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12678F1-251C-C1C3-8D54-6DCBC35AC01B}"/>
                </a:ext>
              </a:extLst>
            </p:cNvPr>
            <p:cNvSpPr txBox="1"/>
            <p:nvPr/>
          </p:nvSpPr>
          <p:spPr>
            <a:xfrm>
              <a:off x="4960627" y="1934017"/>
              <a:ext cx="1939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server_extension.cs</a:t>
              </a:r>
              <a:endParaRPr lang="en-US" sz="16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DF50E1-6A2C-6183-C9B7-2E2DDF80D32A}"/>
                </a:ext>
              </a:extLst>
            </p:cNvPr>
            <p:cNvSpPr txBox="1"/>
            <p:nvPr/>
          </p:nvSpPr>
          <p:spPr>
            <a:xfrm>
              <a:off x="4960627" y="3367864"/>
              <a:ext cx="1939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server_extension.dll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E40DB66-6E52-1977-7169-A87998DC2CA0}"/>
                </a:ext>
              </a:extLst>
            </p:cNvPr>
            <p:cNvCxnSpPr>
              <a:cxnSpLocks/>
            </p:cNvCxnSpPr>
            <p:nvPr/>
          </p:nvCxnSpPr>
          <p:spPr>
            <a:xfrm>
              <a:off x="5849046" y="2233980"/>
              <a:ext cx="0" cy="269118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4619081-3A80-F597-19E9-C65E2DCF0C26}"/>
                </a:ext>
              </a:extLst>
            </p:cNvPr>
            <p:cNvCxnSpPr>
              <a:cxnSpLocks/>
            </p:cNvCxnSpPr>
            <p:nvPr/>
          </p:nvCxnSpPr>
          <p:spPr>
            <a:xfrm>
              <a:off x="5856092" y="3184909"/>
              <a:ext cx="0" cy="269118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: Diagonal Corners Snipped 34">
              <a:extLst>
                <a:ext uri="{FF2B5EF4-FFF2-40B4-BE49-F238E27FC236}">
                  <a16:creationId xmlns:a16="http://schemas.microsoft.com/office/drawing/2014/main" id="{20214231-9377-B86C-B059-8CE97AC76C81}"/>
                </a:ext>
              </a:extLst>
            </p:cNvPr>
            <p:cNvSpPr/>
            <p:nvPr/>
          </p:nvSpPr>
          <p:spPr>
            <a:xfrm>
              <a:off x="2248623" y="2485437"/>
              <a:ext cx="1508201" cy="639469"/>
            </a:xfrm>
            <a:prstGeom prst="snip2Diag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C# compiler</a:t>
              </a:r>
            </a:p>
            <a:p>
              <a:pPr algn="ctr"/>
              <a:r>
                <a:rPr lang="en-US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(Roslyn)</a:t>
              </a:r>
              <a:endParaRPr lang="en-US" sz="16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3991C25-66D7-28FE-E870-FDDC6097CF30}"/>
                </a:ext>
              </a:extLst>
            </p:cNvPr>
            <p:cNvSpPr txBox="1"/>
            <p:nvPr/>
          </p:nvSpPr>
          <p:spPr>
            <a:xfrm>
              <a:off x="2009814" y="1901699"/>
              <a:ext cx="1939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err="1"/>
                <a:t>client_extension.cs</a:t>
              </a:r>
              <a:endParaRPr lang="en-US" sz="16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A829C4F-8F3E-BCF5-BC15-19447325A9B1}"/>
                </a:ext>
              </a:extLst>
            </p:cNvPr>
            <p:cNvSpPr txBox="1"/>
            <p:nvPr/>
          </p:nvSpPr>
          <p:spPr>
            <a:xfrm>
              <a:off x="2009814" y="3335546"/>
              <a:ext cx="19395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client_extension.dll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D31B2571-515E-8032-ABBA-A40B507297B8}"/>
                </a:ext>
              </a:extLst>
            </p:cNvPr>
            <p:cNvCxnSpPr>
              <a:cxnSpLocks/>
            </p:cNvCxnSpPr>
            <p:nvPr/>
          </p:nvCxnSpPr>
          <p:spPr>
            <a:xfrm>
              <a:off x="2898233" y="2201662"/>
              <a:ext cx="0" cy="269118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8AD0C7F7-05D8-AD7C-9DBC-43D472092609}"/>
                </a:ext>
              </a:extLst>
            </p:cNvPr>
            <p:cNvCxnSpPr>
              <a:cxnSpLocks/>
            </p:cNvCxnSpPr>
            <p:nvPr/>
          </p:nvCxnSpPr>
          <p:spPr>
            <a:xfrm>
              <a:off x="2905279" y="3152591"/>
              <a:ext cx="0" cy="269118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B8A222C-A39F-B397-E094-051F1CEABAF2}"/>
                </a:ext>
              </a:extLst>
            </p:cNvPr>
            <p:cNvSpPr/>
            <p:nvPr/>
          </p:nvSpPr>
          <p:spPr>
            <a:xfrm>
              <a:off x="3392718" y="4043915"/>
              <a:ext cx="2054798" cy="787027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</a:rPr>
                <a:t>Syscon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DDB037E-E1CA-57F6-038C-A7259A28C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0953" y="5086747"/>
              <a:ext cx="2458329" cy="27842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13DF21B-A02B-0A72-F590-E24AF8619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3168" y="4788848"/>
              <a:ext cx="0" cy="297899"/>
            </a:xfrm>
            <a:prstGeom prst="straightConnector1">
              <a:avLst/>
            </a:prstGeom>
            <a:ln w="25400"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80CC2EA-D8DD-A601-05F4-087DE3ACA9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4379" y="5114589"/>
              <a:ext cx="0" cy="323781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FCA8174-1EF5-48F8-63B7-F2DA2F8FCD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49282" y="5088386"/>
              <a:ext cx="0" cy="323781"/>
            </a:xfrm>
            <a:prstGeom prst="straightConnector1">
              <a:avLst/>
            </a:prstGeom>
            <a:ln w="25400"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5333EF5C-3856-793B-F63A-A8A6C7316A21}"/>
                </a:ext>
              </a:extLst>
            </p:cNvPr>
            <p:cNvSpPr/>
            <p:nvPr/>
          </p:nvSpPr>
          <p:spPr>
            <a:xfrm>
              <a:off x="2115436" y="5413806"/>
              <a:ext cx="2177886" cy="8939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y-AM" sz="1600" dirty="0" err="1">
                  <a:solidFill>
                    <a:schemeClr val="tx1"/>
                  </a:solidFill>
                </a:rPr>
                <a:t>Կլիենտի</a:t>
              </a:r>
              <a:r>
                <a:rPr lang="en-US" sz="1600" dirty="0">
                  <a:solidFill>
                    <a:schemeClr val="tx1"/>
                  </a:solidFill>
                </a:rPr>
                <a:t> </a:t>
              </a:r>
              <a:r>
                <a:rPr lang="hy-AM" sz="1600" dirty="0">
                  <a:solidFill>
                    <a:schemeClr val="tx1"/>
                  </a:solidFill>
                </a:rPr>
                <a:t>ընդլայնում</a:t>
              </a:r>
              <a:endParaRPr lang="en-US" sz="1600" dirty="0">
                <a:solidFill>
                  <a:schemeClr val="tx1"/>
                </a:solidFill>
              </a:endParaRPr>
            </a:p>
            <a:p>
              <a:r>
                <a:rPr lang="en-US" sz="1600" dirty="0">
                  <a:solidFill>
                    <a:schemeClr val="tx1"/>
                  </a:solidFill>
                </a:rPr>
                <a:t>client_extension.as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client_extension.cs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A0685B2-A6D7-5476-B4F2-CAD6C65898E2}"/>
                </a:ext>
              </a:extLst>
            </p:cNvPr>
            <p:cNvSpPr/>
            <p:nvPr/>
          </p:nvSpPr>
          <p:spPr>
            <a:xfrm>
              <a:off x="4571707" y="5413806"/>
              <a:ext cx="2438059" cy="89397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hy-AM" sz="1600" dirty="0" err="1">
                  <a:solidFill>
                    <a:schemeClr val="tx1"/>
                  </a:solidFill>
                </a:rPr>
                <a:t>Սերվերի</a:t>
              </a:r>
              <a:r>
                <a:rPr lang="hy-AM" sz="1600" dirty="0">
                  <a:solidFill>
                    <a:schemeClr val="tx1"/>
                  </a:solidFill>
                </a:rPr>
                <a:t> ընդլայնում</a:t>
              </a:r>
            </a:p>
            <a:p>
              <a:r>
                <a:rPr lang="en-US" sz="1600" dirty="0">
                  <a:solidFill>
                    <a:schemeClr val="tx1"/>
                  </a:solidFill>
                </a:rPr>
                <a:t>server_extension.as</a:t>
              </a:r>
            </a:p>
            <a:p>
              <a:r>
                <a:rPr lang="en-US" sz="1600" dirty="0" err="1">
                  <a:solidFill>
                    <a:schemeClr val="tx1"/>
                  </a:solidFill>
                </a:rPr>
                <a:t>server_extension.cs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8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7E572C9A-BF27-2965-3DCC-A4347EC0F8B6}"/>
              </a:ext>
            </a:extLst>
          </p:cNvPr>
          <p:cNvGrpSpPr/>
          <p:nvPr/>
        </p:nvGrpSpPr>
        <p:grpSpPr>
          <a:xfrm>
            <a:off x="574078" y="842137"/>
            <a:ext cx="9968524" cy="4006270"/>
            <a:chOff x="574078" y="842137"/>
            <a:chExt cx="9968524" cy="400627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421ED4-7C84-EE2B-C84D-C218C1A6F7AD}"/>
                </a:ext>
              </a:extLst>
            </p:cNvPr>
            <p:cNvSpPr/>
            <p:nvPr/>
          </p:nvSpPr>
          <p:spPr>
            <a:xfrm>
              <a:off x="4876032" y="920797"/>
              <a:ext cx="3295629" cy="129881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ru-RU" sz="2000" dirty="0">
                  <a:solidFill>
                    <a:schemeClr val="tx1"/>
                  </a:solidFill>
                </a:rPr>
                <a:t>8</a:t>
              </a:r>
              <a:r>
                <a:rPr lang="en-US" sz="2000" dirty="0">
                  <a:solidFill>
                    <a:schemeClr val="tx1"/>
                  </a:solidFill>
                </a:rPr>
                <a:t>x application server</a:t>
              </a:r>
              <a:br>
                <a:rPr lang="en-US" sz="2000" dirty="0">
                  <a:solidFill>
                    <a:schemeClr val="tx1"/>
                  </a:solidFill>
                </a:rPr>
              </a:b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84446-3F9E-299B-1CEE-2FE58EF2DE42}"/>
                </a:ext>
              </a:extLst>
            </p:cNvPr>
            <p:cNvSpPr/>
            <p:nvPr/>
          </p:nvSpPr>
          <p:spPr>
            <a:xfrm>
              <a:off x="617038" y="938217"/>
              <a:ext cx="3312742" cy="127596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hy-AM" dirty="0">
                  <a:solidFill>
                    <a:schemeClr val="tx1"/>
                  </a:solidFill>
                </a:rPr>
                <a:t>8</a:t>
              </a:r>
              <a:r>
                <a:rPr lang="en-US" dirty="0">
                  <a:solidFill>
                    <a:schemeClr val="tx1"/>
                  </a:solidFill>
                </a:rPr>
                <a:t>x client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2ED6B04-CBEE-1A3A-0BB6-F44C69F35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0450" y="1531743"/>
              <a:ext cx="792595" cy="2132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948094-48A5-84E3-F6F6-75FB5D95C9EC}"/>
                </a:ext>
              </a:extLst>
            </p:cNvPr>
            <p:cNvSpPr txBox="1"/>
            <p:nvPr/>
          </p:nvSpPr>
          <p:spPr>
            <a:xfrm>
              <a:off x="3753221" y="1218059"/>
              <a:ext cx="121685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 </a:t>
              </a:r>
              <a:r>
                <a:rPr lang="en-US" sz="1200" dirty="0"/>
                <a:t>REST API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52D30D1-DD17-D886-B19F-1D641D429F38}"/>
                </a:ext>
              </a:extLst>
            </p:cNvPr>
            <p:cNvCxnSpPr>
              <a:cxnSpLocks/>
            </p:cNvCxnSpPr>
            <p:nvPr/>
          </p:nvCxnSpPr>
          <p:spPr>
            <a:xfrm>
              <a:off x="8171661" y="1532809"/>
              <a:ext cx="546745" cy="0"/>
            </a:xfrm>
            <a:prstGeom prst="straightConnector1">
              <a:avLst/>
            </a:prstGeom>
            <a:ln w="254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lowchart: Magnetic Disk 30">
              <a:extLst>
                <a:ext uri="{FF2B5EF4-FFF2-40B4-BE49-F238E27FC236}">
                  <a16:creationId xmlns:a16="http://schemas.microsoft.com/office/drawing/2014/main" id="{D03F1E84-BC7F-D21A-98EB-F4140FF248DA}"/>
                </a:ext>
              </a:extLst>
            </p:cNvPr>
            <p:cNvSpPr/>
            <p:nvPr/>
          </p:nvSpPr>
          <p:spPr>
            <a:xfrm>
              <a:off x="8718406" y="842137"/>
              <a:ext cx="1824196" cy="1367398"/>
            </a:xfrm>
            <a:prstGeom prst="flowChartMagneticDisk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SQL server</a:t>
              </a:r>
              <a:endParaRPr lang="hy-AM" sz="12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A106D9D-17FC-FE77-7949-9BF547060517}"/>
                </a:ext>
              </a:extLst>
            </p:cNvPr>
            <p:cNvSpPr txBox="1"/>
            <p:nvPr/>
          </p:nvSpPr>
          <p:spPr>
            <a:xfrm>
              <a:off x="707319" y="1475514"/>
              <a:ext cx="238149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scadia Mono" panose="020B0609020000020004" pitchFamily="49" charset="0"/>
                </a:rPr>
                <a:t>extension.ui.dll</a:t>
              </a:r>
            </a:p>
            <a:p>
              <a:r>
                <a:rPr lang="en-US" sz="1400" dirty="0">
                  <a:latin typeface="Cascadia Mono" panose="020B0609020000020004" pitchFamily="49" charset="0"/>
                </a:rPr>
                <a:t>library1.dll</a:t>
              </a:r>
            </a:p>
            <a:p>
              <a:r>
                <a:rPr lang="en-US" sz="1400" dirty="0">
                  <a:latin typeface="Cascadia Mono" panose="020B0609020000020004" pitchFamily="49" charset="0"/>
                </a:rPr>
                <a:t>library2.dll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56B4DF9-085F-5A0C-5258-E66CFCEB1BBF}"/>
                </a:ext>
              </a:extLst>
            </p:cNvPr>
            <p:cNvSpPr txBox="1"/>
            <p:nvPr/>
          </p:nvSpPr>
          <p:spPr>
            <a:xfrm>
              <a:off x="574078" y="2555472"/>
              <a:ext cx="3377420" cy="22929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"Extensions"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[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"Id"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"EXT"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"Name"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"UI extension example"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"Location"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“</a:t>
              </a:r>
              <a:r>
                <a:rPr lang="en-US" sz="1100" dirty="0" err="1">
                  <a:solidFill>
                    <a:srgbClr val="A31515"/>
                  </a:solidFill>
                  <a:latin typeface="Cascadia Mono" panose="020B0609020000020004" pitchFamily="49" charset="0"/>
                </a:rPr>
                <a:t>ext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 err="1">
                  <a:solidFill>
                    <a:srgbClr val="2E75B6"/>
                  </a:solidFill>
                  <a:latin typeface="Cascadia Mono" panose="020B0609020000020004" pitchFamily="49" charset="0"/>
                </a:rPr>
                <a:t>MainAssembly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"extension.ui.dll"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 err="1">
                  <a:solidFill>
                    <a:srgbClr val="2E75B6"/>
                  </a:solidFill>
                  <a:latin typeface="Cascadia Mono" panose="020B0609020000020004" pitchFamily="49" charset="0"/>
                </a:rPr>
                <a:t>SystemType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"Bank"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"Assemblies"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[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 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"library1.dll"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 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"library2.dll"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]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}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],</a:t>
              </a:r>
              <a:endParaRPr lang="en-US" sz="1100" dirty="0">
                <a:latin typeface="Cascadia Mono" panose="020B0609020000020004" pitchFamily="49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F8583D3-AEDC-896A-1E3B-4B3E3A754DF6}"/>
                </a:ext>
              </a:extLst>
            </p:cNvPr>
            <p:cNvSpPr txBox="1"/>
            <p:nvPr/>
          </p:nvSpPr>
          <p:spPr>
            <a:xfrm>
              <a:off x="574078" y="2240821"/>
              <a:ext cx="2763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ascadia Mono" panose="020B0609020000020004" pitchFamily="49" charset="0"/>
                </a:rPr>
                <a:t>appsettings.json</a:t>
              </a:r>
              <a:endParaRPr lang="en-US" sz="1400" dirty="0">
                <a:latin typeface="Cascadia Mono" panose="020B0609020000020004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EA0EC0F-A647-F80F-6333-5F3CF555A252}"/>
                </a:ext>
              </a:extLst>
            </p:cNvPr>
            <p:cNvSpPr txBox="1"/>
            <p:nvPr/>
          </p:nvSpPr>
          <p:spPr>
            <a:xfrm>
              <a:off x="4876032" y="2253247"/>
              <a:ext cx="276382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latin typeface="Cascadia Mono" panose="020B0609020000020004" pitchFamily="49" charset="0"/>
                </a:rPr>
                <a:t>appsettings.json</a:t>
              </a:r>
              <a:endParaRPr lang="en-US" sz="1400" dirty="0">
                <a:latin typeface="Cascadia Mono" panose="020B0609020000020004" pitchFamily="49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B56FE2-FE43-AFCC-7075-79F4C679D89F}"/>
                </a:ext>
              </a:extLst>
            </p:cNvPr>
            <p:cNvSpPr txBox="1"/>
            <p:nvPr/>
          </p:nvSpPr>
          <p:spPr>
            <a:xfrm>
              <a:off x="4835136" y="2555472"/>
              <a:ext cx="3377420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"Extensions"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[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"Id"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"EXT"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"Name"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«Server extension example"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"Location"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“</a:t>
              </a:r>
              <a:r>
                <a:rPr lang="en-US" sz="1100" dirty="0" err="1">
                  <a:solidFill>
                    <a:srgbClr val="A31515"/>
                  </a:solidFill>
                  <a:latin typeface="Cascadia Mono" panose="020B0609020000020004" pitchFamily="49" charset="0"/>
                </a:rPr>
                <a:t>ext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 err="1">
                  <a:solidFill>
                    <a:srgbClr val="2E75B6"/>
                  </a:solidFill>
                  <a:latin typeface="Cascadia Mono" panose="020B0609020000020004" pitchFamily="49" charset="0"/>
                </a:rPr>
                <a:t>MainAssembly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"extension.dll"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 err="1">
                  <a:solidFill>
                    <a:srgbClr val="2E75B6"/>
                  </a:solidFill>
                  <a:latin typeface="Cascadia Mono" panose="020B0609020000020004" pitchFamily="49" charset="0"/>
                </a:rPr>
                <a:t>SystemType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"Bank"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,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</a:t>
              </a:r>
              <a:r>
                <a:rPr lang="en-US" sz="1100" dirty="0">
                  <a:solidFill>
                    <a:srgbClr val="2E75B6"/>
                  </a:solidFill>
                  <a:latin typeface="Cascadia Mono" panose="020B0609020000020004" pitchFamily="49" charset="0"/>
                </a:rPr>
                <a:t>"Assemblies"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: [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  </a:t>
              </a:r>
              <a:r>
                <a:rPr lang="en-US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"library.dll“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]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}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],</a:t>
              </a:r>
              <a:endParaRPr lang="en-US" sz="1100" dirty="0">
                <a:latin typeface="Cascadia Mono" panose="020B06090200000200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9A3DDB0-DAC9-B343-163F-E57A5768BCE0}"/>
                </a:ext>
              </a:extLst>
            </p:cNvPr>
            <p:cNvSpPr txBox="1"/>
            <p:nvPr/>
          </p:nvSpPr>
          <p:spPr>
            <a:xfrm>
              <a:off x="5064117" y="1569587"/>
              <a:ext cx="2381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ascadia Mono" panose="020B0609020000020004" pitchFamily="49" charset="0"/>
                </a:rPr>
                <a:t>extension.dll</a:t>
              </a:r>
            </a:p>
            <a:p>
              <a:r>
                <a:rPr lang="en-US" sz="1400" dirty="0">
                  <a:latin typeface="Cascadia Mono" panose="020B0609020000020004" pitchFamily="49" charset="0"/>
                </a:rPr>
                <a:t>library.dll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359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F3006C04FE46458F162F97AD457F9E" ma:contentTypeVersion="14" ma:contentTypeDescription="Create a new document." ma:contentTypeScope="" ma:versionID="fd0a91e70623ed131b8eb19de4e32387">
  <xsd:schema xmlns:xsd="http://www.w3.org/2001/XMLSchema" xmlns:xs="http://www.w3.org/2001/XMLSchema" xmlns:p="http://schemas.microsoft.com/office/2006/metadata/properties" xmlns:ns2="7bbcdd92-f205-4b9c-9e5e-64b4cca3104e" xmlns:ns3="70f51dfb-1851-47f9-bd61-2f4a6afff058" targetNamespace="http://schemas.microsoft.com/office/2006/metadata/properties" ma:root="true" ma:fieldsID="497df1a85e83954d76df24de270836bf" ns2:_="" ns3:_="">
    <xsd:import namespace="7bbcdd92-f205-4b9c-9e5e-64b4cca3104e"/>
    <xsd:import namespace="70f51dfb-1851-47f9-bd61-2f4a6afff058"/>
    <xsd:element name="properties">
      <xsd:complexType>
        <xsd:sequence>
          <xsd:element name="documentManagement">
            <xsd:complexType>
              <xsd:all>
                <xsd:element ref="ns2:_x054e__x0561__x0580__x0578__x0572__x0568_"/>
                <xsd:element ref="ns2:_x0531__x0574__x057d__x0561__x0569__x056b__x057e__x0568_"/>
                <xsd:element ref="ns3:_dlc_DocId" minOccurs="0"/>
                <xsd:element ref="ns3:_dlc_DocIdUrl" minOccurs="0"/>
                <xsd:element ref="ns3:_dlc_DocIdPersistId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bcdd92-f205-4b9c-9e5e-64b4cca3104e" elementFormDefault="qualified">
    <xsd:import namespace="http://schemas.microsoft.com/office/2006/documentManagement/types"/>
    <xsd:import namespace="http://schemas.microsoft.com/office/infopath/2007/PartnerControls"/>
    <xsd:element name="_x054e__x0561__x0580__x0578__x0572__x0568_" ma:index="2" ma:displayName="Վարողը" ma:list="UserInfo" ma:SharePointGroup="0" ma:internalName="_x054e__x0561__x0580__x0578__x0572__x0568_" ma:readOnly="false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x0531__x0574__x057d__x0561__x0569__x056b__x057e__x0568_" ma:index="3" ma:displayName="Ամսաթիվը" ma:default="[today]" ma:format="DateOnly" ma:internalName="_x0531__x0574__x057d__x0561__x0569__x056b__x057e__x0568_" ma:readOnly="fals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f51dfb-1851-47f9-bd61-2f4a6afff058" elementFormDefault="qualified">
    <xsd:import namespace="http://schemas.microsoft.com/office/2006/documentManagement/types"/>
    <xsd:import namespace="http://schemas.microsoft.com/office/infopath/2007/PartnerControls"/>
    <xsd:element name="_dlc_DocId" ma:index="10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1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6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54e__x0561__x0580__x0578__x0572__x0568_ xmlns="7bbcdd92-f205-4b9c-9e5e-64b4cca3104e">
      <UserInfo>
        <DisplayName>Ashot Vasilyan</DisplayName>
        <AccountId>45</AccountId>
        <AccountType/>
      </UserInfo>
    </_x054e__x0561__x0580__x0578__x0572__x0568_>
    <_x0531__x0574__x057d__x0561__x0569__x056b__x057e__x0568_ xmlns="7bbcdd92-f205-4b9c-9e5e-64b4cca3104e">2021-09-27T20:00:00+00:00</_x0531__x0574__x057d__x0561__x0569__x056b__x057e__x0568_>
    <SharedWithUsers xmlns="70f51dfb-1851-47f9-bd61-2f4a6afff058">
      <UserInfo>
        <DisplayName>Movses Asatryan</DisplayName>
        <AccountId>129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03F4F2D4-8A80-4BB7-B106-8867A7D12BDB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0040D08-0BDC-45F7-B36E-48D9DB38B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bcdd92-f205-4b9c-9e5e-64b4cca3104e"/>
    <ds:schemaRef ds:uri="70f51dfb-1851-47f9-bd61-2f4a6afff0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5A8B655-F7C0-44E0-8B8A-C20CF2F22E61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70FC3687-FE15-4F83-9455-E58C70E2FF27}">
  <ds:schemaRefs>
    <ds:schemaRef ds:uri="http://schemas.microsoft.com/office/2006/metadata/properties"/>
    <ds:schemaRef ds:uri="http://schemas.microsoft.com/office/infopath/2007/PartnerControls"/>
    <ds:schemaRef ds:uri="7bbcdd92-f205-4b9c-9e5e-64b4cca3104e"/>
    <ds:schemaRef ds:uri="70f51dfb-1851-47f9-bd61-2f4a6afff05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6565</TotalTime>
  <Words>348</Words>
  <Application>Microsoft Office PowerPoint</Application>
  <PresentationFormat>Widescreen</PresentationFormat>
  <Paragraphs>98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AMU</vt:lpstr>
      <vt:lpstr>Calibri</vt:lpstr>
      <vt:lpstr>Calibri Light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Ashot Vasilyan</dc:creator>
  <cp:lastModifiedBy>Ashot Vasilyan</cp:lastModifiedBy>
  <cp:revision>152</cp:revision>
  <dcterms:created xsi:type="dcterms:W3CDTF">2021-09-06T11:07:56Z</dcterms:created>
  <dcterms:modified xsi:type="dcterms:W3CDTF">2024-08-13T07:07:17Z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0x01010046F3006C04FE46458F162F97AD457F9E</vt:lpwstr>
  </property>
</Properties>
</file>