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BEE533-C343-164E-A99A-189A2F9ADA1B}" v="6" dt="2019-10-21T09:42:16.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4694"/>
  </p:normalViewPr>
  <p:slideViewPr>
    <p:cSldViewPr snapToGrid="0" snapToObjects="1">
      <p:cViewPr varScale="1">
        <p:scale>
          <a:sx n="72" d="100"/>
          <a:sy n="72" d="100"/>
        </p:scale>
        <p:origin x="-120" y="-1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19"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八木辰弥" userId="b0e6ee85-1db8-44f5-b1cb-b1a9a3cef8af" providerId="ADAL" clId="{43BEE533-C343-164E-A99A-189A2F9ADA1B}"/>
    <pc:docChg chg="addSld modSld">
      <pc:chgData name="八木辰弥" userId="b0e6ee85-1db8-44f5-b1cb-b1a9a3cef8af" providerId="ADAL" clId="{43BEE533-C343-164E-A99A-189A2F9ADA1B}" dt="2019-10-21T09:42:23.885" v="826" actId="20577"/>
      <pc:docMkLst>
        <pc:docMk/>
      </pc:docMkLst>
      <pc:sldChg chg="modSp add">
        <pc:chgData name="八木辰弥" userId="b0e6ee85-1db8-44f5-b1cb-b1a9a3cef8af" providerId="ADAL" clId="{43BEE533-C343-164E-A99A-189A2F9ADA1B}" dt="2019-10-21T02:58:20.298" v="432" actId="20577"/>
        <pc:sldMkLst>
          <pc:docMk/>
          <pc:sldMk cId="311718854" sldId="257"/>
        </pc:sldMkLst>
        <pc:spChg chg="mod">
          <ac:chgData name="八木辰弥" userId="b0e6ee85-1db8-44f5-b1cb-b1a9a3cef8af" providerId="ADAL" clId="{43BEE533-C343-164E-A99A-189A2F9ADA1B}" dt="2019-10-21T02:56:02.983" v="8" actId="20577"/>
          <ac:spMkLst>
            <pc:docMk/>
            <pc:sldMk cId="311718854" sldId="257"/>
            <ac:spMk id="2" creationId="{D765ED42-85C9-7348-8F6A-1DA1C76AEB69}"/>
          </ac:spMkLst>
        </pc:spChg>
        <pc:spChg chg="mod">
          <ac:chgData name="八木辰弥" userId="b0e6ee85-1db8-44f5-b1cb-b1a9a3cef8af" providerId="ADAL" clId="{43BEE533-C343-164E-A99A-189A2F9ADA1B}" dt="2019-10-21T02:58:20.298" v="432" actId="20577"/>
          <ac:spMkLst>
            <pc:docMk/>
            <pc:sldMk cId="311718854" sldId="257"/>
            <ac:spMk id="3" creationId="{4651B228-EFE2-6440-AB20-E5801B11A3DA}"/>
          </ac:spMkLst>
        </pc:spChg>
      </pc:sldChg>
      <pc:sldChg chg="addSp modSp add">
        <pc:chgData name="八木辰弥" userId="b0e6ee85-1db8-44f5-b1cb-b1a9a3cef8af" providerId="ADAL" clId="{43BEE533-C343-164E-A99A-189A2F9ADA1B}" dt="2019-10-21T09:42:12.647" v="787" actId="20577"/>
        <pc:sldMkLst>
          <pc:docMk/>
          <pc:sldMk cId="3068070101" sldId="258"/>
        </pc:sldMkLst>
        <pc:spChg chg="mod">
          <ac:chgData name="八木辰弥" userId="b0e6ee85-1db8-44f5-b1cb-b1a9a3cef8af" providerId="ADAL" clId="{43BEE533-C343-164E-A99A-189A2F9ADA1B}" dt="2019-10-21T05:35:52.168" v="446" actId="20577"/>
          <ac:spMkLst>
            <pc:docMk/>
            <pc:sldMk cId="3068070101" sldId="258"/>
            <ac:spMk id="2" creationId="{561CC77B-D067-0847-AA7D-9510130747F2}"/>
          </ac:spMkLst>
        </pc:spChg>
        <pc:spChg chg="mod">
          <ac:chgData name="八木辰弥" userId="b0e6ee85-1db8-44f5-b1cb-b1a9a3cef8af" providerId="ADAL" clId="{43BEE533-C343-164E-A99A-189A2F9ADA1B}" dt="2019-10-21T09:42:12.647" v="787" actId="20577"/>
          <ac:spMkLst>
            <pc:docMk/>
            <pc:sldMk cId="3068070101" sldId="258"/>
            <ac:spMk id="3" creationId="{5F167920-C5F4-6E42-9559-3F0216123D0D}"/>
          </ac:spMkLst>
        </pc:spChg>
        <pc:picChg chg="add mod">
          <ac:chgData name="八木辰弥" userId="b0e6ee85-1db8-44f5-b1cb-b1a9a3cef8af" providerId="ADAL" clId="{43BEE533-C343-164E-A99A-189A2F9ADA1B}" dt="2019-10-21T09:37:38.646" v="551" actId="1076"/>
          <ac:picMkLst>
            <pc:docMk/>
            <pc:sldMk cId="3068070101" sldId="258"/>
            <ac:picMk id="4" creationId="{AA03FBAB-491C-B64D-95DD-46610AB340F4}"/>
          </ac:picMkLst>
        </pc:picChg>
      </pc:sldChg>
      <pc:sldChg chg="modSp add">
        <pc:chgData name="八木辰弥" userId="b0e6ee85-1db8-44f5-b1cb-b1a9a3cef8af" providerId="ADAL" clId="{43BEE533-C343-164E-A99A-189A2F9ADA1B}" dt="2019-10-21T09:42:23.885" v="826" actId="20577"/>
        <pc:sldMkLst>
          <pc:docMk/>
          <pc:sldMk cId="2568649371" sldId="259"/>
        </pc:sldMkLst>
        <pc:spChg chg="mod">
          <ac:chgData name="八木辰弥" userId="b0e6ee85-1db8-44f5-b1cb-b1a9a3cef8af" providerId="ADAL" clId="{43BEE533-C343-164E-A99A-189A2F9ADA1B}" dt="2019-10-21T09:42:23.885" v="826" actId="20577"/>
          <ac:spMkLst>
            <pc:docMk/>
            <pc:sldMk cId="2568649371" sldId="259"/>
            <ac:spMk id="2" creationId="{424E41C8-12F2-4F4D-8252-0C314AA7FB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19/10/21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19/10/21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19/10/21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19/10/21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searchgate.net/search/publications?q=Software&amp;page=10" TargetMode="External"/><Relationship Id="rId3" Type="http://schemas.openxmlformats.org/officeDocument/2006/relationships/hyperlink" Target="https://library.naist.jp/library/archive_top/index-j.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onotake.hatenablog.com/entry/2018/09/06/072800" TargetMode="Externa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7B27926-4B04-954E-8040-17F4C53A49CD}"/>
              </a:ext>
            </a:extLst>
          </p:cNvPr>
          <p:cNvSpPr>
            <a:spLocks noGrp="1"/>
          </p:cNvSpPr>
          <p:nvPr>
            <p:ph type="ctrTitle"/>
          </p:nvPr>
        </p:nvSpPr>
        <p:spPr/>
        <p:txBody>
          <a:bodyPr/>
          <a:lstStyle/>
          <a:p>
            <a:r>
              <a:rPr kumimoji="1" lang="ja-JP" altLang="en-US"/>
              <a:t>最近ソフトウェア開発が面白くない</a:t>
            </a:r>
          </a:p>
        </p:txBody>
      </p:sp>
      <p:sp>
        <p:nvSpPr>
          <p:cNvPr id="3" name="字幕 2">
            <a:extLst>
              <a:ext uri="{FF2B5EF4-FFF2-40B4-BE49-F238E27FC236}">
                <a16:creationId xmlns:a16="http://schemas.microsoft.com/office/drawing/2014/main" xmlns="" id="{2359FC88-E73C-CF4C-8C3F-AD73877B6CE2}"/>
              </a:ext>
            </a:extLst>
          </p:cNvPr>
          <p:cNvSpPr>
            <a:spLocks noGrp="1"/>
          </p:cNvSpPr>
          <p:nvPr>
            <p:ph type="subTitle" idx="1"/>
          </p:nvPr>
        </p:nvSpPr>
        <p:spPr/>
        <p:txBody>
          <a:bodyPr/>
          <a:lstStyle/>
          <a:p>
            <a:r>
              <a:rPr kumimoji="1" lang="en-US" altLang="ja-JP" dirty="0"/>
              <a:t>himrock922</a:t>
            </a:r>
            <a:endParaRPr kumimoji="1" lang="ja-JP" altLang="en-US"/>
          </a:p>
        </p:txBody>
      </p:sp>
    </p:spTree>
    <p:extLst>
      <p:ext uri="{BB962C8B-B14F-4D97-AF65-F5344CB8AC3E}">
        <p14:creationId xmlns:p14="http://schemas.microsoft.com/office/powerpoint/2010/main" val="64645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この輪講で参考になりそうなサイト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実際のソフトウェア工学を学ぶための論文</a:t>
            </a:r>
            <a:endParaRPr kumimoji="1" lang="en-US" altLang="ja-JP" dirty="0" smtClean="0"/>
          </a:p>
          <a:p>
            <a:pPr lvl="1"/>
            <a:r>
              <a:rPr kumimoji="1" lang="en-US" altLang="ja-JP" dirty="0" smtClean="0"/>
              <a:t>Research</a:t>
            </a:r>
            <a:r>
              <a:rPr kumimoji="1" lang="ja-JP" altLang="en-US" dirty="0" smtClean="0"/>
              <a:t> </a:t>
            </a:r>
            <a:r>
              <a:rPr kumimoji="1" lang="en-US" altLang="ja-JP" dirty="0" smtClean="0"/>
              <a:t>Gate</a:t>
            </a:r>
          </a:p>
          <a:p>
            <a:pPr lvl="1"/>
            <a:r>
              <a:rPr kumimoji="1" lang="en-US" altLang="ja-JP" dirty="0" smtClean="0">
                <a:hlinkClick r:id="rId2"/>
              </a:rPr>
              <a:t>https://www.researchgate.net/search/publications?q=Software&amp;page=10</a:t>
            </a:r>
            <a:endParaRPr kumimoji="1" lang="en-US" altLang="ja-JP" dirty="0" smtClean="0"/>
          </a:p>
          <a:p>
            <a:r>
              <a:rPr lang="ja-JP" altLang="en-US" dirty="0" smtClean="0"/>
              <a:t>基本的なソフトウェア工学の復習</a:t>
            </a:r>
            <a:endParaRPr lang="en-US" altLang="ja-JP" dirty="0" smtClean="0"/>
          </a:p>
          <a:p>
            <a:pPr lvl="1"/>
            <a:r>
              <a:rPr lang="ja-JP" altLang="en-US" dirty="0" smtClean="0"/>
              <a:t>奈良先端科学技術大学院大学</a:t>
            </a:r>
            <a:r>
              <a:rPr lang="en-US" altLang="ja-JP" dirty="0" smtClean="0"/>
              <a:t> </a:t>
            </a:r>
            <a:r>
              <a:rPr lang="ja-JP" altLang="en-US" dirty="0" smtClean="0"/>
              <a:t>電子図書館</a:t>
            </a:r>
            <a:r>
              <a:rPr lang="en-US" altLang="ja-JP" dirty="0" smtClean="0"/>
              <a:t> | </a:t>
            </a:r>
            <a:r>
              <a:rPr lang="ja-JP" altLang="en-US" dirty="0" smtClean="0"/>
              <a:t>授業アーカイブ</a:t>
            </a:r>
            <a:endParaRPr lang="en-US" altLang="ja-JP" dirty="0" smtClean="0"/>
          </a:p>
          <a:p>
            <a:pPr lvl="1"/>
            <a:r>
              <a:rPr kumimoji="1" lang="en-US" altLang="ja-JP" dirty="0" smtClean="0">
                <a:hlinkClick r:id="rId3"/>
              </a:rPr>
              <a:t>https://library.naist.jp/library/archive_top/index-</a:t>
            </a:r>
            <a:r>
              <a:rPr kumimoji="1" lang="en-US" altLang="ja-JP" smtClean="0">
                <a:hlinkClick r:id="rId3"/>
              </a:rPr>
              <a:t>j.html</a:t>
            </a:r>
            <a:endParaRPr kumimoji="1" lang="ja-JP" altLang="en-US" dirty="0"/>
          </a:p>
        </p:txBody>
      </p:sp>
    </p:spTree>
    <p:extLst>
      <p:ext uri="{BB962C8B-B14F-4D97-AF65-F5344CB8AC3E}">
        <p14:creationId xmlns:p14="http://schemas.microsoft.com/office/powerpoint/2010/main" val="88155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最近、ソフトウェア開発が面白くない</a:t>
            </a:r>
            <a:endParaRPr kumimoji="1" lang="en-US" altLang="ja-JP" dirty="0" smtClean="0"/>
          </a:p>
          <a:p>
            <a:pPr lvl="1"/>
            <a:r>
              <a:rPr kumimoji="1" lang="ja-JP" altLang="en-US" dirty="0" smtClean="0"/>
              <a:t>仕事のマンネリ化</a:t>
            </a:r>
            <a:endParaRPr kumimoji="1" lang="en-US" altLang="ja-JP" dirty="0" smtClean="0"/>
          </a:p>
          <a:p>
            <a:pPr lvl="1"/>
            <a:r>
              <a:rPr lang="ja-JP" altLang="en-US" dirty="0" smtClean="0"/>
              <a:t>技術の進化</a:t>
            </a:r>
            <a:endParaRPr lang="en-US" altLang="ja-JP" dirty="0" smtClean="0"/>
          </a:p>
          <a:p>
            <a:pPr lvl="1"/>
            <a:r>
              <a:rPr lang="ja-JP" altLang="en-US" dirty="0" smtClean="0"/>
              <a:t>勉強会・セミナーからの印象</a:t>
            </a:r>
            <a:endParaRPr lang="en-US" altLang="ja-JP" dirty="0" smtClean="0"/>
          </a:p>
          <a:p>
            <a:pPr lvl="1"/>
            <a:r>
              <a:rPr lang="ja-JP" altLang="en-US" dirty="0" smtClean="0"/>
              <a:t>肝心のソフトウェア工学の発展スピード</a:t>
            </a:r>
            <a:endParaRPr lang="en-US" altLang="ja-JP" dirty="0" smtClean="0"/>
          </a:p>
          <a:p>
            <a:r>
              <a:rPr lang="ja-JP" altLang="en-US" dirty="0" smtClean="0"/>
              <a:t>勉強会・セミナー以外で学べることは除いて、</a:t>
            </a:r>
            <a:r>
              <a:rPr lang="en-US" altLang="ja-JP" dirty="0" smtClean="0"/>
              <a:t/>
            </a:r>
            <a:br>
              <a:rPr lang="en-US" altLang="ja-JP" dirty="0" smtClean="0"/>
            </a:br>
            <a:r>
              <a:rPr lang="ja-JP" altLang="en-US" dirty="0" smtClean="0"/>
              <a:t>アカデミックなソフトウェア工学を学びたい</a:t>
            </a:r>
            <a:endParaRPr lang="en-US" altLang="ja-JP" dirty="0" smtClean="0"/>
          </a:p>
          <a:p>
            <a:r>
              <a:rPr lang="ja-JP" altLang="en-US" dirty="0" smtClean="0"/>
              <a:t>できればこの勉強会から研究・論文執筆とかできるとか嬉しい</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pPr lvl="1"/>
            <a:endParaRPr kumimoji="1" lang="ja-JP" altLang="en-US" dirty="0"/>
          </a:p>
        </p:txBody>
      </p:sp>
    </p:spTree>
    <p:extLst>
      <p:ext uri="{BB962C8B-B14F-4D97-AF65-F5344CB8AC3E}">
        <p14:creationId xmlns:p14="http://schemas.microsoft.com/office/powerpoint/2010/main" val="296894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765ED42-85C9-7348-8F6A-1DA1C76AEB69}"/>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xmlns="" id="{4651B228-EFE2-6440-AB20-E5801B11A3DA}"/>
              </a:ext>
            </a:extLst>
          </p:cNvPr>
          <p:cNvSpPr>
            <a:spLocks noGrp="1"/>
          </p:cNvSpPr>
          <p:nvPr>
            <p:ph idx="1"/>
          </p:nvPr>
        </p:nvSpPr>
        <p:spPr/>
        <p:txBody>
          <a:bodyPr/>
          <a:lstStyle/>
          <a:p>
            <a:r>
              <a:rPr lang="ja-JP" altLang="en-US" dirty="0"/>
              <a:t>自己紹介</a:t>
            </a:r>
            <a:endParaRPr lang="en-US" altLang="ja-JP" dirty="0"/>
          </a:p>
          <a:p>
            <a:r>
              <a:rPr kumimoji="1" lang="ja-JP" altLang="en-US" dirty="0"/>
              <a:t>最近ソフトウェア開発が面白くない</a:t>
            </a:r>
            <a:endParaRPr kumimoji="1" lang="en-US" altLang="ja-JP" dirty="0"/>
          </a:p>
          <a:p>
            <a:pPr lvl="1"/>
            <a:r>
              <a:rPr kumimoji="1" lang="ja-JP" altLang="en-US" dirty="0"/>
              <a:t>仕事のマンネリ化</a:t>
            </a:r>
            <a:r>
              <a:rPr kumimoji="1" lang="en-US" altLang="ja-JP" dirty="0"/>
              <a:t>(</a:t>
            </a:r>
            <a:r>
              <a:rPr lang="ja-JP" altLang="en-US" dirty="0"/>
              <a:t>私情</a:t>
            </a:r>
            <a:r>
              <a:rPr lang="en-US" altLang="ja-JP" dirty="0"/>
              <a:t>)</a:t>
            </a:r>
          </a:p>
          <a:p>
            <a:pPr lvl="1"/>
            <a:r>
              <a:rPr lang="ja-JP" altLang="en-US" dirty="0"/>
              <a:t>技術って本当に進化している</a:t>
            </a:r>
            <a:r>
              <a:rPr lang="en-US" altLang="ja-JP" dirty="0"/>
              <a:t>?</a:t>
            </a:r>
          </a:p>
          <a:p>
            <a:pPr lvl="1"/>
            <a:r>
              <a:rPr kumimoji="1" lang="ja-JP" altLang="en-US" dirty="0"/>
              <a:t>勉強会・セミナーでよく聞く言葉</a:t>
            </a:r>
            <a:endParaRPr kumimoji="1" lang="en-US" altLang="ja-JP" dirty="0"/>
          </a:p>
          <a:p>
            <a:pPr lvl="1"/>
            <a:r>
              <a:rPr lang="ja-JP" altLang="en-US" dirty="0"/>
              <a:t>肝心のソフトウェア工学の発展と現実のギャップ</a:t>
            </a:r>
            <a:endParaRPr lang="en-US" altLang="ja-JP" dirty="0"/>
          </a:p>
          <a:p>
            <a:r>
              <a:rPr lang="ja-JP" altLang="en-US" dirty="0"/>
              <a:t>この勉強会の方針</a:t>
            </a:r>
            <a:endParaRPr lang="en-US" altLang="ja-JP" dirty="0"/>
          </a:p>
          <a:p>
            <a:r>
              <a:rPr lang="ja-JP" altLang="en-US" dirty="0"/>
              <a:t>まとめ</a:t>
            </a:r>
            <a:endParaRPr lang="en-US" altLang="ja-JP" dirty="0"/>
          </a:p>
          <a:p>
            <a:endParaRPr kumimoji="1" lang="ja-JP" altLang="en-US" dirty="0"/>
          </a:p>
        </p:txBody>
      </p:sp>
    </p:spTree>
    <p:extLst>
      <p:ext uri="{BB962C8B-B14F-4D97-AF65-F5344CB8AC3E}">
        <p14:creationId xmlns:p14="http://schemas.microsoft.com/office/powerpoint/2010/main" val="311718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61CC77B-D067-0847-AA7D-9510130747F2}"/>
              </a:ext>
            </a:extLst>
          </p:cNvPr>
          <p:cNvSpPr>
            <a:spLocks noGrp="1"/>
          </p:cNvSpPr>
          <p:nvPr>
            <p:ph type="title"/>
          </p:nvPr>
        </p:nvSpPr>
        <p:spPr/>
        <p:txBody>
          <a:bodyPr/>
          <a:lstStyle/>
          <a:p>
            <a:r>
              <a:rPr kumimoji="1" lang="ja-JP" altLang="en-US"/>
              <a:t>自己紹介</a:t>
            </a:r>
          </a:p>
        </p:txBody>
      </p:sp>
      <p:sp>
        <p:nvSpPr>
          <p:cNvPr id="3" name="コンテンツ プレースホルダー 2">
            <a:extLst>
              <a:ext uri="{FF2B5EF4-FFF2-40B4-BE49-F238E27FC236}">
                <a16:creationId xmlns:a16="http://schemas.microsoft.com/office/drawing/2014/main" xmlns="" id="{5F167920-C5F4-6E42-9559-3F0216123D0D}"/>
              </a:ext>
            </a:extLst>
          </p:cNvPr>
          <p:cNvSpPr>
            <a:spLocks noGrp="1"/>
          </p:cNvSpPr>
          <p:nvPr>
            <p:ph idx="1"/>
          </p:nvPr>
        </p:nvSpPr>
        <p:spPr/>
        <p:txBody>
          <a:bodyPr/>
          <a:lstStyle/>
          <a:p>
            <a:r>
              <a:rPr kumimoji="1" lang="en-US" altLang="ja-JP" dirty="0"/>
              <a:t>2018</a:t>
            </a:r>
            <a:r>
              <a:rPr kumimoji="1" lang="ja-JP" altLang="en-US"/>
              <a:t>年</a:t>
            </a:r>
            <a:r>
              <a:rPr kumimoji="1" lang="en-US" altLang="ja-JP" dirty="0"/>
              <a:t>4</a:t>
            </a:r>
            <a:r>
              <a:rPr kumimoji="1" lang="ja-JP" altLang="en-US"/>
              <a:t>月</a:t>
            </a:r>
            <a:r>
              <a:rPr kumimoji="1" lang="en-US" altLang="ja-JP" dirty="0"/>
              <a:t>〜 </a:t>
            </a:r>
            <a:r>
              <a:rPr kumimoji="1" lang="ja-JP" altLang="en-US"/>
              <a:t>株式会社</a:t>
            </a:r>
            <a:r>
              <a:rPr kumimoji="1" lang="en-US" altLang="ja-JP" dirty="0" err="1"/>
              <a:t>BitStar</a:t>
            </a:r>
            <a:r>
              <a:rPr kumimoji="1" lang="en-US" altLang="ja-JP" dirty="0"/>
              <a:t> </a:t>
            </a:r>
            <a:r>
              <a:rPr kumimoji="1" lang="ja-JP" altLang="en-US"/>
              <a:t>開発ユニット</a:t>
            </a:r>
            <a:r>
              <a:rPr kumimoji="1" lang="en-US" altLang="ja-JP" dirty="0"/>
              <a:t> </a:t>
            </a:r>
            <a:r>
              <a:rPr kumimoji="1" lang="ja-JP" altLang="en-US"/>
              <a:t>エンジニア</a:t>
            </a:r>
            <a:endParaRPr kumimoji="1" lang="en-US" altLang="ja-JP" dirty="0"/>
          </a:p>
          <a:p>
            <a:pPr lvl="1">
              <a:buFont typeface="Wingdings" pitchFamily="2" charset="2"/>
              <a:buChar char="l"/>
            </a:pPr>
            <a:r>
              <a:rPr lang="ja-JP" altLang="en-US"/>
              <a:t>主な業務はプラットフォーム「</a:t>
            </a:r>
            <a:r>
              <a:rPr lang="en-US" altLang="ja-JP" dirty="0" err="1"/>
              <a:t>BitStar</a:t>
            </a:r>
            <a:r>
              <a:rPr lang="ja-JP" altLang="en-US"/>
              <a:t>」の開発業務を行なっている</a:t>
            </a:r>
            <a:r>
              <a:rPr lang="en-US" altLang="ja-JP" dirty="0"/>
              <a:t>Rails</a:t>
            </a:r>
            <a:r>
              <a:rPr lang="ja-JP" altLang="en-US"/>
              <a:t>エンジニア</a:t>
            </a:r>
            <a:endParaRPr lang="en-US" altLang="ja-JP" dirty="0"/>
          </a:p>
          <a:p>
            <a:pPr>
              <a:buFont typeface="Wingdings" pitchFamily="2" charset="2"/>
              <a:buChar char="l"/>
            </a:pPr>
            <a:r>
              <a:rPr lang="en-US" altLang="ja-JP" dirty="0"/>
              <a:t>SNS</a:t>
            </a:r>
          </a:p>
          <a:p>
            <a:pPr lvl="1">
              <a:buFont typeface="Wingdings" pitchFamily="2" charset="2"/>
              <a:buChar char="l"/>
            </a:pPr>
            <a:r>
              <a:rPr lang="en-US" altLang="ja-JP" dirty="0"/>
              <a:t>twitter: @himrock922</a:t>
            </a:r>
          </a:p>
          <a:p>
            <a:pPr lvl="1">
              <a:buFont typeface="Wingdings" pitchFamily="2" charset="2"/>
              <a:buChar char="l"/>
            </a:pPr>
            <a:r>
              <a:rPr lang="en-US" altLang="ja-JP" dirty="0" err="1"/>
              <a:t>Qiita</a:t>
            </a:r>
            <a:r>
              <a:rPr lang="en-US" altLang="ja-JP" dirty="0"/>
              <a:t>: himrock922</a:t>
            </a:r>
          </a:p>
          <a:p>
            <a:pPr>
              <a:buFont typeface="Wingdings" pitchFamily="2" charset="2"/>
              <a:buChar char="l"/>
            </a:pPr>
            <a:r>
              <a:rPr lang="ja-JP" altLang="en-US"/>
              <a:t>その他</a:t>
            </a:r>
            <a:endParaRPr lang="en-US" altLang="ja-JP" dirty="0"/>
          </a:p>
          <a:p>
            <a:pPr lvl="1">
              <a:buFont typeface="Wingdings" pitchFamily="2" charset="2"/>
              <a:buChar char="l"/>
            </a:pPr>
            <a:r>
              <a:rPr lang="en-US" altLang="ja-JP" dirty="0"/>
              <a:t>AWS, FreeBSD, Docker, Python, Django</a:t>
            </a:r>
            <a:r>
              <a:rPr lang="en-US" altLang="en-US" dirty="0"/>
              <a:t>, </a:t>
            </a:r>
            <a:r>
              <a:rPr lang="ja-JP" altLang="en-US"/>
              <a:t>ネットワークもやる</a:t>
            </a:r>
            <a:r>
              <a:rPr lang="en-US" altLang="ja-JP" dirty="0"/>
              <a:t>(</a:t>
            </a:r>
            <a:r>
              <a:rPr lang="ja-JP" altLang="en-US"/>
              <a:t>ただし、嫌い</a:t>
            </a:r>
            <a:r>
              <a:rPr lang="en-US" altLang="ja-JP" dirty="0"/>
              <a:t>)</a:t>
            </a:r>
          </a:p>
          <a:p>
            <a:pPr lvl="1">
              <a:buFont typeface="Wingdings" pitchFamily="2" charset="2"/>
              <a:buChar char="l"/>
            </a:pPr>
            <a:r>
              <a:rPr lang="ja-JP" altLang="en-US"/>
              <a:t>クラウドコンテナホスティングサービス「</a:t>
            </a:r>
            <a:r>
              <a:rPr lang="en-US" altLang="ja-JP" dirty="0" err="1"/>
              <a:t>jaisting</a:t>
            </a:r>
            <a:r>
              <a:rPr lang="ja-JP" altLang="en-US"/>
              <a:t>」の開発中</a:t>
            </a:r>
            <a:r>
              <a:rPr lang="en-US" altLang="ja-JP" dirty="0"/>
              <a:t>(</a:t>
            </a:r>
            <a:r>
              <a:rPr lang="ja-JP" altLang="en-US"/>
              <a:t>協力者募集中</a:t>
            </a:r>
            <a:r>
              <a:rPr lang="en-US" altLang="ja-JP" dirty="0"/>
              <a:t>)</a:t>
            </a:r>
          </a:p>
          <a:p>
            <a:pPr lvl="1">
              <a:buFont typeface="Wingdings" pitchFamily="2" charset="2"/>
              <a:buChar char="l"/>
            </a:pPr>
            <a:r>
              <a:rPr lang="ja-JP" altLang="en-US"/>
              <a:t>「パネルでポン</a:t>
            </a:r>
            <a:r>
              <a:rPr lang="en-US" altLang="ja-JP" dirty="0"/>
              <a:t>!</a:t>
            </a:r>
            <a:r>
              <a:rPr lang="ja-JP" altLang="en-US"/>
              <a:t>」のゲーム</a:t>
            </a:r>
            <a:r>
              <a:rPr lang="en-US" altLang="ja-JP" dirty="0"/>
              <a:t>AI</a:t>
            </a:r>
            <a:r>
              <a:rPr lang="ja-JP" altLang="en-US"/>
              <a:t>開発のために人工知能の勉強中</a:t>
            </a:r>
            <a:endParaRPr lang="en-US" altLang="ja-JP" dirty="0"/>
          </a:p>
          <a:p>
            <a:endParaRPr kumimoji="1" lang="ja-JP" altLang="en-US"/>
          </a:p>
        </p:txBody>
      </p:sp>
      <p:pic>
        <p:nvPicPr>
          <p:cNvPr id="4" name="図 3" descr="fdSuMv6y_bigger.jpg">
            <a:extLst>
              <a:ext uri="{FF2B5EF4-FFF2-40B4-BE49-F238E27FC236}">
                <a16:creationId xmlns:a16="http://schemas.microsoft.com/office/drawing/2014/main" xmlns="" id="{AA03FBAB-491C-B64D-95DD-46610AB34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6902" y="1003300"/>
            <a:ext cx="927100" cy="927100"/>
          </a:xfrm>
          <a:prstGeom prst="rect">
            <a:avLst/>
          </a:prstGeom>
        </p:spPr>
      </p:pic>
    </p:spTree>
    <p:extLst>
      <p:ext uri="{BB962C8B-B14F-4D97-AF65-F5344CB8AC3E}">
        <p14:creationId xmlns:p14="http://schemas.microsoft.com/office/powerpoint/2010/main" val="306807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24E41C8-12F2-4F4D-8252-0C314AA7FB87}"/>
              </a:ext>
            </a:extLst>
          </p:cNvPr>
          <p:cNvSpPr>
            <a:spLocks noGrp="1"/>
          </p:cNvSpPr>
          <p:nvPr>
            <p:ph type="title"/>
          </p:nvPr>
        </p:nvSpPr>
        <p:spPr/>
        <p:txBody>
          <a:bodyPr/>
          <a:lstStyle/>
          <a:p>
            <a:r>
              <a:rPr kumimoji="1" lang="ja-JP" altLang="en-US" dirty="0" smtClean="0"/>
              <a:t>最近ソフトウェア</a:t>
            </a:r>
            <a:r>
              <a:rPr kumimoji="1" lang="ja-JP" altLang="en-US" dirty="0" smtClean="0"/>
              <a:t>開発</a:t>
            </a:r>
            <a:r>
              <a:rPr kumimoji="1" lang="ja-JP" altLang="en-US" dirty="0" smtClean="0"/>
              <a:t>が面白くない</a:t>
            </a:r>
            <a:endParaRPr kumimoji="1" lang="ja-JP" altLang="en-US" dirty="0"/>
          </a:p>
        </p:txBody>
      </p:sp>
      <p:sp>
        <p:nvSpPr>
          <p:cNvPr id="3" name="コンテンツ プレースホルダー 2">
            <a:extLst>
              <a:ext uri="{FF2B5EF4-FFF2-40B4-BE49-F238E27FC236}">
                <a16:creationId xmlns:a16="http://schemas.microsoft.com/office/drawing/2014/main" xmlns="" id="{7C815582-121C-B243-A8FD-57786587E776}"/>
              </a:ext>
            </a:extLst>
          </p:cNvPr>
          <p:cNvSpPr>
            <a:spLocks noGrp="1"/>
          </p:cNvSpPr>
          <p:nvPr>
            <p:ph idx="1"/>
          </p:nvPr>
        </p:nvSpPr>
        <p:spPr/>
        <p:txBody>
          <a:bodyPr/>
          <a:lstStyle/>
          <a:p>
            <a:r>
              <a:rPr lang="ja-JP" altLang="en-US" dirty="0"/>
              <a:t>仕事のマンネリ化</a:t>
            </a:r>
            <a:r>
              <a:rPr lang="en-US" altLang="ja-JP" dirty="0"/>
              <a:t>(</a:t>
            </a:r>
            <a:r>
              <a:rPr lang="ja-JP" altLang="en-US" dirty="0"/>
              <a:t>私情</a:t>
            </a:r>
            <a:r>
              <a:rPr lang="en-US" altLang="ja-JP" dirty="0"/>
              <a:t>)</a:t>
            </a:r>
          </a:p>
          <a:p>
            <a:r>
              <a:rPr lang="ja-JP" altLang="en-US" dirty="0"/>
              <a:t>技術って本当に進化している</a:t>
            </a:r>
            <a:r>
              <a:rPr lang="en-US" altLang="ja-JP" dirty="0"/>
              <a:t>?</a:t>
            </a:r>
          </a:p>
          <a:p>
            <a:r>
              <a:rPr lang="ja-JP" altLang="en-US" dirty="0"/>
              <a:t>勉強会・セミナーでよく聞く言葉</a:t>
            </a:r>
            <a:endParaRPr lang="en-US" altLang="ja-JP" dirty="0"/>
          </a:p>
          <a:p>
            <a:r>
              <a:rPr lang="ja-JP" altLang="en-US" dirty="0"/>
              <a:t>肝心のソフトウェア工学の発展と現実の</a:t>
            </a:r>
            <a:r>
              <a:rPr lang="ja-JP" altLang="en-US" dirty="0" smtClean="0"/>
              <a:t>ギャップ</a:t>
            </a:r>
            <a:endParaRPr lang="en-US" altLang="ja-JP" dirty="0" smtClean="0"/>
          </a:p>
          <a:p>
            <a:endParaRPr lang="en-US" altLang="ja-JP" dirty="0"/>
          </a:p>
          <a:p>
            <a:r>
              <a:rPr lang="ja-JP" altLang="en-US" dirty="0" smtClean="0"/>
              <a:t>自分自身もソフトウェア工学の勉強</a:t>
            </a:r>
            <a:r>
              <a:rPr lang="en-US" altLang="ja-JP" dirty="0" smtClean="0"/>
              <a:t>(</a:t>
            </a:r>
            <a:r>
              <a:rPr lang="ja-JP" altLang="en-US" dirty="0" smtClean="0"/>
              <a:t>復習</a:t>
            </a:r>
            <a:r>
              <a:rPr lang="en-US" altLang="ja-JP" dirty="0" smtClean="0"/>
              <a:t>)</a:t>
            </a:r>
            <a:r>
              <a:rPr lang="ja-JP" altLang="en-US" dirty="0" smtClean="0"/>
              <a:t>中だが、その前に現状と自分の見解と照らし合わせて、</a:t>
            </a:r>
            <a:r>
              <a:rPr lang="ja-JP" altLang="en-US" dirty="0" smtClean="0">
                <a:solidFill>
                  <a:srgbClr val="FF0000"/>
                </a:solidFill>
              </a:rPr>
              <a:t>ソフトウェア工学をどのように学んでいくべきか整理したい</a:t>
            </a:r>
            <a:endParaRPr lang="en-US" altLang="ja-JP" dirty="0">
              <a:solidFill>
                <a:srgbClr val="FF0000"/>
              </a:solidFill>
            </a:endParaRPr>
          </a:p>
          <a:p>
            <a:endParaRPr kumimoji="1" lang="ja-JP" altLang="en-US" dirty="0"/>
          </a:p>
        </p:txBody>
      </p:sp>
    </p:spTree>
    <p:extLst>
      <p:ext uri="{BB962C8B-B14F-4D97-AF65-F5344CB8AC3E}">
        <p14:creationId xmlns:p14="http://schemas.microsoft.com/office/powerpoint/2010/main" val="256864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仕事のマンネリ化</a:t>
            </a:r>
            <a:r>
              <a:rPr lang="en-US" altLang="ja-JP" dirty="0" smtClean="0"/>
              <a:t>(</a:t>
            </a:r>
            <a:r>
              <a:rPr lang="ja-JP" altLang="en-US" dirty="0" smtClean="0"/>
              <a:t>私情</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主に取り扱っている</a:t>
            </a:r>
            <a:r>
              <a:rPr lang="en-US" altLang="ja-JP" dirty="0" smtClean="0"/>
              <a:t>Web</a:t>
            </a:r>
            <a:r>
              <a:rPr lang="ja-JP" altLang="en-US" dirty="0" smtClean="0"/>
              <a:t>アプリケーションにおけるインフラアーキテクチャ</a:t>
            </a:r>
            <a:endParaRPr lang="en-US" altLang="ja-JP" dirty="0" smtClean="0"/>
          </a:p>
          <a:p>
            <a:r>
              <a:rPr kumimoji="1" lang="ja-JP" altLang="en-US" dirty="0" smtClean="0"/>
              <a:t>開発の仕事で取り扱うのが</a:t>
            </a:r>
            <a:r>
              <a:rPr kumimoji="1" lang="en-US" altLang="ja-JP" dirty="0" err="1" smtClean="0"/>
              <a:t>App,DB</a:t>
            </a:r>
            <a:r>
              <a:rPr kumimoji="1" lang="en-US" altLang="ja-JP" dirty="0" smtClean="0"/>
              <a:t>(</a:t>
            </a:r>
            <a:r>
              <a:rPr kumimoji="1" lang="ja-JP" altLang="en-US" dirty="0" smtClean="0"/>
              <a:t>主に</a:t>
            </a:r>
            <a:r>
              <a:rPr kumimoji="1" lang="en-US" altLang="ja-JP" dirty="0" smtClean="0"/>
              <a:t>)</a:t>
            </a:r>
          </a:p>
          <a:p>
            <a:r>
              <a:rPr lang="ja-JP" altLang="en-US" dirty="0" smtClean="0"/>
              <a:t>主な仕事</a:t>
            </a:r>
            <a:endParaRPr lang="en-US" altLang="ja-JP" dirty="0" smtClean="0"/>
          </a:p>
          <a:p>
            <a:pPr lvl="1"/>
            <a:r>
              <a:rPr kumimoji="1" lang="ja-JP" altLang="en-US" dirty="0" smtClean="0"/>
              <a:t>機能追加・バグ修正・パフォーマンスチューニング等</a:t>
            </a:r>
            <a:endParaRPr kumimoji="1" lang="en-US" altLang="ja-JP" dirty="0" smtClean="0"/>
          </a:p>
          <a:p>
            <a:r>
              <a:rPr kumimoji="1" lang="ja-JP" altLang="en-US" dirty="0" smtClean="0"/>
              <a:t>基盤が完成しているので機能追加・バグ修正のサイクルを</a:t>
            </a:r>
            <a:r>
              <a:rPr kumimoji="1" lang="en-US" altLang="ja-JP" dirty="0" smtClean="0"/>
              <a:t/>
            </a:r>
            <a:br>
              <a:rPr kumimoji="1" lang="en-US" altLang="ja-JP" dirty="0" smtClean="0"/>
            </a:br>
            <a:r>
              <a:rPr kumimoji="1" lang="ja-JP" altLang="en-US" dirty="0" smtClean="0"/>
              <a:t>回す</a:t>
            </a:r>
            <a:endParaRPr kumimoji="1" lang="en-US" altLang="ja-JP" dirty="0" smtClean="0"/>
          </a:p>
          <a:p>
            <a:pPr lvl="1"/>
            <a:r>
              <a:rPr lang="ja-JP" altLang="en-US" dirty="0" smtClean="0"/>
              <a:t>しかし、飽きる</a:t>
            </a:r>
            <a:endParaRPr lang="en-US" altLang="ja-JP" dirty="0" smtClean="0"/>
          </a:p>
          <a:p>
            <a:r>
              <a:rPr kumimoji="1" lang="en-US" altLang="ja-JP" dirty="0" smtClean="0"/>
              <a:t>App</a:t>
            </a:r>
            <a:r>
              <a:rPr lang="ja-JP" altLang="en-US" dirty="0" smtClean="0"/>
              <a:t>を</a:t>
            </a:r>
            <a:r>
              <a:rPr lang="en-US" altLang="ja-JP" dirty="0" smtClean="0"/>
              <a:t>Ruby</a:t>
            </a:r>
            <a:r>
              <a:rPr lang="ja-JP" altLang="en-US" dirty="0" smtClean="0"/>
              <a:t>から</a:t>
            </a:r>
            <a:r>
              <a:rPr lang="en-US" altLang="ja-JP" dirty="0" smtClean="0"/>
              <a:t>Go</a:t>
            </a:r>
            <a:r>
              <a:rPr lang="ja-JP" altLang="en-US" dirty="0" smtClean="0"/>
              <a:t>に移植すればマンネリは打破</a:t>
            </a:r>
            <a:r>
              <a:rPr lang="en-US" altLang="ja-JP" dirty="0" smtClean="0"/>
              <a:t/>
            </a:r>
            <a:br>
              <a:rPr lang="en-US" altLang="ja-JP" dirty="0" smtClean="0"/>
            </a:br>
            <a:r>
              <a:rPr lang="ja-JP" altLang="en-US" dirty="0" smtClean="0"/>
              <a:t>できる</a:t>
            </a:r>
            <a:r>
              <a:rPr lang="en-US" altLang="ja-JP" dirty="0" smtClean="0"/>
              <a:t>?→No</a:t>
            </a:r>
          </a:p>
          <a:p>
            <a:pPr lvl="1"/>
            <a:r>
              <a:rPr lang="en-US" altLang="ja-JP" dirty="0" err="1" smtClean="0">
                <a:solidFill>
                  <a:srgbClr val="FF0000"/>
                </a:solidFill>
              </a:rPr>
              <a:t>Go,Ruby</a:t>
            </a:r>
            <a:r>
              <a:rPr lang="ja-JP" altLang="en-US" dirty="0" smtClean="0">
                <a:solidFill>
                  <a:srgbClr val="FF0000"/>
                </a:solidFill>
              </a:rPr>
              <a:t>の専門家になりたいわけじゃないし</a:t>
            </a:r>
            <a:r>
              <a:rPr lang="en-US" altLang="ja-JP" dirty="0" smtClean="0">
                <a:solidFill>
                  <a:srgbClr val="FF0000"/>
                </a:solidFill>
              </a:rPr>
              <a:t/>
            </a:r>
            <a:br>
              <a:rPr lang="en-US" altLang="ja-JP" dirty="0" smtClean="0">
                <a:solidFill>
                  <a:srgbClr val="FF0000"/>
                </a:solidFill>
              </a:rPr>
            </a:br>
            <a:r>
              <a:rPr lang="en-US" altLang="ja-JP" dirty="0" smtClean="0">
                <a:solidFill>
                  <a:srgbClr val="FF0000"/>
                </a:solidFill>
              </a:rPr>
              <a:t>AWS</a:t>
            </a:r>
            <a:r>
              <a:rPr lang="ja-JP" altLang="en-US" dirty="0" smtClean="0">
                <a:solidFill>
                  <a:srgbClr val="FF0000"/>
                </a:solidFill>
              </a:rPr>
              <a:t>の専門家になりたいわけじゃない</a:t>
            </a:r>
            <a:endParaRPr lang="en-US" altLang="ja-JP" dirty="0" smtClean="0">
              <a:solidFill>
                <a:srgbClr val="FF0000"/>
              </a:solidFill>
            </a:endParaRPr>
          </a:p>
        </p:txBody>
      </p:sp>
      <p:sp>
        <p:nvSpPr>
          <p:cNvPr id="4" name="星 10 3"/>
          <p:cNvSpPr/>
          <p:nvPr/>
        </p:nvSpPr>
        <p:spPr>
          <a:xfrm>
            <a:off x="6631742" y="2628532"/>
            <a:ext cx="2469266" cy="688006"/>
          </a:xfrm>
          <a:prstGeom prst="star10">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Internet</a:t>
            </a:r>
            <a:endParaRPr kumimoji="1" lang="ja-JP" altLang="en-US" dirty="0">
              <a:solidFill>
                <a:schemeClr val="tx1"/>
              </a:solidFill>
            </a:endParaRPr>
          </a:p>
        </p:txBody>
      </p:sp>
      <p:sp>
        <p:nvSpPr>
          <p:cNvPr id="7" name="正方形/長方形 6"/>
          <p:cNvSpPr/>
          <p:nvPr/>
        </p:nvSpPr>
        <p:spPr>
          <a:xfrm>
            <a:off x="7531261" y="3598796"/>
            <a:ext cx="723142" cy="705646"/>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000000"/>
                </a:solidFill>
              </a:rPr>
              <a:t>LB</a:t>
            </a:r>
            <a:endParaRPr kumimoji="1" lang="ja-JP" altLang="en-US" dirty="0">
              <a:solidFill>
                <a:srgbClr val="000000"/>
              </a:solidFill>
            </a:endParaRPr>
          </a:p>
        </p:txBody>
      </p:sp>
      <p:cxnSp>
        <p:nvCxnSpPr>
          <p:cNvPr id="9" name="直線コネクタ 8"/>
          <p:cNvCxnSpPr>
            <a:stCxn id="4" idx="3"/>
          </p:cNvCxnSpPr>
          <p:nvPr/>
        </p:nvCxnSpPr>
        <p:spPr>
          <a:xfrm>
            <a:off x="7866375" y="3316538"/>
            <a:ext cx="0" cy="282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正方形/長方形 12"/>
          <p:cNvSpPr/>
          <p:nvPr/>
        </p:nvSpPr>
        <p:spPr>
          <a:xfrm>
            <a:off x="6631742" y="4580330"/>
            <a:ext cx="723142" cy="705646"/>
          </a:xfrm>
          <a:prstGeom prst="rect">
            <a:avLst/>
          </a:prstGeom>
          <a:noFill/>
          <a:ln w="28575"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000000"/>
                </a:solidFill>
              </a:rPr>
              <a:t>App1</a:t>
            </a:r>
            <a:endParaRPr kumimoji="1" lang="ja-JP" altLang="en-US" dirty="0">
              <a:solidFill>
                <a:srgbClr val="000000"/>
              </a:solidFill>
            </a:endParaRPr>
          </a:p>
        </p:txBody>
      </p:sp>
      <p:sp>
        <p:nvSpPr>
          <p:cNvPr id="14" name="正方形/長方形 13"/>
          <p:cNvSpPr/>
          <p:nvPr/>
        </p:nvSpPr>
        <p:spPr>
          <a:xfrm>
            <a:off x="8377866" y="4580330"/>
            <a:ext cx="723142" cy="705646"/>
          </a:xfrm>
          <a:prstGeom prst="rect">
            <a:avLst/>
          </a:prstGeom>
          <a:noFill/>
          <a:ln w="28575"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000000"/>
                </a:solidFill>
              </a:rPr>
              <a:t>App2</a:t>
            </a:r>
            <a:endParaRPr kumimoji="1" lang="ja-JP" altLang="en-US" dirty="0">
              <a:solidFill>
                <a:srgbClr val="000000"/>
              </a:solidFill>
            </a:endParaRPr>
          </a:p>
        </p:txBody>
      </p:sp>
      <p:sp>
        <p:nvSpPr>
          <p:cNvPr id="15" name="正方形/長方形 14"/>
          <p:cNvSpPr/>
          <p:nvPr/>
        </p:nvSpPr>
        <p:spPr>
          <a:xfrm>
            <a:off x="7524921" y="5688539"/>
            <a:ext cx="723142" cy="705646"/>
          </a:xfrm>
          <a:prstGeom prst="rect">
            <a:avLst/>
          </a:prstGeom>
          <a:noFill/>
          <a:ln w="28575" cmpd="sng">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000000"/>
                </a:solidFill>
              </a:rPr>
              <a:t>DB</a:t>
            </a:r>
            <a:endParaRPr kumimoji="1" lang="ja-JP" altLang="en-US" dirty="0">
              <a:solidFill>
                <a:srgbClr val="000000"/>
              </a:solidFill>
            </a:endParaRPr>
          </a:p>
        </p:txBody>
      </p:sp>
      <p:cxnSp>
        <p:nvCxnSpPr>
          <p:cNvPr id="16" name="直線コネクタ 15"/>
          <p:cNvCxnSpPr>
            <a:stCxn id="13" idx="0"/>
            <a:endCxn id="7" idx="2"/>
          </p:cNvCxnSpPr>
          <p:nvPr/>
        </p:nvCxnSpPr>
        <p:spPr>
          <a:xfrm flipV="1">
            <a:off x="6993313" y="4304442"/>
            <a:ext cx="899519" cy="2758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 name="直線コネクタ 18"/>
          <p:cNvCxnSpPr>
            <a:stCxn id="14" idx="0"/>
            <a:endCxn id="7" idx="2"/>
          </p:cNvCxnSpPr>
          <p:nvPr/>
        </p:nvCxnSpPr>
        <p:spPr>
          <a:xfrm flipH="1" flipV="1">
            <a:off x="7892832" y="4304442"/>
            <a:ext cx="846605" cy="2758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直線コネクタ 21"/>
          <p:cNvCxnSpPr>
            <a:stCxn id="14" idx="2"/>
            <a:endCxn id="15" idx="0"/>
          </p:cNvCxnSpPr>
          <p:nvPr/>
        </p:nvCxnSpPr>
        <p:spPr>
          <a:xfrm flipH="1">
            <a:off x="7886492" y="5285976"/>
            <a:ext cx="852945" cy="40256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直線コネクタ 24"/>
          <p:cNvCxnSpPr>
            <a:stCxn id="13" idx="2"/>
            <a:endCxn id="15" idx="0"/>
          </p:cNvCxnSpPr>
          <p:nvPr/>
        </p:nvCxnSpPr>
        <p:spPr>
          <a:xfrm>
            <a:off x="6993313" y="5285976"/>
            <a:ext cx="893179" cy="40256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9" name="円/楕円 28"/>
          <p:cNvSpPr/>
          <p:nvPr/>
        </p:nvSpPr>
        <p:spPr>
          <a:xfrm>
            <a:off x="6349541" y="4165762"/>
            <a:ext cx="3033669" cy="2240427"/>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06365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技術って本当に進化している</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solidFill>
                  <a:srgbClr val="FF0000"/>
                </a:solidFill>
              </a:rPr>
              <a:t>昔の技術の焼き直し</a:t>
            </a:r>
            <a:endParaRPr lang="en-US" altLang="ja-JP" dirty="0" smtClean="0">
              <a:solidFill>
                <a:srgbClr val="FF0000"/>
              </a:solidFill>
            </a:endParaRPr>
          </a:p>
          <a:p>
            <a:r>
              <a:rPr lang="ja-JP" altLang="en-US" dirty="0" smtClean="0">
                <a:solidFill>
                  <a:srgbClr val="FF0000"/>
                </a:solidFill>
              </a:rPr>
              <a:t>基盤となる技術の</a:t>
            </a:r>
            <a:r>
              <a:rPr lang="en-US" altLang="ja-JP" dirty="0" smtClean="0">
                <a:solidFill>
                  <a:srgbClr val="FF0000"/>
                </a:solidFill>
              </a:rPr>
              <a:t>Wrapper,</a:t>
            </a:r>
            <a:r>
              <a:rPr lang="ja-JP" altLang="en-US" dirty="0" smtClean="0">
                <a:solidFill>
                  <a:srgbClr val="FF0000"/>
                </a:solidFill>
              </a:rPr>
              <a:t>抽象化を積み重ねていないか</a:t>
            </a:r>
            <a:r>
              <a:rPr lang="en-US" altLang="ja-JP" dirty="0" smtClean="0">
                <a:solidFill>
                  <a:srgbClr val="FF0000"/>
                </a:solidFill>
              </a:rPr>
              <a:t>?</a:t>
            </a:r>
          </a:p>
          <a:p>
            <a:r>
              <a:rPr lang="ja-JP" altLang="en-US" dirty="0" smtClean="0">
                <a:solidFill>
                  <a:schemeClr val="tx1"/>
                </a:solidFill>
              </a:rPr>
              <a:t>クラウド、</a:t>
            </a:r>
            <a:r>
              <a:rPr lang="en-US" altLang="ja-JP" dirty="0" err="1" smtClean="0">
                <a:solidFill>
                  <a:schemeClr val="tx1"/>
                </a:solidFill>
              </a:rPr>
              <a:t>Docker</a:t>
            </a:r>
            <a:r>
              <a:rPr lang="ja-JP" altLang="en-US" dirty="0" smtClean="0">
                <a:solidFill>
                  <a:schemeClr val="tx1"/>
                </a:solidFill>
              </a:rPr>
              <a:t>、あるいは何らかの具体的な技術基盤を移植したようなもの</a:t>
            </a:r>
            <a:r>
              <a:rPr lang="mr-IN" altLang="ja-JP" dirty="0" smtClean="0">
                <a:solidFill>
                  <a:schemeClr val="tx1"/>
                </a:solidFill>
              </a:rPr>
              <a:t>…</a:t>
            </a:r>
            <a:r>
              <a:rPr lang="en-US" altLang="ja-JP" dirty="0" err="1" smtClean="0">
                <a:solidFill>
                  <a:schemeClr val="tx1"/>
                </a:solidFill>
              </a:rPr>
              <a:t>etc</a:t>
            </a:r>
            <a:endParaRPr lang="en-US" altLang="ja-JP" dirty="0" smtClean="0">
              <a:solidFill>
                <a:schemeClr val="tx1"/>
              </a:solidFill>
            </a:endParaRPr>
          </a:p>
          <a:p>
            <a:r>
              <a:rPr lang="ja-JP" altLang="en-US" dirty="0" smtClean="0">
                <a:solidFill>
                  <a:schemeClr val="tx1"/>
                </a:solidFill>
              </a:rPr>
              <a:t>元の技術基盤を知ってしまうと、どうも</a:t>
            </a:r>
            <a:r>
              <a:rPr lang="ja-JP" altLang="en-US" dirty="0" smtClean="0">
                <a:solidFill>
                  <a:srgbClr val="FF0000"/>
                </a:solidFill>
              </a:rPr>
              <a:t>物足りなく感じる</a:t>
            </a:r>
            <a:endParaRPr lang="en-US" altLang="ja-JP" dirty="0" smtClean="0">
              <a:solidFill>
                <a:srgbClr val="FF0000"/>
              </a:solidFill>
            </a:endParaRPr>
          </a:p>
          <a:p>
            <a:r>
              <a:rPr lang="ja-JP" altLang="en-US" dirty="0" smtClean="0">
                <a:solidFill>
                  <a:schemeClr val="tx1"/>
                </a:solidFill>
              </a:rPr>
              <a:t>前述の話と重複するが、</a:t>
            </a:r>
            <a:r>
              <a:rPr lang="ja-JP" altLang="en-US" dirty="0" smtClean="0">
                <a:solidFill>
                  <a:srgbClr val="FF0000"/>
                </a:solidFill>
              </a:rPr>
              <a:t>特定の技術の専門家</a:t>
            </a:r>
            <a:r>
              <a:rPr lang="ja-JP" altLang="en-US" dirty="0" smtClean="0">
                <a:solidFill>
                  <a:schemeClr val="tx1"/>
                </a:solidFill>
              </a:rPr>
              <a:t>になりたいわけじゃない</a:t>
            </a:r>
            <a:endParaRPr lang="en-US" altLang="ja-JP" dirty="0" smtClean="0">
              <a:solidFill>
                <a:schemeClr val="tx1"/>
              </a:solidFill>
            </a:endParaRPr>
          </a:p>
          <a:p>
            <a:r>
              <a:rPr lang="ja-JP" altLang="en-US" dirty="0" smtClean="0">
                <a:solidFill>
                  <a:schemeClr val="tx1"/>
                </a:solidFill>
              </a:rPr>
              <a:t>複雑化を簡略化するための</a:t>
            </a:r>
            <a:r>
              <a:rPr lang="en-US" altLang="ja-JP" dirty="0" smtClean="0">
                <a:solidFill>
                  <a:schemeClr val="tx1"/>
                </a:solidFill>
              </a:rPr>
              <a:t>Wrapper</a:t>
            </a:r>
            <a:r>
              <a:rPr lang="ja-JP" altLang="en-US" dirty="0" smtClean="0">
                <a:solidFill>
                  <a:schemeClr val="tx1"/>
                </a:solidFill>
              </a:rPr>
              <a:t>が生まれるのは仕方ない</a:t>
            </a:r>
            <a:r>
              <a:rPr lang="en-US" altLang="ja-JP" dirty="0" smtClean="0">
                <a:solidFill>
                  <a:schemeClr val="tx1"/>
                </a:solidFill>
              </a:rPr>
              <a:t>?</a:t>
            </a:r>
          </a:p>
          <a:p>
            <a:r>
              <a:rPr lang="ja-JP" altLang="en-US" dirty="0" smtClean="0">
                <a:solidFill>
                  <a:schemeClr val="tx1"/>
                </a:solidFill>
              </a:rPr>
              <a:t>数学と一緒</a:t>
            </a:r>
            <a:r>
              <a:rPr lang="en-US" altLang="ja-JP" dirty="0" smtClean="0">
                <a:solidFill>
                  <a:schemeClr val="tx1"/>
                </a:solidFill>
              </a:rPr>
              <a:t>?</a:t>
            </a:r>
          </a:p>
          <a:p>
            <a:pPr lvl="1"/>
            <a:r>
              <a:rPr lang="en-US" altLang="ja-JP" dirty="0" smtClean="0">
                <a:solidFill>
                  <a:schemeClr val="tx1"/>
                </a:solidFill>
              </a:rPr>
              <a:t>PV=</a:t>
            </a:r>
            <a:r>
              <a:rPr lang="en-US" altLang="ja-JP" dirty="0" err="1" smtClean="0">
                <a:solidFill>
                  <a:schemeClr val="tx1"/>
                </a:solidFill>
              </a:rPr>
              <a:t>nRT</a:t>
            </a:r>
            <a:r>
              <a:rPr lang="en-US" altLang="ja-JP" dirty="0" smtClean="0">
                <a:solidFill>
                  <a:schemeClr val="tx1"/>
                </a:solidFill>
              </a:rPr>
              <a:t>(</a:t>
            </a:r>
            <a:r>
              <a:rPr lang="ja-JP" altLang="en-US" dirty="0" smtClean="0">
                <a:solidFill>
                  <a:schemeClr val="tx1"/>
                </a:solidFill>
              </a:rPr>
              <a:t>高等学校のマクロな状態方程式</a:t>
            </a:r>
            <a:r>
              <a:rPr lang="en-US" altLang="ja-JP" dirty="0" smtClean="0">
                <a:solidFill>
                  <a:schemeClr val="tx1"/>
                </a:solidFill>
              </a:rPr>
              <a:t>)</a:t>
            </a:r>
            <a:endParaRPr lang="en-US" altLang="ja-JP" dirty="0">
              <a:solidFill>
                <a:schemeClr val="tx1"/>
              </a:solidFill>
            </a:endParaRPr>
          </a:p>
          <a:p>
            <a:endParaRPr lang="en-US" altLang="ja-JP" dirty="0" smtClean="0">
              <a:solidFill>
                <a:schemeClr val="tx1"/>
              </a:solidFill>
            </a:endParaRPr>
          </a:p>
          <a:p>
            <a:endParaRPr lang="en-US" altLang="ja-JP" dirty="0" smtClean="0">
              <a:solidFill>
                <a:srgbClr val="FF0000"/>
              </a:solidFill>
            </a:endParaRPr>
          </a:p>
        </p:txBody>
      </p:sp>
    </p:spTree>
    <p:extLst>
      <p:ext uri="{BB962C8B-B14F-4D97-AF65-F5344CB8AC3E}">
        <p14:creationId xmlns:p14="http://schemas.microsoft.com/office/powerpoint/2010/main" val="11473551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勉強会・セミナーでよく聞く言葉</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ソフトウェア設計・開発におけるアーキテクチャ関連</a:t>
            </a:r>
            <a:endParaRPr lang="en-US" altLang="ja-JP" dirty="0"/>
          </a:p>
          <a:p>
            <a:pPr lvl="1"/>
            <a:r>
              <a:rPr lang="en-US" altLang="ja-JP" dirty="0" smtClean="0"/>
              <a:t>DDD(</a:t>
            </a:r>
            <a:r>
              <a:rPr lang="ja-JP" altLang="en-US" dirty="0" smtClean="0"/>
              <a:t>ドメイン駆動設計</a:t>
            </a:r>
            <a:r>
              <a:rPr lang="en-US" altLang="ja-JP" dirty="0" smtClean="0"/>
              <a:t>),</a:t>
            </a:r>
            <a:r>
              <a:rPr lang="ja-JP" altLang="en-US" dirty="0" smtClean="0"/>
              <a:t>マイクロサービスアーキテクチャ</a:t>
            </a:r>
            <a:endParaRPr lang="en-US" altLang="ja-JP" dirty="0" smtClean="0"/>
          </a:p>
          <a:p>
            <a:r>
              <a:rPr lang="ja-JP" altLang="en-US" dirty="0" smtClean="0"/>
              <a:t>デプロイ・テスト関連</a:t>
            </a:r>
            <a:endParaRPr lang="en-US" altLang="ja-JP" dirty="0" smtClean="0"/>
          </a:p>
          <a:p>
            <a:pPr lvl="1"/>
            <a:r>
              <a:rPr lang="en-US" altLang="ja-JP" dirty="0" smtClean="0"/>
              <a:t>CI/CD,</a:t>
            </a:r>
            <a:r>
              <a:rPr lang="ja-JP" altLang="en-US" dirty="0" smtClean="0"/>
              <a:t> </a:t>
            </a:r>
            <a:r>
              <a:rPr lang="ja-JP" altLang="ja-JP" dirty="0" smtClean="0"/>
              <a:t>Q</a:t>
            </a:r>
            <a:r>
              <a:rPr lang="en-US" altLang="ja-JP" dirty="0" smtClean="0"/>
              <a:t>A</a:t>
            </a:r>
          </a:p>
          <a:p>
            <a:r>
              <a:rPr lang="ja-JP" altLang="en-US" dirty="0" smtClean="0"/>
              <a:t>開発プロセス</a:t>
            </a:r>
            <a:endParaRPr lang="en-US" altLang="ja-JP" dirty="0" smtClean="0"/>
          </a:p>
          <a:p>
            <a:pPr lvl="1"/>
            <a:r>
              <a:rPr lang="ja-JP" altLang="en-US" dirty="0" smtClean="0"/>
              <a:t>アジャイル</a:t>
            </a:r>
            <a:r>
              <a:rPr lang="en-US" altLang="ja-JP" dirty="0" smtClean="0"/>
              <a:t>,</a:t>
            </a:r>
            <a:r>
              <a:rPr lang="ja-JP" altLang="en-US" dirty="0" smtClean="0"/>
              <a:t>スクラム</a:t>
            </a:r>
            <a:endParaRPr lang="en-US" altLang="ja-JP" dirty="0" smtClean="0"/>
          </a:p>
          <a:p>
            <a:r>
              <a:rPr lang="ja-JP" altLang="en-US" dirty="0" smtClean="0">
                <a:solidFill>
                  <a:schemeClr val="tx1"/>
                </a:solidFill>
              </a:rPr>
              <a:t>現場の問題から考えられたモデルが多いような印象</a:t>
            </a:r>
            <a:endParaRPr lang="en-US" altLang="ja-JP" dirty="0" smtClean="0">
              <a:solidFill>
                <a:schemeClr val="tx1"/>
              </a:solidFill>
            </a:endParaRPr>
          </a:p>
          <a:p>
            <a:r>
              <a:rPr lang="ja-JP" altLang="en-US" dirty="0" smtClean="0">
                <a:solidFill>
                  <a:srgbClr val="FF0000"/>
                </a:solidFill>
              </a:rPr>
              <a:t>提唱されているモデル・テンプレートに現実のソフトウェア開発がマッチするように合わせようとしていないか</a:t>
            </a:r>
            <a:r>
              <a:rPr lang="en-US" altLang="ja-JP" dirty="0" smtClean="0">
                <a:solidFill>
                  <a:srgbClr val="FF0000"/>
                </a:solidFill>
              </a:rPr>
              <a:t>?</a:t>
            </a:r>
          </a:p>
          <a:p>
            <a:pPr lvl="1"/>
            <a:r>
              <a:rPr lang="ja-JP" altLang="en-US" dirty="0" smtClean="0">
                <a:solidFill>
                  <a:srgbClr val="000000"/>
                </a:solidFill>
              </a:rPr>
              <a:t>環境に応じて適したものを選ぶことがむしろ重要</a:t>
            </a:r>
            <a:endParaRPr lang="en-US" altLang="ja-JP" dirty="0" smtClean="0">
              <a:solidFill>
                <a:srgbClr val="000000"/>
              </a:solidFill>
            </a:endParaRPr>
          </a:p>
          <a:p>
            <a:endParaRPr lang="en-US" altLang="ja-JP" dirty="0" smtClean="0">
              <a:solidFill>
                <a:srgbClr val="FF0000"/>
              </a:solidFill>
            </a:endParaRPr>
          </a:p>
          <a:p>
            <a:pPr lvl="1"/>
            <a:endParaRPr kumimoji="1" lang="ja-JP" altLang="en-US" dirty="0">
              <a:solidFill>
                <a:srgbClr val="FF0000"/>
              </a:solidFill>
            </a:endParaRPr>
          </a:p>
        </p:txBody>
      </p:sp>
    </p:spTree>
    <p:extLst>
      <p:ext uri="{BB962C8B-B14F-4D97-AF65-F5344CB8AC3E}">
        <p14:creationId xmlns:p14="http://schemas.microsoft.com/office/powerpoint/2010/main" val="397871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肝心のソフトウェア工学の発展</a:t>
            </a:r>
            <a:r>
              <a:rPr lang="ja-JP" altLang="en-US" dirty="0" smtClean="0"/>
              <a:t>と</a:t>
            </a:r>
            <a:r>
              <a:rPr lang="en-US" altLang="ja-JP" dirty="0" smtClean="0"/>
              <a:t/>
            </a:r>
            <a:br>
              <a:rPr lang="en-US" altLang="ja-JP" dirty="0" smtClean="0"/>
            </a:br>
            <a:r>
              <a:rPr lang="ja-JP" altLang="en-US" dirty="0" smtClean="0"/>
              <a:t>現実</a:t>
            </a:r>
            <a:r>
              <a:rPr lang="ja-JP" altLang="en-US" dirty="0"/>
              <a:t>のギャップ</a:t>
            </a:r>
            <a:endParaRPr lang="en-US" altLang="ja-JP" dirty="0"/>
          </a:p>
        </p:txBody>
      </p:sp>
      <p:sp>
        <p:nvSpPr>
          <p:cNvPr id="3" name="コンテンツ プレースホルダー 2"/>
          <p:cNvSpPr>
            <a:spLocks noGrp="1"/>
          </p:cNvSpPr>
          <p:nvPr>
            <p:ph idx="1"/>
          </p:nvPr>
        </p:nvSpPr>
        <p:spPr/>
        <p:txBody>
          <a:bodyPr/>
          <a:lstStyle/>
          <a:p>
            <a:r>
              <a:rPr lang="ja-JP" altLang="en-US" dirty="0" smtClean="0"/>
              <a:t>そもそもソフトウェア工学の発展を聞くための学会に出席していない身分だが、、、</a:t>
            </a:r>
            <a:endParaRPr lang="en-US" altLang="ja-JP" dirty="0" smtClean="0"/>
          </a:p>
          <a:p>
            <a:r>
              <a:rPr lang="ja-JP" altLang="en-US" dirty="0" smtClean="0"/>
              <a:t>ソフトウェア工学の発展スピードが現実で要求される発展スピードより遅い</a:t>
            </a:r>
            <a:r>
              <a:rPr lang="en-US" altLang="ja-JP" dirty="0" smtClean="0"/>
              <a:t>?</a:t>
            </a:r>
          </a:p>
          <a:p>
            <a:r>
              <a:rPr lang="ja-JP" altLang="en-US" dirty="0" smtClean="0"/>
              <a:t>「最近のソフトウェア工学に思う事」</a:t>
            </a:r>
            <a:endParaRPr lang="en-US" altLang="ja-JP" dirty="0" smtClean="0"/>
          </a:p>
          <a:p>
            <a:pPr lvl="1"/>
            <a:r>
              <a:rPr lang="en-US" altLang="ja-JP" dirty="0" smtClean="0">
                <a:hlinkClick r:id="rId2"/>
              </a:rPr>
              <a:t>http://bonotake.hatenablog.com/entry/2018/09/06/072800</a:t>
            </a:r>
            <a:endParaRPr lang="en-US" altLang="ja-JP" dirty="0" smtClean="0"/>
          </a:p>
          <a:p>
            <a:r>
              <a:rPr kumimoji="1" lang="ja-JP" altLang="en-US" dirty="0" smtClean="0"/>
              <a:t>一方でこういう意見もある</a:t>
            </a:r>
            <a:endParaRPr kumimoji="1" lang="en-US" altLang="ja-JP" dirty="0" smtClean="0"/>
          </a:p>
          <a:p>
            <a:pPr marL="0" indent="0">
              <a:buNone/>
            </a:pPr>
            <a:endParaRPr kumimoji="1" lang="ja-JP" altLang="en-US" dirty="0"/>
          </a:p>
        </p:txBody>
      </p:sp>
      <p:pic>
        <p:nvPicPr>
          <p:cNvPr id="4" name="図 3" descr="ダウンロード (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43" y="4382481"/>
            <a:ext cx="3467100" cy="2349500"/>
          </a:xfrm>
          <a:prstGeom prst="rect">
            <a:avLst/>
          </a:prstGeom>
        </p:spPr>
      </p:pic>
    </p:spTree>
    <p:extLst>
      <p:ext uri="{BB962C8B-B14F-4D97-AF65-F5344CB8AC3E}">
        <p14:creationId xmlns:p14="http://schemas.microsoft.com/office/powerpoint/2010/main" val="320044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言いたい放題言ってしまったが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0000FF"/>
                </a:solidFill>
              </a:rPr>
              <a:t>現場のソフトウェア業界がどうなっているかはセミナー・勉強会に参加すれば理解できる</a:t>
            </a:r>
            <a:r>
              <a:rPr kumimoji="1" lang="en-US" altLang="ja-JP" dirty="0" smtClean="0">
                <a:solidFill>
                  <a:srgbClr val="0000FF"/>
                </a:solidFill>
              </a:rPr>
              <a:t>(</a:t>
            </a:r>
            <a:r>
              <a:rPr lang="ja-JP" altLang="en-US" dirty="0" smtClean="0">
                <a:solidFill>
                  <a:srgbClr val="0000FF"/>
                </a:solidFill>
              </a:rPr>
              <a:t>恐らく</a:t>
            </a:r>
            <a:r>
              <a:rPr lang="en-US" altLang="ja-JP" dirty="0" smtClean="0">
                <a:solidFill>
                  <a:srgbClr val="0000FF"/>
                </a:solidFill>
              </a:rPr>
              <a:t>)</a:t>
            </a:r>
          </a:p>
          <a:p>
            <a:r>
              <a:rPr lang="ja-JP" altLang="en-US" dirty="0" smtClean="0">
                <a:solidFill>
                  <a:srgbClr val="FF0000"/>
                </a:solidFill>
              </a:rPr>
              <a:t>アカデミックなソフトウェア工学を学んでいきたい</a:t>
            </a:r>
            <a:endParaRPr lang="en-US" altLang="ja-JP" dirty="0" smtClean="0">
              <a:solidFill>
                <a:srgbClr val="FF0000"/>
              </a:solidFill>
            </a:endParaRPr>
          </a:p>
          <a:p>
            <a:pPr marL="0" indent="0">
              <a:buNone/>
            </a:pPr>
            <a:endParaRPr kumimoji="1" lang="ja-JP" altLang="en-US" dirty="0"/>
          </a:p>
        </p:txBody>
      </p:sp>
      <p:sp>
        <p:nvSpPr>
          <p:cNvPr id="17" name="円/楕円 16"/>
          <p:cNvSpPr/>
          <p:nvPr/>
        </p:nvSpPr>
        <p:spPr>
          <a:xfrm>
            <a:off x="6782530" y="3356721"/>
            <a:ext cx="1821337" cy="740928"/>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solidFill>
              </a:rPr>
              <a:t>新技術の導入</a:t>
            </a:r>
            <a:endParaRPr kumimoji="1" lang="ja-JP" altLang="en-US" sz="1400" dirty="0">
              <a:solidFill>
                <a:schemeClr val="tx1"/>
              </a:solidFill>
            </a:endParaRPr>
          </a:p>
        </p:txBody>
      </p:sp>
      <p:sp>
        <p:nvSpPr>
          <p:cNvPr id="18" name="円/楕円 17"/>
          <p:cNvSpPr/>
          <p:nvPr/>
        </p:nvSpPr>
        <p:spPr>
          <a:xfrm>
            <a:off x="1369998" y="3356721"/>
            <a:ext cx="1821337" cy="740928"/>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solidFill>
              </a:rPr>
              <a:t>研究</a:t>
            </a:r>
            <a:endParaRPr kumimoji="1" lang="ja-JP" altLang="en-US" sz="1400" dirty="0">
              <a:solidFill>
                <a:schemeClr val="tx1"/>
              </a:solidFill>
            </a:endParaRPr>
          </a:p>
        </p:txBody>
      </p:sp>
      <p:sp>
        <p:nvSpPr>
          <p:cNvPr id="19" name="円/楕円 18"/>
          <p:cNvSpPr/>
          <p:nvPr/>
        </p:nvSpPr>
        <p:spPr>
          <a:xfrm>
            <a:off x="2714953" y="4790554"/>
            <a:ext cx="1821337" cy="740928"/>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solidFill>
              </a:rPr>
              <a:t>実験・検証</a:t>
            </a:r>
            <a:endParaRPr kumimoji="1" lang="ja-JP" altLang="en-US" sz="1400" dirty="0">
              <a:solidFill>
                <a:schemeClr val="tx1"/>
              </a:solidFill>
            </a:endParaRPr>
          </a:p>
        </p:txBody>
      </p:sp>
      <p:sp>
        <p:nvSpPr>
          <p:cNvPr id="20" name="円/楕円 19"/>
          <p:cNvSpPr/>
          <p:nvPr/>
        </p:nvSpPr>
        <p:spPr>
          <a:xfrm>
            <a:off x="197854" y="4760060"/>
            <a:ext cx="1821337" cy="740928"/>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solidFill>
              </a:rPr>
              <a:t>論文執筆・</a:t>
            </a:r>
            <a:r>
              <a:rPr kumimoji="1" lang="en-US" altLang="ja-JP" sz="1400" dirty="0" smtClean="0">
                <a:solidFill>
                  <a:schemeClr val="tx1"/>
                </a:solidFill>
              </a:rPr>
              <a:t/>
            </a:r>
            <a:br>
              <a:rPr kumimoji="1" lang="en-US" altLang="ja-JP" sz="1400" dirty="0" smtClean="0">
                <a:solidFill>
                  <a:schemeClr val="tx1"/>
                </a:solidFill>
              </a:rPr>
            </a:br>
            <a:r>
              <a:rPr kumimoji="1" lang="ja-JP" altLang="en-US" sz="1400" dirty="0" smtClean="0">
                <a:solidFill>
                  <a:schemeClr val="tx1"/>
                </a:solidFill>
              </a:rPr>
              <a:t>発表</a:t>
            </a:r>
            <a:endParaRPr kumimoji="1" lang="ja-JP" altLang="en-US" sz="1400" dirty="0">
              <a:solidFill>
                <a:schemeClr val="tx1"/>
              </a:solidFill>
            </a:endParaRPr>
          </a:p>
        </p:txBody>
      </p:sp>
      <p:sp>
        <p:nvSpPr>
          <p:cNvPr id="21" name="円/楕円 20"/>
          <p:cNvSpPr/>
          <p:nvPr/>
        </p:nvSpPr>
        <p:spPr>
          <a:xfrm>
            <a:off x="8074793" y="4790554"/>
            <a:ext cx="1821337" cy="740928"/>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solidFill>
              </a:rPr>
              <a:t>サービスの</a:t>
            </a:r>
            <a:r>
              <a:rPr kumimoji="1" lang="en-US" altLang="ja-JP" sz="1400" dirty="0" smtClean="0">
                <a:solidFill>
                  <a:schemeClr val="tx1"/>
                </a:solidFill>
              </a:rPr>
              <a:t/>
            </a:r>
            <a:br>
              <a:rPr kumimoji="1" lang="en-US" altLang="ja-JP" sz="1400" dirty="0" smtClean="0">
                <a:solidFill>
                  <a:schemeClr val="tx1"/>
                </a:solidFill>
              </a:rPr>
            </a:br>
            <a:r>
              <a:rPr kumimoji="1" lang="ja-JP" altLang="en-US" sz="1400" dirty="0" smtClean="0">
                <a:solidFill>
                  <a:schemeClr val="tx1"/>
                </a:solidFill>
              </a:rPr>
              <a:t>開発・運用</a:t>
            </a:r>
            <a:endParaRPr kumimoji="1" lang="ja-JP" altLang="en-US" sz="1400" dirty="0">
              <a:solidFill>
                <a:schemeClr val="tx1"/>
              </a:solidFill>
            </a:endParaRPr>
          </a:p>
        </p:txBody>
      </p:sp>
      <p:sp>
        <p:nvSpPr>
          <p:cNvPr id="22" name="円/楕円 21"/>
          <p:cNvSpPr/>
          <p:nvPr/>
        </p:nvSpPr>
        <p:spPr>
          <a:xfrm>
            <a:off x="5540034" y="4790554"/>
            <a:ext cx="1821337" cy="740928"/>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solidFill>
              </a:rPr>
              <a:t>開発ノウハウから新たな技術の開発</a:t>
            </a:r>
            <a:endParaRPr kumimoji="1" lang="ja-JP" altLang="en-US" sz="1400" dirty="0">
              <a:solidFill>
                <a:schemeClr val="tx1"/>
              </a:solidFill>
            </a:endParaRPr>
          </a:p>
        </p:txBody>
      </p:sp>
      <p:sp>
        <p:nvSpPr>
          <p:cNvPr id="23" name="上矢印 22"/>
          <p:cNvSpPr/>
          <p:nvPr/>
        </p:nvSpPr>
        <p:spPr>
          <a:xfrm rot="8104454">
            <a:off x="8272040" y="3933978"/>
            <a:ext cx="599679" cy="856576"/>
          </a:xfrm>
          <a:prstGeom prst="up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上矢印 23"/>
          <p:cNvSpPr/>
          <p:nvPr/>
        </p:nvSpPr>
        <p:spPr>
          <a:xfrm rot="16200000">
            <a:off x="2067233" y="4821872"/>
            <a:ext cx="599679" cy="695761"/>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上矢印 24"/>
          <p:cNvSpPr/>
          <p:nvPr/>
        </p:nvSpPr>
        <p:spPr>
          <a:xfrm rot="2533951">
            <a:off x="1113334" y="3930312"/>
            <a:ext cx="599679" cy="856576"/>
          </a:xfrm>
          <a:prstGeom prst="up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上矢印 25"/>
          <p:cNvSpPr/>
          <p:nvPr/>
        </p:nvSpPr>
        <p:spPr>
          <a:xfrm rot="8104454">
            <a:off x="3078854" y="3926643"/>
            <a:ext cx="599679" cy="856576"/>
          </a:xfrm>
          <a:prstGeom prst="up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上矢印 26"/>
          <p:cNvSpPr/>
          <p:nvPr/>
        </p:nvSpPr>
        <p:spPr>
          <a:xfrm rot="16200000">
            <a:off x="7427073" y="4834674"/>
            <a:ext cx="599679" cy="695761"/>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上矢印 27"/>
          <p:cNvSpPr/>
          <p:nvPr/>
        </p:nvSpPr>
        <p:spPr>
          <a:xfrm rot="2533951">
            <a:off x="6482691" y="3922975"/>
            <a:ext cx="599679" cy="856576"/>
          </a:xfrm>
          <a:prstGeom prst="up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42539" y="3298897"/>
            <a:ext cx="4546664" cy="233843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5349466" y="3356721"/>
            <a:ext cx="4546664" cy="2338432"/>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上矢印 30"/>
          <p:cNvSpPr/>
          <p:nvPr/>
        </p:nvSpPr>
        <p:spPr>
          <a:xfrm rot="5400000">
            <a:off x="4725448" y="4184343"/>
            <a:ext cx="599679" cy="856576"/>
          </a:xfrm>
          <a:prstGeom prst="upArrow">
            <a:avLst/>
          </a:prstGeom>
          <a:noFill/>
          <a:ln w="57150" cmpd="sng">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円形吹き出し 31"/>
          <p:cNvSpPr/>
          <p:nvPr/>
        </p:nvSpPr>
        <p:spPr>
          <a:xfrm>
            <a:off x="958548" y="5856864"/>
            <a:ext cx="3810797" cy="705647"/>
          </a:xfrm>
          <a:prstGeom prst="wedgeEllipseCallout">
            <a:avLst>
              <a:gd name="adj1" fmla="val 56588"/>
              <a:gd name="adj2" fmla="val -193158"/>
            </a:avLst>
          </a:prstGeom>
          <a:noFill/>
          <a:ln w="28575" cmpd="sng">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solidFill>
                  <a:srgbClr val="FF0000"/>
                </a:solidFill>
              </a:rPr>
              <a:t>最近、ここのプロセスが希薄になっている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1125142450"/>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ファセット</Template>
  <TotalTime>6330</TotalTime>
  <Words>694</Words>
  <Application>Microsoft Macintosh PowerPoint</Application>
  <PresentationFormat>ユーザー設定</PresentationFormat>
  <Paragraphs>95</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ファセット</vt:lpstr>
      <vt:lpstr>最近ソフトウェア開発が面白くない</vt:lpstr>
      <vt:lpstr>目次</vt:lpstr>
      <vt:lpstr>自己紹介</vt:lpstr>
      <vt:lpstr>最近ソフトウェア開発が面白くない</vt:lpstr>
      <vt:lpstr>仕事のマンネリ化(私情)</vt:lpstr>
      <vt:lpstr>技術って本当に進化している?</vt:lpstr>
      <vt:lpstr>勉強会・セミナーでよく聞く言葉</vt:lpstr>
      <vt:lpstr>肝心のソフトウェア工学の発展と 現実のギャップ</vt:lpstr>
      <vt:lpstr>言いたい放題言ってしまったが</vt:lpstr>
      <vt:lpstr>この輪講で参考になりそうなサイト</vt:lpstr>
      <vt:lpstr>まとめ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最近ソフトウェア開発が面白くない</dc:title>
  <dc:creator>八木辰弥</dc:creator>
  <cp:lastModifiedBy>八木 辰弥</cp:lastModifiedBy>
  <cp:revision>43</cp:revision>
  <dcterms:created xsi:type="dcterms:W3CDTF">2019-10-21T02:53:55Z</dcterms:created>
  <dcterms:modified xsi:type="dcterms:W3CDTF">2019-10-25T14:41:57Z</dcterms:modified>
</cp:coreProperties>
</file>