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72" r:id="rId15"/>
    <p:sldId id="261" r:id="rId16"/>
    <p:sldId id="262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a Ahmed Elsayed" initials="AAE" lastIdx="1" clrIdx="0">
    <p:extLst>
      <p:ext uri="{19B8F6BF-5375-455C-9EA6-DF929625EA0E}">
        <p15:presenceInfo xmlns:p15="http://schemas.microsoft.com/office/powerpoint/2012/main" userId="S::asiaahmed@azhar.edu.eg::75079942-8610-4454-937d-6cd735cc48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b="1"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  Asya Ahmed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5919328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RFM analysis and customer segmentation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94DF9-F844-4284-B274-3620CC13FA27}"/>
              </a:ext>
            </a:extLst>
          </p:cNvPr>
          <p:cNvSpPr txBox="1"/>
          <p:nvPr/>
        </p:nvSpPr>
        <p:spPr>
          <a:xfrm>
            <a:off x="542260" y="1593318"/>
            <a:ext cx="413606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RFM segmentation model is very insightful to determine which customers business should target to increase its revenue and value.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RFM (Recency, Frequency, Monetary) analysis is a behavior-based approach grouping customers into segments. It groups the customers based on their previous purchase transactions. How recently, how often, and how much did a customer buy.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customers are in bronze group.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9C696-FE7F-4DBB-91AA-A5D1E21A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84" y="1593318"/>
            <a:ext cx="4029075" cy="32862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23005"/>
            <a:ext cx="8120268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Customer segmentation – Targeting high value customers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B2C7E-7816-458D-B16D-EA9B86303D39}"/>
              </a:ext>
            </a:extLst>
          </p:cNvPr>
          <p:cNvSpPr txBox="1"/>
          <p:nvPr/>
        </p:nvSpPr>
        <p:spPr>
          <a:xfrm>
            <a:off x="988827" y="2104469"/>
            <a:ext cx="7942521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high customers value are female compared to male.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Targeting the customers that are in financial, health and manufacturing industry sector.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majority of high value customers are in aged between 40-49.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High value customers lives in NSW and VIC states.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4DB8F-189E-428F-B76B-D9376795E81B}"/>
              </a:ext>
            </a:extLst>
          </p:cNvPr>
          <p:cNvSpPr txBox="1"/>
          <p:nvPr/>
        </p:nvSpPr>
        <p:spPr>
          <a:xfrm>
            <a:off x="639765" y="1519696"/>
            <a:ext cx="725078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dirty="0"/>
              <a:t>The high value customers that should be targeted from the new list: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4989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23005"/>
            <a:ext cx="8120268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RFM analysis Recency against Monetary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6FB1-2206-4D12-9A47-436FE996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85" y="1690576"/>
            <a:ext cx="4152900" cy="2791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74303-2BCC-4A74-978E-BA5B14E4797D}"/>
              </a:ext>
            </a:extLst>
          </p:cNvPr>
          <p:cNvSpPr txBox="1"/>
          <p:nvPr/>
        </p:nvSpPr>
        <p:spPr>
          <a:xfrm>
            <a:off x="607385" y="1701209"/>
            <a:ext cx="4152900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customers who purchased recently have generated more revenue than customers who visited a while ago.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Customers from recent past (50-100 days) also generated a moderate amount of revenue.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Those who purchased more than 20 days ago generate low revenue.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8943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23005"/>
            <a:ext cx="8120268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RFM analysis Frequency against Monetary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74303-2BCC-4A74-978E-BA5B14E4797D}"/>
              </a:ext>
            </a:extLst>
          </p:cNvPr>
          <p:cNvSpPr txBox="1"/>
          <p:nvPr/>
        </p:nvSpPr>
        <p:spPr>
          <a:xfrm>
            <a:off x="756240" y="1743739"/>
            <a:ext cx="381576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C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ustomers classified as platinum customers visit frequently which correlated with increased revenue for the business.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There is a positive relationship between frequency and monetary gain for the business.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3F66B-12D8-4E1C-9559-6C7CD7CC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48" y="1616149"/>
            <a:ext cx="4143375" cy="31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746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23005"/>
            <a:ext cx="8120268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RFM analysis Recency against Frequency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74303-2BCC-4A74-978E-BA5B14E4797D}"/>
              </a:ext>
            </a:extLst>
          </p:cNvPr>
          <p:cNvSpPr txBox="1"/>
          <p:nvPr/>
        </p:nvSpPr>
        <p:spPr>
          <a:xfrm>
            <a:off x="714597" y="1583480"/>
            <a:ext cx="3261982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C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ustomers that have purchased more recently (0-50 days) have a higher chance of visiting more frequently.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There is a negative relationship between frequency and recency.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AA222-394E-4D08-A4A6-73206AE8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429" y="1583480"/>
            <a:ext cx="4230522" cy="31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036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389200" y="78983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5DFBA-D060-4C35-BB1F-9B7D9AAF8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10"/>
          <a:stretch/>
        </p:blipFill>
        <p:spPr>
          <a:xfrm>
            <a:off x="616688" y="1344577"/>
            <a:ext cx="8154512" cy="36154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618898" y="2210128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33961"/>
            <a:ext cx="9144000" cy="5834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121870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56825" y="64644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&amp; Recommend High value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4869713" y="1211619"/>
            <a:ext cx="264750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  Data analysis approach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882DC-4C19-4540-8433-10B2DE23BED7}"/>
              </a:ext>
            </a:extLst>
          </p:cNvPr>
          <p:cNvSpPr txBox="1"/>
          <p:nvPr/>
        </p:nvSpPr>
        <p:spPr>
          <a:xfrm>
            <a:off x="435935" y="1648470"/>
            <a:ext cx="3859618" cy="309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3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Pty Ltd is a company that specializes in high-quality bikes and accessible cycling accessories to riders.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3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3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Their marketing team is looking to boost business by analyzing their existing customer dataset to determine customer trends and behavior.  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3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3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Using the existing 3 datasets (Customer demographic, customer address and transactions) as a labelled dataset, please recommend which of these 1000 new customers should be targeted to drive the most value for the organization. 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Shape 73">
            <a:extLst>
              <a:ext uri="{FF2B5EF4-FFF2-40B4-BE49-F238E27FC236}">
                <a16:creationId xmlns:a16="http://schemas.microsoft.com/office/drawing/2014/main" id="{9FB9BC61-72C9-4C1A-AFAF-D44C177C4D9A}"/>
              </a:ext>
            </a:extLst>
          </p:cNvPr>
          <p:cNvSpPr/>
          <p:nvPr/>
        </p:nvSpPr>
        <p:spPr>
          <a:xfrm>
            <a:off x="209225" y="1284543"/>
            <a:ext cx="2101584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  Outline of problem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3DBA6-1DC6-4270-B39C-BD4AEF59FE65}"/>
              </a:ext>
            </a:extLst>
          </p:cNvPr>
          <p:cNvSpPr txBox="1"/>
          <p:nvPr/>
        </p:nvSpPr>
        <p:spPr>
          <a:xfrm>
            <a:off x="5075157" y="1675792"/>
            <a:ext cx="3859618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and old customer age distributions.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Bike related purchase over the last three years based on gender.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Top job industries contributing high profit and bike related sales.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segmentation b</a:t>
            </a:r>
            <a:r>
              <a:rPr lang="en-US" dirty="0"/>
              <a:t>y age category.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</a:t>
            </a:r>
            <a:r>
              <a:rPr lang="en-US" dirty="0"/>
              <a:t> of cars owned in each state.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RFM analysis and customer segmentation.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6738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0458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-23701" y="70839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&amp; Clean Up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29056" y="1193437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 quality dimensions to assess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422B5-A3EE-488C-A705-52F19800457F}"/>
              </a:ext>
            </a:extLst>
          </p:cNvPr>
          <p:cNvSpPr txBox="1"/>
          <p:nvPr/>
        </p:nvSpPr>
        <p:spPr>
          <a:xfrm>
            <a:off x="205025" y="1664852"/>
            <a:ext cx="3484473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Accuracy : </a:t>
            </a:r>
            <a:r>
              <a:rPr lang="en-US" b="0" i="0" dirty="0">
                <a:solidFill>
                  <a:srgbClr val="111111"/>
                </a:solidFill>
                <a:effectLst/>
                <a:latin typeface="Precisely Demi"/>
              </a:rPr>
              <a:t>How well does a piece of information reflect reality?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Completeness: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values free from </a:t>
            </a:r>
            <a:r>
              <a:rPr lang="en-US" dirty="0"/>
              <a:t>missing values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Consistency: </a:t>
            </a:r>
            <a:r>
              <a:rPr lang="en-US" b="0" i="0" dirty="0">
                <a:solidFill>
                  <a:srgbClr val="111111"/>
                </a:solidFill>
                <a:effectLst/>
                <a:latin typeface="Precisely Demi"/>
              </a:rPr>
              <a:t>Does information stored in one place match relevant data stored elsewhere?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Currency: values up to date.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Relevancy: Data items with value Meta-data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Validity:</a:t>
            </a:r>
            <a:r>
              <a:rPr lang="en-US" b="0" i="0" dirty="0">
                <a:solidFill>
                  <a:srgbClr val="111111"/>
                </a:solidFill>
                <a:effectLst/>
                <a:latin typeface="Precisely Demi"/>
              </a:rPr>
              <a:t> Is information in a specific format, does it follow business rules, or is it in an unusable format?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 dirty="0">
                <a:solidFill>
                  <a:srgbClr val="111111"/>
                </a:solidFill>
                <a:effectLst/>
                <a:latin typeface="Precisely Demi"/>
              </a:rPr>
              <a:t>Uniqueness : Records that are not duplicated.</a:t>
            </a: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CC513-C9A4-4092-BC16-D2228BC541E9}"/>
              </a:ext>
            </a:extLst>
          </p:cNvPr>
          <p:cNvSpPr txBox="1"/>
          <p:nvPr/>
        </p:nvSpPr>
        <p:spPr>
          <a:xfrm>
            <a:off x="4403650" y="1303673"/>
            <a:ext cx="42187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D4E0B-C4ED-4553-86BC-55E144DAC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232" b="2710"/>
          <a:stretch/>
        </p:blipFill>
        <p:spPr>
          <a:xfrm>
            <a:off x="3817088" y="1709237"/>
            <a:ext cx="5241852" cy="3054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6738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0458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708398"/>
            <a:ext cx="7099542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New and old customer age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830C-563E-4B03-A2BA-15E4BFD7A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" b="-1601"/>
          <a:stretch/>
        </p:blipFill>
        <p:spPr>
          <a:xfrm>
            <a:off x="5429774" y="990976"/>
            <a:ext cx="3509202" cy="2009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1890D-484A-4E33-8B31-1B1F810F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73" y="2987071"/>
            <a:ext cx="3509201" cy="2156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3F972-E1E2-49FE-993B-2E249ACA7DB6}"/>
              </a:ext>
            </a:extLst>
          </p:cNvPr>
          <p:cNvSpPr txBox="1"/>
          <p:nvPr/>
        </p:nvSpPr>
        <p:spPr>
          <a:xfrm>
            <a:off x="444095" y="1405493"/>
            <a:ext cx="3670705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In both new and old customer data, the majority of customers are in aged between 40-49.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lowest age group</a:t>
            </a:r>
            <a:r>
              <a:rPr lang="en-US" sz="1600" dirty="0"/>
              <a:t>s are under 20 and 80+ for both new and old customers data.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steep drop of customers in</a:t>
            </a:r>
            <a:r>
              <a:rPr lang="en-US" sz="1600" dirty="0"/>
              <a:t> the 30-39 age group in new.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385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6738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0458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08344" y="708398"/>
            <a:ext cx="8233554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/>
              <a:t>Bike related purchase over the last three years based on gender.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0C3BB-C2BA-4B04-86F9-16164F72A037}"/>
              </a:ext>
            </a:extLst>
          </p:cNvPr>
          <p:cNvSpPr txBox="1"/>
          <p:nvPr/>
        </p:nvSpPr>
        <p:spPr>
          <a:xfrm>
            <a:off x="733646" y="1637414"/>
            <a:ext cx="2764465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Over the last three years females have made more bike related purchase compared to males.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Females make up the majority of bike related sales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D566A-BF9B-4FD1-A465-22F911E8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30" y="1148505"/>
            <a:ext cx="46767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55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6738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0458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-135094" y="699489"/>
            <a:ext cx="8336874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  Top job industry contributing high profit &amp; bike related sales.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CD3C0-05D2-403A-A9DA-82CE38880D87}"/>
              </a:ext>
            </a:extLst>
          </p:cNvPr>
          <p:cNvSpPr txBox="1"/>
          <p:nvPr/>
        </p:nvSpPr>
        <p:spPr>
          <a:xfrm>
            <a:off x="393406" y="1360967"/>
            <a:ext cx="3168502" cy="34470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top three industry sector bringing the highest profit are Manufacturing, financial services and Health.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smallest number of are in Agriculture &amp; Telecommunications sectors.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59888-69E3-4CA9-9652-A2AEC175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44" y="1191899"/>
            <a:ext cx="4985673" cy="38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817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6738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0458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4" y="699489"/>
            <a:ext cx="7996755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latin typeface="+mn-lt"/>
                <a:ea typeface="+mn-ea"/>
                <a:cs typeface="+mn-cs"/>
                <a:sym typeface="Arial"/>
              </a:rPr>
              <a:t>Profit of wealth segment by age cluster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4E2B6-83D1-4941-8B0D-03FEDCE1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1242814"/>
            <a:ext cx="4366976" cy="379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38D58C-E60E-46FC-A2D0-3EBFF2F80BFA}"/>
              </a:ext>
            </a:extLst>
          </p:cNvPr>
          <p:cNvSpPr txBox="1"/>
          <p:nvPr/>
        </p:nvSpPr>
        <p:spPr>
          <a:xfrm>
            <a:off x="478465" y="1339702"/>
            <a:ext cx="3806456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Overall, the mass customer segmentation makes the highest profit across the different age clusters.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Mass Customers aged between 38-47 are likely to bring more profit for the company to other age clusters.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next category is the ‘</a:t>
            </a:r>
            <a:r>
              <a:rPr lang="en-US" dirty="0"/>
              <a:t>H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igh net worth’ c</a:t>
            </a:r>
            <a:r>
              <a:rPr lang="en-US" dirty="0"/>
              <a:t>ustomers.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Affluent customer can outperform the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‘</a:t>
            </a:r>
            <a:r>
              <a:rPr lang="en-US" dirty="0"/>
              <a:t>H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igh net worth’ customers in the 59-78 age group.</a:t>
            </a: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8124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3701" y="0"/>
            <a:ext cx="9191402" cy="67383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104586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350874" y="699489"/>
            <a:ext cx="7850906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</a:t>
            </a:r>
            <a:r>
              <a:rPr lang="en-US" dirty="0"/>
              <a:t> of cars owned in each state.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7CFFA-869C-42CB-AA76-C7A843BE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451" y="1297172"/>
            <a:ext cx="4658833" cy="3846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7134B-2C2A-4102-B318-92217D173B78}"/>
              </a:ext>
            </a:extLst>
          </p:cNvPr>
          <p:cNvSpPr txBox="1"/>
          <p:nvPr/>
        </p:nvSpPr>
        <p:spPr>
          <a:xfrm>
            <a:off x="680485" y="1446028"/>
            <a:ext cx="3168502" cy="3262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 has the largest amount of people that don’t own a car . NSW seems to have a higher number of people from which data was collected.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Victoria is also split quite evenly . But both numbers are significantly lower than those of NSW.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95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815</Words>
  <Application>Microsoft Office PowerPoint</Application>
  <PresentationFormat>On-screen Show (16:9)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Open Sans</vt:lpstr>
      <vt:lpstr>Open Sans Extrabold</vt:lpstr>
      <vt:lpstr>Open Sans Light</vt:lpstr>
      <vt:lpstr>Precisely Demi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 Ahmed</dc:creator>
  <cp:lastModifiedBy>Asia Ahmed Elsayed</cp:lastModifiedBy>
  <cp:revision>32</cp:revision>
  <dcterms:modified xsi:type="dcterms:W3CDTF">2022-08-02T15:43:14Z</dcterms:modified>
</cp:coreProperties>
</file>