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redoka" charset="1" panose="02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  <p:embeddedFont>
      <p:font typeface="Roboto" charset="1" panose="02000000000000000000"/>
      <p:regular r:id="rId22"/>
    </p:embeddedFont>
    <p:embeddedFont>
      <p:font typeface="Roboto Bold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29211"/>
            <a:ext cx="16230600" cy="4571999"/>
            <a:chOff x="0" y="0"/>
            <a:chExt cx="2202108" cy="6203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620312"/>
            </a:xfrm>
            <a:custGeom>
              <a:avLst/>
              <a:gdLst/>
              <a:ahLst/>
              <a:cxnLst/>
              <a:rect r="r" b="b" t="t" l="l"/>
              <a:pathLst>
                <a:path h="620312" w="2202108">
                  <a:moveTo>
                    <a:pt x="1998908" y="0"/>
                  </a:moveTo>
                  <a:cubicBezTo>
                    <a:pt x="2111132" y="0"/>
                    <a:pt x="2202108" y="138862"/>
                    <a:pt x="2202108" y="310156"/>
                  </a:cubicBezTo>
                  <a:cubicBezTo>
                    <a:pt x="2202108" y="481450"/>
                    <a:pt x="2111132" y="620312"/>
                    <a:pt x="1998908" y="620312"/>
                  </a:cubicBezTo>
                  <a:lnTo>
                    <a:pt x="203200" y="620312"/>
                  </a:lnTo>
                  <a:cubicBezTo>
                    <a:pt x="90976" y="620312"/>
                    <a:pt x="0" y="481450"/>
                    <a:pt x="0" y="310156"/>
                  </a:cubicBezTo>
                  <a:cubicBezTo>
                    <a:pt x="0" y="13886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658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3377" y="3164223"/>
            <a:ext cx="14561245" cy="327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Renovación Tecnológica para la comunidad de “Tribu de Mamás”.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694" y="7703722"/>
            <a:ext cx="14561245" cy="207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2"/>
              </a:lnSpc>
            </a:pPr>
            <a:r>
              <a:rPr lang="en-US" sz="4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1:</a:t>
            </a: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Nelly Becerra</a:t>
            </a:r>
          </a:p>
          <a:p>
            <a:pPr algn="l">
              <a:lnSpc>
                <a:spcPts val="5502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Felipe Cáceres</a:t>
            </a:r>
          </a:p>
          <a:p>
            <a:pPr algn="l">
              <a:lnSpc>
                <a:spcPts val="5502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Vladimir Chamorro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918622" y="9619519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351333" y="1497682"/>
          <a:ext cx="17585333" cy="8334375"/>
        </p:xfrm>
        <a:graphic>
          <a:graphicData uri="http://schemas.openxmlformats.org/drawingml/2006/table">
            <a:tbl>
              <a:tblPr/>
              <a:tblGrid>
                <a:gridCol w="1890319"/>
                <a:gridCol w="6121239"/>
                <a:gridCol w="3372439"/>
                <a:gridCol w="1173425"/>
                <a:gridCol w="5027911"/>
              </a:tblGrid>
              <a:tr h="9480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Análisis de Requerimientos.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Recolección y análisis de los requerimientos iniciales para todos los sprints, con enfoque en SCRUM.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Entrevistas, herramientas de análisis.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semanas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comprensión clara de los requerimientos es clave para el éxito de cada sprint.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8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Sprint 1: Desarrollo del CRUD y Autenticación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Implementación de la base de datos para perfiles de usuario, registro de usuarios e inicio de sesión.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SGBD (MySQL), lenguajes de programación:JavaScript,Python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semanas.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Este sprint sienta las bases del sistema; cualquier problema en esta fase podría afectar a los siguientes sprints.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Sprint 2: Vista de Administración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Desarrollo de la interfaz de administración, incluyendo la creación de posts de eventos y un dashboard de métricas.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Framework frontend (React.js), herramientas de análisis de métricas	Framework back end django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semanas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 esencial asegurar la facilidad de uso y la funcionalidad completa del dashboard para que los administradores gestionen eficazmente los eventos.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8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Sprint 3: Cupones y alianzas.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Desarrollar e implementar un sistema de gestión de cupones de descuento y alianzas estratégicas en la plataforma.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JavaScript, Framework: React.js, API para la gestión de cupones y alianzas. Django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semanas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correcta implementación del sistema de cupones y alianzas es crucial para fomentar la participación.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4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Sprint 4: Carrito de Compras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Integración del sistema de eventos con la funcionalidad de carrito de compras, permitiendo seleccionar y comprar entradas.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Lenguajes de programación: JavaScript, FrameWork:React Django.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semanas.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integración del carrito de compras es crítica para la funcionalidad de la plataforma; la usabilidad debe ser una prioridad.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Sprint 5: Métodos de Pago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Desarrollo e implementación de la ventana de métodos de pago, permitiendo a los usuarios completar las transacciones.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 de pago, lenguajes de programación: python 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semanas.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Asegurarse de la seguridad y confiabilidad en el manejo de los datos de pago es fundamental; se recomienda realizar pruebas exhaustivas de integración.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Pruebas de Integración y Calidad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Ejecución de pruebas al final de cada sprint para garantizar la calidad e integración de cada módulo desarrollado.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Herramientas de prueba (JMeter, Postman)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semana.	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Realizar revisiones de código y pruebas de integración continuas al final de cada sprint es esencial para mantener la calidad del producto final.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Retrospectiva del Sprint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progreso y resultados al final de cada sprint, con ajustes en la planificación para los siguientes sprints.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Herramientas de gestión de proyectos (Trello)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días (al final de cada sprint)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 importante realizar retrospectivas al final de cada sprint para mejorar el proceso y resolver problemas que hayan surgido.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7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2717137" y="56232"/>
            <a:ext cx="8866564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Plan de Trabajo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8577" y="619125"/>
            <a:ext cx="12410846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Entregables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910196" y="3156669"/>
            <a:ext cx="9377804" cy="6240564"/>
          </a:xfrm>
          <a:custGeom>
            <a:avLst/>
            <a:gdLst/>
            <a:ahLst/>
            <a:cxnLst/>
            <a:rect r="r" b="b" t="t" l="l"/>
            <a:pathLst>
              <a:path h="6240564" w="9377804">
                <a:moveTo>
                  <a:pt x="0" y="0"/>
                </a:moveTo>
                <a:lnTo>
                  <a:pt x="9377804" y="0"/>
                </a:lnTo>
                <a:lnTo>
                  <a:pt x="9377804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72319" y="8743950"/>
            <a:ext cx="3780351" cy="1543050"/>
            <a:chOff x="0" y="0"/>
            <a:chExt cx="995648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716000" y="9696325"/>
            <a:ext cx="7292697" cy="1105149"/>
            <a:chOff x="0" y="0"/>
            <a:chExt cx="2681766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896643" y="8292062"/>
            <a:ext cx="4112054" cy="667481"/>
            <a:chOff x="0" y="0"/>
            <a:chExt cx="250365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01809" y="2508251"/>
            <a:ext cx="11045875" cy="605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Documento de Arquitectura del Sistema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Mockups de la Interfaz de Usuario (GUI)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 Modelo Entidad-Relación (ER) de la Base de Datos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Informe de Pruebas de Carga y Estrés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Plan de Pruebas de Integración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 Informe Final del Proyecto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Manual de Usuario y Administrador</a:t>
            </a:r>
          </a:p>
          <a:p>
            <a:pPr algn="l" marL="777240" indent="-388620" lvl="1">
              <a:lnSpc>
                <a:spcPts val="6012"/>
              </a:lnSpc>
              <a:buAutoNum type="arabicPeriod" startAt="1"/>
            </a:pPr>
            <a:r>
              <a:rPr lang="en-US" sz="3600">
                <a:solidFill>
                  <a:srgbClr val="542622"/>
                </a:solidFill>
                <a:latin typeface="Roboto"/>
                <a:ea typeface="Roboto"/>
                <a:cs typeface="Roboto"/>
                <a:sym typeface="Roboto"/>
              </a:rPr>
              <a:t> Plataforma Web Funcional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68254" y="-2322791"/>
            <a:ext cx="3351491" cy="335149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624090" y="2434861"/>
            <a:ext cx="11039819" cy="7359879"/>
          </a:xfrm>
          <a:custGeom>
            <a:avLst/>
            <a:gdLst/>
            <a:ahLst/>
            <a:cxnLst/>
            <a:rect r="r" b="b" t="t" l="l"/>
            <a:pathLst>
              <a:path h="7359879" w="11039819">
                <a:moveTo>
                  <a:pt x="0" y="0"/>
                </a:moveTo>
                <a:lnTo>
                  <a:pt x="11039820" y="0"/>
                </a:lnTo>
                <a:lnTo>
                  <a:pt x="11039820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00130" y="876300"/>
            <a:ext cx="16687741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1616"/>
                </a:solidFill>
                <a:latin typeface="Fredoka"/>
                <a:ea typeface="Fredoka"/>
                <a:cs typeface="Fredoka"/>
                <a:sym typeface="Fredoka"/>
              </a:rPr>
              <a:t>Conclusiones y Reflexiones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09947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9175" y="4123938"/>
            <a:ext cx="15089650" cy="174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3"/>
              </a:lnSpc>
            </a:pPr>
            <a:r>
              <a:rPr lang="en-US" sz="15300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Gracias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267612" y="-962988"/>
            <a:ext cx="3983376" cy="398337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962988" y="7266612"/>
            <a:ext cx="3983376" cy="398337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52347" y="-519233"/>
            <a:ext cx="3013905" cy="30139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78253" y="7751347"/>
            <a:ext cx="3013905" cy="301390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-514599"/>
            <a:ext cx="12065613" cy="1105149"/>
            <a:chOff x="0" y="0"/>
            <a:chExt cx="443692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2720697" y="9696325"/>
            <a:ext cx="11864697" cy="1105149"/>
            <a:chOff x="0" y="0"/>
            <a:chExt cx="4363042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17475" y="876471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69797" y="8846996"/>
            <a:ext cx="8871226" cy="1440004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16709" y="771409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26800" y="0"/>
            <a:ext cx="6808334" cy="1105149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79894" y="1438890"/>
            <a:ext cx="7408106" cy="7408106"/>
            <a:chOff x="0" y="0"/>
            <a:chExt cx="137160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47578" t="0" r="-4255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3415381"/>
            <a:ext cx="8866564" cy="575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"Tribu de Mamás" es una </a:t>
            </a: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comunidad que apoya a madres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sin red de apoyo, ofreciendo un </a:t>
            </a: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espacio seguro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para compartir experiencias y recibir acompañamiento. El proyecto busca crear una plataforma digital centralizada para mejorar la gestión y experiencia de usuario.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586582"/>
            <a:ext cx="8866564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884839" y="8713359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830436" y="9181851"/>
            <a:ext cx="6808334" cy="1105149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389095" y="2936092"/>
            <a:ext cx="9898905" cy="5190686"/>
          </a:xfrm>
          <a:custGeom>
            <a:avLst/>
            <a:gdLst/>
            <a:ahLst/>
            <a:cxnLst/>
            <a:rect r="r" b="b" t="t" l="l"/>
            <a:pathLst>
              <a:path h="5190686" w="9898905">
                <a:moveTo>
                  <a:pt x="0" y="0"/>
                </a:moveTo>
                <a:lnTo>
                  <a:pt x="9898905" y="0"/>
                </a:lnTo>
                <a:lnTo>
                  <a:pt x="9898905" y="5190686"/>
                </a:lnTo>
                <a:lnTo>
                  <a:pt x="0" y="5190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08378" y="1494642"/>
            <a:ext cx="8866564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8378" y="3391138"/>
            <a:ext cx="8866564" cy="503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3680" indent="-396840" lvl="1">
              <a:lnSpc>
                <a:spcPts val="5734"/>
              </a:lnSpc>
              <a:buFont typeface="Arial"/>
              <a:buChar char="•"/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Plataforma Web</a:t>
            </a:r>
          </a:p>
          <a:p>
            <a:pPr algn="l" marL="793680" indent="-396840" lvl="1">
              <a:lnSpc>
                <a:spcPts val="5734"/>
              </a:lnSpc>
              <a:buFont typeface="Arial"/>
              <a:buChar char="•"/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Automatización de procesos</a:t>
            </a:r>
          </a:p>
          <a:p>
            <a:pPr algn="l" marL="793680" indent="-396840" lvl="1">
              <a:lnSpc>
                <a:spcPts val="5734"/>
              </a:lnSpc>
              <a:buFont typeface="Arial"/>
              <a:buChar char="•"/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</a:p>
          <a:p>
            <a:pPr algn="l" marL="793680" indent="-396840" lvl="1">
              <a:lnSpc>
                <a:spcPts val="5734"/>
              </a:lnSpc>
              <a:buFont typeface="Arial"/>
              <a:buChar char="•"/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Perfiles</a:t>
            </a:r>
          </a:p>
          <a:p>
            <a:pPr algn="l" marL="793680" indent="-396840" lvl="1">
              <a:lnSpc>
                <a:spcPts val="5734"/>
              </a:lnSpc>
              <a:buFont typeface="Arial"/>
              <a:buChar char="•"/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Dashboard de Métricas</a:t>
            </a:r>
          </a:p>
          <a:p>
            <a:pPr algn="l" marL="793680" indent="-396840" lvl="1">
              <a:lnSpc>
                <a:spcPts val="5734"/>
              </a:lnSpc>
              <a:buFont typeface="Arial"/>
              <a:buChar char="•"/>
            </a:pP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Foro</a:t>
            </a:r>
          </a:p>
          <a:p>
            <a:pPr algn="l">
              <a:lnSpc>
                <a:spcPts val="573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111024" y="2535798"/>
            <a:ext cx="7176976" cy="6330254"/>
          </a:xfrm>
          <a:custGeom>
            <a:avLst/>
            <a:gdLst/>
            <a:ahLst/>
            <a:cxnLst/>
            <a:rect r="r" b="b" t="t" l="l"/>
            <a:pathLst>
              <a:path h="6330254" w="7176976">
                <a:moveTo>
                  <a:pt x="0" y="0"/>
                </a:moveTo>
                <a:lnTo>
                  <a:pt x="7176976" y="0"/>
                </a:lnTo>
                <a:lnTo>
                  <a:pt x="7176976" y="6330254"/>
                </a:lnTo>
                <a:lnTo>
                  <a:pt x="0" y="6330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694301"/>
            <a:ext cx="16230600" cy="145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Relación con las competencias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3405856"/>
            <a:ext cx="16230600" cy="377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Desarrollo de Soluciones Tecnológicas.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Gestión de Proyectos Informáticos.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Seguridad de Sistemas Computacionales.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Levantamiento y Análisis de Requerimientos.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Aseguramiento de la Calidad del Software.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604177" y="4471164"/>
            <a:ext cx="7069025" cy="4787136"/>
          </a:xfrm>
          <a:custGeom>
            <a:avLst/>
            <a:gdLst/>
            <a:ahLst/>
            <a:cxnLst/>
            <a:rect r="r" b="b" t="t" l="l"/>
            <a:pathLst>
              <a:path h="4787136" w="7069025">
                <a:moveTo>
                  <a:pt x="0" y="0"/>
                </a:moveTo>
                <a:lnTo>
                  <a:pt x="7069025" y="0"/>
                </a:lnTo>
                <a:lnTo>
                  <a:pt x="7069025" y="4787136"/>
                </a:lnTo>
                <a:lnTo>
                  <a:pt x="0" y="4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71275" y="594290"/>
            <a:ext cx="17345450" cy="129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Relación con Intereses Profesionales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2105198"/>
            <a:ext cx="16230600" cy="377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6"/>
              </a:lnSpc>
            </a:pPr>
            <a:r>
              <a:rPr lang="en-US" sz="3876" spc="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Este proyecto nos permitirá poner en práctica y consolidar nuestros conocimientos en desarrollo web, seguridad informática, y experiencia de usuario, todos ellos componentes cruciales de nuestros intereses profesionales.</a:t>
            </a:r>
          </a:p>
          <a:p>
            <a:pPr algn="just">
              <a:lnSpc>
                <a:spcPts val="604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056714" y="295408"/>
            <a:ext cx="8108160" cy="5198895"/>
          </a:xfrm>
          <a:custGeom>
            <a:avLst/>
            <a:gdLst/>
            <a:ahLst/>
            <a:cxnLst/>
            <a:rect r="r" b="b" t="t" l="l"/>
            <a:pathLst>
              <a:path h="5198895" w="8108160">
                <a:moveTo>
                  <a:pt x="0" y="0"/>
                </a:moveTo>
                <a:lnTo>
                  <a:pt x="8108160" y="0"/>
                </a:lnTo>
                <a:lnTo>
                  <a:pt x="8108160" y="5198895"/>
                </a:lnTo>
                <a:lnTo>
                  <a:pt x="0" y="5198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468254" y="-2322791"/>
            <a:ext cx="3351491" cy="33514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084727" y="8227155"/>
            <a:ext cx="12051841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1616"/>
                </a:solidFill>
                <a:latin typeface="Fredoka"/>
                <a:ea typeface="Fredoka"/>
                <a:cs typeface="Fredoka"/>
                <a:sym typeface="Fredoka"/>
              </a:rPr>
              <a:t>Factibilidad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3480" y="5541928"/>
            <a:ext cx="16184391" cy="268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67"/>
              </a:lnSpc>
            </a:pPr>
            <a:r>
              <a:rPr lang="en-US" b="true" sz="3440" spc="6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Duración</a:t>
            </a:r>
            <a:r>
              <a:rPr lang="en-US" sz="3440" spc="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Desarrollo dentro del semestre con 4 horas diarias de lunes a viernes.</a:t>
            </a:r>
          </a:p>
          <a:p>
            <a:pPr algn="just">
              <a:lnSpc>
                <a:spcPts val="5367"/>
              </a:lnSpc>
            </a:pPr>
            <a:r>
              <a:rPr lang="en-US" b="true" sz="3440" spc="6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Recursos</a:t>
            </a:r>
            <a:r>
              <a:rPr lang="en-US" sz="3440" spc="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Herramientas de desarrollo web, servidores, y software de gestión de proyectos.</a:t>
            </a:r>
          </a:p>
          <a:p>
            <a:pPr algn="just">
              <a:lnSpc>
                <a:spcPts val="5367"/>
              </a:lnSpc>
            </a:pPr>
            <a:r>
              <a:rPr lang="en-US" b="true" sz="3440" spc="6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Apoyo Externo</a:t>
            </a:r>
            <a:r>
              <a:rPr lang="en-US" sz="3440" spc="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Acceso a tecnología y posible colaboración institucional.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6213" y="876471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94" y="1438890"/>
            <a:ext cx="7408106" cy="7408106"/>
            <a:chOff x="0" y="0"/>
            <a:chExt cx="13716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38809" t="0" r="-38809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470548" y="771409"/>
            <a:ext cx="4112054" cy="667481"/>
            <a:chOff x="0" y="0"/>
            <a:chExt cx="250365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4931865" y="0"/>
            <a:ext cx="6808334" cy="1105149"/>
            <a:chOff x="0" y="0"/>
            <a:chExt cx="250365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4884240" y="8846996"/>
            <a:ext cx="8871226" cy="1440004"/>
            <a:chOff x="0" y="0"/>
            <a:chExt cx="250365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956731" y="1508766"/>
            <a:ext cx="9738575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Objetivo General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92736" y="3415381"/>
            <a:ext cx="8866564" cy="4308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Centralizar, automatizar y mejorar los procesos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la “Tribu de Mamá” para la gestión de suscripciones, eventos y beneficios, </a:t>
            </a: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mejorando la eficiencia operativa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la seguridad de los datos y la experiencia de usuario.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986" y="3985323"/>
            <a:ext cx="4306739" cy="43067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3421" y="0"/>
                  </a:moveTo>
                  <a:lnTo>
                    <a:pt x="689379" y="0"/>
                  </a:lnTo>
                  <a:cubicBezTo>
                    <a:pt x="757543" y="0"/>
                    <a:pt x="812800" y="55257"/>
                    <a:pt x="812800" y="123421"/>
                  </a:cubicBezTo>
                  <a:lnTo>
                    <a:pt x="812800" y="689379"/>
                  </a:lnTo>
                  <a:cubicBezTo>
                    <a:pt x="812800" y="757543"/>
                    <a:pt x="757543" y="812800"/>
                    <a:pt x="689379" y="812800"/>
                  </a:cubicBezTo>
                  <a:lnTo>
                    <a:pt x="123421" y="812800"/>
                  </a:lnTo>
                  <a:cubicBezTo>
                    <a:pt x="55257" y="812800"/>
                    <a:pt x="0" y="757543"/>
                    <a:pt x="0" y="689379"/>
                  </a:cubicBezTo>
                  <a:lnTo>
                    <a:pt x="0" y="123421"/>
                  </a:lnTo>
                  <a:cubicBezTo>
                    <a:pt x="0" y="55257"/>
                    <a:pt x="55257" y="0"/>
                    <a:pt x="123421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18783" y="3985323"/>
            <a:ext cx="4306739" cy="430673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3421" y="0"/>
                  </a:moveTo>
                  <a:lnTo>
                    <a:pt x="689379" y="0"/>
                  </a:lnTo>
                  <a:cubicBezTo>
                    <a:pt x="757543" y="0"/>
                    <a:pt x="812800" y="55257"/>
                    <a:pt x="812800" y="123421"/>
                  </a:cubicBezTo>
                  <a:lnTo>
                    <a:pt x="812800" y="689379"/>
                  </a:lnTo>
                  <a:cubicBezTo>
                    <a:pt x="812800" y="757543"/>
                    <a:pt x="757543" y="812800"/>
                    <a:pt x="689379" y="812800"/>
                  </a:cubicBezTo>
                  <a:lnTo>
                    <a:pt x="123421" y="812800"/>
                  </a:lnTo>
                  <a:cubicBezTo>
                    <a:pt x="55257" y="812800"/>
                    <a:pt x="0" y="757543"/>
                    <a:pt x="0" y="689379"/>
                  </a:cubicBezTo>
                  <a:lnTo>
                    <a:pt x="0" y="123421"/>
                  </a:lnTo>
                  <a:cubicBezTo>
                    <a:pt x="0" y="55257"/>
                    <a:pt x="55257" y="0"/>
                    <a:pt x="123421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66357" y="3985323"/>
            <a:ext cx="4306739" cy="430673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3421" y="0"/>
                  </a:moveTo>
                  <a:lnTo>
                    <a:pt x="689379" y="0"/>
                  </a:lnTo>
                  <a:cubicBezTo>
                    <a:pt x="757543" y="0"/>
                    <a:pt x="812800" y="55257"/>
                    <a:pt x="812800" y="123421"/>
                  </a:cubicBezTo>
                  <a:lnTo>
                    <a:pt x="812800" y="689379"/>
                  </a:lnTo>
                  <a:cubicBezTo>
                    <a:pt x="812800" y="757543"/>
                    <a:pt x="757543" y="812800"/>
                    <a:pt x="689379" y="812800"/>
                  </a:cubicBezTo>
                  <a:lnTo>
                    <a:pt x="123421" y="812800"/>
                  </a:lnTo>
                  <a:cubicBezTo>
                    <a:pt x="55257" y="812800"/>
                    <a:pt x="0" y="757543"/>
                    <a:pt x="0" y="689379"/>
                  </a:cubicBezTo>
                  <a:lnTo>
                    <a:pt x="0" y="123421"/>
                  </a:lnTo>
                  <a:cubicBezTo>
                    <a:pt x="0" y="55257"/>
                    <a:pt x="55257" y="0"/>
                    <a:pt x="123421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13275" y="3985323"/>
            <a:ext cx="4306739" cy="430673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3421" y="0"/>
                  </a:moveTo>
                  <a:lnTo>
                    <a:pt x="689379" y="0"/>
                  </a:lnTo>
                  <a:cubicBezTo>
                    <a:pt x="757543" y="0"/>
                    <a:pt x="812800" y="55257"/>
                    <a:pt x="812800" y="123421"/>
                  </a:cubicBezTo>
                  <a:lnTo>
                    <a:pt x="812800" y="689379"/>
                  </a:lnTo>
                  <a:cubicBezTo>
                    <a:pt x="812800" y="757543"/>
                    <a:pt x="757543" y="812800"/>
                    <a:pt x="689379" y="812800"/>
                  </a:cubicBezTo>
                  <a:lnTo>
                    <a:pt x="123421" y="812800"/>
                  </a:lnTo>
                  <a:cubicBezTo>
                    <a:pt x="55257" y="812800"/>
                    <a:pt x="0" y="757543"/>
                    <a:pt x="0" y="689379"/>
                  </a:cubicBezTo>
                  <a:lnTo>
                    <a:pt x="0" y="123421"/>
                  </a:lnTo>
                  <a:cubicBezTo>
                    <a:pt x="0" y="55257"/>
                    <a:pt x="55257" y="0"/>
                    <a:pt x="123421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38577" y="1727340"/>
            <a:ext cx="12410846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Objetivos Específicos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172319" y="8743950"/>
            <a:ext cx="3780351" cy="1543050"/>
            <a:chOff x="0" y="0"/>
            <a:chExt cx="995648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896643" y="8292062"/>
            <a:ext cx="4112054" cy="667481"/>
            <a:chOff x="0" y="0"/>
            <a:chExt cx="2503650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716000" y="9696325"/>
            <a:ext cx="7292697" cy="1105149"/>
            <a:chOff x="0" y="0"/>
            <a:chExt cx="2681766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85590" y="4942754"/>
            <a:ext cx="3471531" cy="231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b="true" sz="1971" spc="3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Automatizar los procesos de suscripción</a:t>
            </a:r>
            <a:r>
              <a:rPr lang="en-US" sz="1971" spc="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mediante la integración de un sistema de pagos en línea para optimizar la gestión y reducir la intervención manual.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36387" y="4626737"/>
            <a:ext cx="3471531" cy="304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b="true" sz="1971" spc="3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Implementar un sistema de cupones digitales y códigos QR</a:t>
            </a:r>
            <a:r>
              <a:rPr lang="en-US" sz="1971" spc="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que permita la generación y administración de descuentos para los usuarios, proporcionando trazabilidad y mejorando la experiencia de uso.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83961" y="4435613"/>
            <a:ext cx="3471531" cy="342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b="true" sz="1971" spc="3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Diseñar e implementar un dashboard de métricas</a:t>
            </a:r>
            <a:r>
              <a:rPr lang="en-US" sz="1971" spc="3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que ofrezca visualización en tiempo real de datos clave sobre la actividad en la plataforma, facilitando la toma de decisiones informadas por parte de los administradores.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230879" y="4626737"/>
            <a:ext cx="3471531" cy="304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b="true" sz="1971" spc="3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Establecer un foro </a:t>
            </a:r>
            <a:r>
              <a:rPr lang="en-US" sz="1971" spc="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 permita la comunicación y el intercambio de información entre los usuarios, con la posibilidad de importar contenido desde Instagram de forma automatizada o manual.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77801"/>
            <a:ext cx="12211114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Metodología SCRUM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58541" y="830201"/>
            <a:ext cx="4112054" cy="667481"/>
            <a:chOff x="0" y="0"/>
            <a:chExt cx="250365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710220" y="-46503"/>
            <a:ext cx="6808334" cy="1105149"/>
            <a:chOff x="0" y="0"/>
            <a:chExt cx="250365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779449" y="8713359"/>
            <a:ext cx="4112054" cy="667481"/>
            <a:chOff x="0" y="0"/>
            <a:chExt cx="250365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4127589" y="9181851"/>
            <a:ext cx="6808334" cy="1105149"/>
            <a:chOff x="0" y="0"/>
            <a:chExt cx="250365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2486423"/>
            <a:ext cx="16687405" cy="587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Gestión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Uso de Trello para organización y visualización de tareas.</a:t>
            </a:r>
          </a:p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Enfoque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Iterativo e incremental, con sprints de 2 semanas.</a:t>
            </a:r>
          </a:p>
          <a:p>
            <a:pPr algn="just">
              <a:lnSpc>
                <a:spcPts val="5734"/>
              </a:lnSpc>
            </a:pPr>
          </a:p>
          <a:p>
            <a:pPr algn="just">
              <a:lnSpc>
                <a:spcPts val="6670"/>
              </a:lnSpc>
            </a:pPr>
            <a:r>
              <a:rPr lang="en-US" b="true" sz="4276" spc="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Etapas del Proyecto:</a:t>
            </a:r>
          </a:p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Planificación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del Sprint: Selección de tareas prioritarias del backlog.</a:t>
            </a:r>
          </a:p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Ejecución del Sprint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Desarrollo y seguimiento de tareas en Trello.</a:t>
            </a:r>
          </a:p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Revisión del Sprint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Evaluación del trabajo realizado.</a:t>
            </a:r>
          </a:p>
          <a:p>
            <a:pPr algn="just">
              <a:lnSpc>
                <a:spcPts val="5734"/>
              </a:lnSpc>
            </a:pPr>
            <a:r>
              <a:rPr lang="en-US" b="true" sz="3676" spc="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Retrospectiva</a:t>
            </a:r>
            <a:r>
              <a:rPr lang="en-US" sz="3676" spc="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Análisis para mejorar en el próximo sprint.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DAGPkbVUQOA</dc:identifier>
  <dcterms:modified xsi:type="dcterms:W3CDTF">2011-08-01T06:04:30Z</dcterms:modified>
  <cp:revision>1</cp:revision>
  <dc:title>Presentación</dc:title>
</cp:coreProperties>
</file>