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0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0A690-1F20-CE7C-BB63-18F2890C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A3B105-F76D-049B-DE38-DC8A11B14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3B12B-CC42-3609-D7A5-053ED8F6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5808B-8B92-809B-1662-082B60F5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FE8E6-6F04-56D4-5BAD-1542ECBC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2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71E3E-0BA4-9E37-BD94-07CCA5BB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932AA-E0CF-1490-54F9-89733088C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8A687C-6864-1612-4EDC-C9EB7C98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58850-F07B-726E-5A8E-A6594A4C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52277-C512-C5D2-B0D7-7B62BD3F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0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1BD713-9ACD-DFB1-A430-C807B21AE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156BF8-2A51-151D-5411-0D6BD0CB9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0F8AC-2B8C-3752-4477-1DEB2A3C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52FFE-9C9A-AA9F-6BCF-A43D77D8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D5676-E027-00B2-3B4A-03C72FD0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8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E8951-895D-8F7A-8704-5DE73A16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38060-2239-40FC-BA29-4BE20C208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8173A-2FD0-62F5-7821-0D405FD2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FE079-F35E-C83A-2FB1-3EC560F4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3911D-F920-A88C-BDDC-6383071B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1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246E8-D4D7-6245-BC73-988385C7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444FF0-B838-5883-E142-0E024F11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3B647-E918-ED67-36E8-D3E15F77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73BB4-1C86-FAAD-9EF1-D13D2E34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2168A-AEBC-7856-B975-4FBF6FE4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9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59F75-BA06-FC83-D9C5-925FF3FF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5BCDE-7A47-2FAB-4392-454BD8CC8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AE79BF-7C6C-899B-A4FF-78812782D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8B6C0-C0D3-3CEC-A370-602C7B6D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D21973-A63D-4D11-CD63-B0F470CF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61BF27-0131-10A8-F66D-305D505D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8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0FBAE-AACF-4D3F-EC6F-91619893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53856-B865-8922-88CC-0675A5E30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5A77F0-4D2C-6C91-CE0C-60CFCCA6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3E7814-5A31-22E2-6467-FAC8B7BDE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63DF1B-5AB6-3C6B-8600-DB1837914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F4E834-D5E3-8E19-B505-DA13B94C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13C21-2D2C-C5CA-1FE0-85873FCD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8AE7E3-EC3A-18A0-80DC-3278A097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7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9F93B-BE97-2068-E06C-AB1DD9CD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FC3425-F01A-FA61-0CDF-8B20355D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C5CC78-9BE4-D5FC-63D3-025454C3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1AA47D-ABF6-741E-7FAE-865D8266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D36B1B-C57C-8015-1BC4-5559820B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BA526B-5C2A-2BA7-9173-2483995A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8D7DDF-4C07-86E9-43DB-EDA1BAC3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4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28A6C-FBDD-626E-DDAF-73F321D2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1B3ED-1ED7-436B-24ED-1D7754CF9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2F7987-3114-6B98-45E1-C955D679A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AE44C2-0E69-56DF-C0AB-43105E6D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BCC0D-B43C-3C57-5419-9F2EB4D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49BFC-3681-F49B-F49B-0FF1A4A9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1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90C1C-6042-9B0E-DCA9-90A5C46F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C1EB40-F00A-0554-E06E-2353E49B4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880A3E-F26D-31B0-E1A2-29A2DF97E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76AA1-3596-A44A-7CAC-5E4A2539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6C5-CD52-4741-8A22-170B4BD9E670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097AB-4DC3-D84B-5108-CD25CBA3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31A03-B486-C1B5-9681-25AE3144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1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5B024B-3DD3-AE4B-408A-6A59E986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7991D-BE01-8597-6A91-F655C895B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0AA18-CBB2-E9C5-66D2-94FA64D4E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A6C5-CD52-4741-8A22-170B4BD9E670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7156F-279F-E229-C151-3B90A1DDE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28B17-7FDB-5C13-7928-B11CAC6E1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5FE0-1D72-44FE-BEA2-BF73D4F16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jupyter.org/try-jupyter/retro/notebooks/?path=notebooks/Intro.ipynb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docs.docker.com/get-docker/" TargetMode="External"/><Relationship Id="rId7" Type="http://schemas.openxmlformats.org/officeDocument/2006/relationships/hyperlink" Target="https://dev.to/roselinebassey/docker-for-beginners-basic-docker-commands-2n89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codecamp.org/news/command-line-for-beginners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docs.docker.com/desktop/wsl/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61DCDDF-C693-49E1-9E28-7A1CCF132B9A}"/>
              </a:ext>
            </a:extLst>
          </p:cNvPr>
          <p:cNvGrpSpPr/>
          <p:nvPr/>
        </p:nvGrpSpPr>
        <p:grpSpPr>
          <a:xfrm>
            <a:off x="132825" y="110527"/>
            <a:ext cx="3305821" cy="1778255"/>
            <a:chOff x="2028180" y="1354411"/>
            <a:chExt cx="3305821" cy="177825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4C905F6-4B2D-79A9-CD43-85027852AAD0}"/>
                </a:ext>
              </a:extLst>
            </p:cNvPr>
            <p:cNvSpPr/>
            <p:nvPr/>
          </p:nvSpPr>
          <p:spPr>
            <a:xfrm>
              <a:off x="2028180" y="1354411"/>
              <a:ext cx="3305821" cy="1778255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B48B664-716D-CFFB-CF6C-B0BEF14AD26A}"/>
                </a:ext>
              </a:extLst>
            </p:cNvPr>
            <p:cNvSpPr txBox="1"/>
            <p:nvPr/>
          </p:nvSpPr>
          <p:spPr>
            <a:xfrm>
              <a:off x="2117558" y="1400610"/>
              <a:ext cx="309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0. Preparation for environment</a:t>
              </a:r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4D9DC45-4A39-1B59-BA58-4FE09B72DFD8}"/>
                </a:ext>
              </a:extLst>
            </p:cNvPr>
            <p:cNvSpPr/>
            <p:nvPr/>
          </p:nvSpPr>
          <p:spPr>
            <a:xfrm>
              <a:off x="2189480" y="1816140"/>
              <a:ext cx="914400" cy="122677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Install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  <a:br>
                <a:rPr lang="en-US" altLang="zh-CN" dirty="0">
                  <a:solidFill>
                    <a:schemeClr val="tx1"/>
                  </a:solidFill>
                </a:rPr>
              </a:b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3733667-C4E6-C51B-B15F-A35C74E28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3317" y="2577465"/>
              <a:ext cx="466725" cy="40005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8569087-C34E-61C7-8FCA-84B0177D105D}"/>
                </a:ext>
              </a:extLst>
            </p:cNvPr>
            <p:cNvSpPr txBox="1"/>
            <p:nvPr/>
          </p:nvSpPr>
          <p:spPr>
            <a:xfrm>
              <a:off x="3034029" y="1921697"/>
              <a:ext cx="22999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8900" indent="-88900" algn="l" fontAlgn="ctr">
                <a:buFont typeface="Arial" panose="020B0604020202020204" pitchFamily="34" charset="0"/>
                <a:buChar char="•"/>
              </a:pPr>
              <a:r>
                <a:rPr lang="en-US" altLang="zh-CN" sz="100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  <a:t>Download and install docker:</a:t>
              </a:r>
              <a:br>
                <a:rPr lang="en-US" altLang="zh-CN" sz="100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</a:br>
              <a:r>
                <a:rPr lang="en-US" altLang="zh-CN" sz="1000" b="0" i="0" dirty="0">
                  <a:solidFill>
                    <a:schemeClr val="accent1"/>
                  </a:solidFill>
                  <a:effectLst/>
                  <a:hlinkClick r:id="rId3"/>
                </a:rPr>
                <a:t>https://docs.docker.com/get-docker/</a:t>
              </a:r>
              <a:endParaRPr lang="en-US" altLang="zh-CN" sz="1000" b="0" i="0" dirty="0">
                <a:solidFill>
                  <a:schemeClr val="accent1"/>
                </a:solidFill>
                <a:effectLst/>
              </a:endParaRPr>
            </a:p>
            <a:p>
              <a:pPr marL="88900" indent="-88900" algn="l" fontAlgn="ctr">
                <a:buFont typeface="Arial" panose="020B0604020202020204" pitchFamily="34" charset="0"/>
                <a:buChar char="•"/>
              </a:pPr>
              <a:r>
                <a:rPr lang="en-US" altLang="zh-CN" sz="100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  <a:t>The windows user could use wsl: </a:t>
              </a:r>
              <a:br>
                <a:rPr lang="en-US" altLang="zh-CN" sz="100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</a:br>
              <a:r>
                <a:rPr lang="en-US" altLang="zh-CN" sz="100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4"/>
                </a:rPr>
                <a:t>https://docs.docker.com/desktop/wsl/</a:t>
              </a:r>
              <a:endParaRPr lang="en-US" altLang="zh-CN" sz="1000" b="0" i="0" dirty="0">
                <a:solidFill>
                  <a:schemeClr val="bg2">
                    <a:lumMod val="90000"/>
                  </a:schemeClr>
                </a:solidFill>
                <a:effectLst/>
              </a:endParaRPr>
            </a:p>
            <a:p>
              <a:pPr marL="88900" indent="-88900" algn="l" fontAlgn="ctr"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</a:rPr>
                <a:t>Test the docker by command line: </a:t>
              </a:r>
              <a:br>
                <a:rPr lang="en-US" altLang="zh-CN" sz="1000" dirty="0">
                  <a:solidFill>
                    <a:schemeClr val="bg2">
                      <a:lumMod val="90000"/>
                    </a:schemeClr>
                  </a:solidFill>
                  <a:latin typeface="Source Han Sans CN"/>
                </a:rPr>
              </a:br>
              <a:r>
                <a:rPr lang="en-US" altLang="zh-CN" sz="1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onsolas" panose="020B0609020204030204" pitchFamily="49" charset="0"/>
                </a:rPr>
                <a:t>docker run hello-world</a:t>
              </a:r>
              <a:endParaRPr lang="en-US" altLang="zh-CN" sz="1000" b="0" i="0" dirty="0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3BEB00C8-22FA-5661-7161-81D140F9D49C}"/>
              </a:ext>
            </a:extLst>
          </p:cNvPr>
          <p:cNvSpPr/>
          <p:nvPr/>
        </p:nvSpPr>
        <p:spPr>
          <a:xfrm>
            <a:off x="3844542" y="3322893"/>
            <a:ext cx="1809750" cy="731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dockerHDDM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6A1001-0B31-F509-712C-C468B4991C07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3141886" y="3322893"/>
            <a:ext cx="702656" cy="3657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5268DB17-EF8E-5EF8-34A2-B2CF518E7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131" y="457197"/>
            <a:ext cx="1564296" cy="1129571"/>
          </a:xfrm>
          <a:prstGeom prst="rect">
            <a:avLst/>
          </a:prstGeom>
        </p:spPr>
      </p:pic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F8DEBAD6-8826-B5E8-0E77-75824419B45F}"/>
              </a:ext>
            </a:extLst>
          </p:cNvPr>
          <p:cNvCxnSpPr>
            <a:stCxn id="33" idx="2"/>
            <a:endCxn id="25" idx="0"/>
          </p:cNvCxnSpPr>
          <p:nvPr/>
        </p:nvCxnSpPr>
        <p:spPr>
          <a:xfrm rot="5400000">
            <a:off x="4429786" y="1906399"/>
            <a:ext cx="1736125" cy="1096862"/>
          </a:xfrm>
          <a:prstGeom prst="curvedConnector3">
            <a:avLst>
              <a:gd name="adj1" fmla="val 50000"/>
            </a:avLst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DF5BC66-AC06-AC78-9D2C-E34CD9589189}"/>
              </a:ext>
            </a:extLst>
          </p:cNvPr>
          <p:cNvCxnSpPr>
            <a:cxnSpLocks/>
            <a:stCxn id="25" idx="1"/>
            <a:endCxn id="44" idx="3"/>
          </p:cNvCxnSpPr>
          <p:nvPr/>
        </p:nvCxnSpPr>
        <p:spPr>
          <a:xfrm flipH="1">
            <a:off x="3174519" y="3688616"/>
            <a:ext cx="670023" cy="4972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40" name="组合 1039">
            <a:extLst>
              <a:ext uri="{FF2B5EF4-FFF2-40B4-BE49-F238E27FC236}">
                <a16:creationId xmlns:a16="http://schemas.microsoft.com/office/drawing/2014/main" id="{2E57FEAA-9A88-9CAB-F221-BE7522346DB2}"/>
              </a:ext>
            </a:extLst>
          </p:cNvPr>
          <p:cNvGrpSpPr/>
          <p:nvPr/>
        </p:nvGrpSpPr>
        <p:grpSpPr>
          <a:xfrm>
            <a:off x="130553" y="2454801"/>
            <a:ext cx="3305821" cy="3419841"/>
            <a:chOff x="1856301" y="2629038"/>
            <a:chExt cx="3305821" cy="341984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AA269F7-4D4B-8980-CC73-F00BB5A249BD}"/>
                </a:ext>
              </a:extLst>
            </p:cNvPr>
            <p:cNvGrpSpPr/>
            <p:nvPr/>
          </p:nvGrpSpPr>
          <p:grpSpPr>
            <a:xfrm>
              <a:off x="1856301" y="2629038"/>
              <a:ext cx="3305821" cy="3419841"/>
              <a:chOff x="2028180" y="1354411"/>
              <a:chExt cx="3305821" cy="3419841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E7CE12A4-C568-EDB7-0ABC-F2C272688617}"/>
                  </a:ext>
                </a:extLst>
              </p:cNvPr>
              <p:cNvSpPr/>
              <p:nvPr/>
            </p:nvSpPr>
            <p:spPr>
              <a:xfrm>
                <a:off x="2028180" y="1354411"/>
                <a:ext cx="3305821" cy="341984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EBAC747-BD27-3074-2FAF-99C54660BEFF}"/>
                  </a:ext>
                </a:extLst>
              </p:cNvPr>
              <p:cNvSpPr txBox="1"/>
              <p:nvPr/>
            </p:nvSpPr>
            <p:spPr>
              <a:xfrm>
                <a:off x="2028180" y="1400610"/>
                <a:ext cx="330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1. Pull and run dockerHDDM</a:t>
                </a:r>
                <a:endParaRPr lang="zh-CN" altLang="en-US" dirty="0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B5E64D5E-7C92-9B9E-9018-F2F279BD37D3}"/>
                  </a:ext>
                </a:extLst>
              </p:cNvPr>
              <p:cNvSpPr/>
              <p:nvPr/>
            </p:nvSpPr>
            <p:spPr>
              <a:xfrm>
                <a:off x="2316892" y="1851285"/>
                <a:ext cx="2722621" cy="7424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001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Pull image</a:t>
                </a:r>
                <a:br>
                  <a:rPr lang="en-US" altLang="zh-CN" dirty="0">
                    <a:solidFill>
                      <a:schemeClr val="tx1"/>
                    </a:solidFill>
                  </a:rPr>
                </a:br>
                <a:r>
                  <a:rPr lang="en-US" altLang="zh-CN" sz="1400" dirty="0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docker pull hcp4715/</a:t>
                </a:r>
                <a:r>
                  <a:rPr lang="en-US" altLang="zh-CN" sz="1400" dirty="0" err="1">
                    <a:ln w="0"/>
                    <a:solidFill>
                      <a:schemeClr val="bg2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</a:rPr>
                  <a:t>hddm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6E8517FB-F366-9B94-A846-9E5D9EBBF418}"/>
                </a:ext>
              </a:extLst>
            </p:cNvPr>
            <p:cNvSpPr/>
            <p:nvPr/>
          </p:nvSpPr>
          <p:spPr>
            <a:xfrm>
              <a:off x="2177646" y="3988875"/>
              <a:ext cx="2722621" cy="74243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Run container</a:t>
              </a:r>
            </a:p>
            <a:p>
              <a:pPr algn="ctr"/>
              <a:r>
                <a:rPr lang="en-US" altLang="zh-CN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docker pull hcp4715/</a:t>
              </a:r>
              <a:r>
                <a:rPr lang="en-US" altLang="zh-CN" sz="14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hddm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7201FD6-B568-BABE-77D1-CA9AC155EA46}"/>
                </a:ext>
              </a:extLst>
            </p:cNvPr>
            <p:cNvSpPr txBox="1"/>
            <p:nvPr/>
          </p:nvSpPr>
          <p:spPr>
            <a:xfrm>
              <a:off x="2210280" y="4765850"/>
              <a:ext cx="2657354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US" altLang="zh-CN" sz="105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  <a:t>The reference about command lines</a:t>
              </a:r>
            </a:p>
            <a:p>
              <a:pPr marL="88900" indent="-88900" algn="l" fontAlgn="ctr">
                <a:buFont typeface="Arial" panose="020B0604020202020204" pitchFamily="34" charset="0"/>
                <a:buChar char="•"/>
              </a:pPr>
              <a:r>
                <a:rPr lang="en-US" altLang="zh-CN" sz="105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  <a:t>The basics of the terminal command line</a:t>
              </a:r>
              <a:r>
                <a:rPr lang="zh-CN" altLang="en-US" sz="105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  <a:t>：</a:t>
              </a:r>
              <a:r>
                <a:rPr lang="en-US" altLang="zh-CN" sz="105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6"/>
                </a:rPr>
                <a:t>https://www.freecodecamp.org/news/command-line-for-beginners/</a:t>
              </a:r>
              <a:endParaRPr lang="en-US" altLang="zh-CN" sz="1050" b="0" i="0" dirty="0">
                <a:solidFill>
                  <a:schemeClr val="bg2">
                    <a:lumMod val="90000"/>
                  </a:schemeClr>
                </a:solidFill>
                <a:effectLst/>
              </a:endParaRPr>
            </a:p>
            <a:p>
              <a:pPr marL="88900" indent="-88900" algn="l" fontAlgn="ctr">
                <a:buFont typeface="Arial" panose="020B0604020202020204" pitchFamily="34" charset="0"/>
                <a:buChar char="•"/>
              </a:pPr>
              <a:r>
                <a:rPr lang="en-US" altLang="zh-CN" sz="105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  <a:t>The basic command in docker:</a:t>
              </a:r>
              <a:br>
                <a:rPr lang="en-US" altLang="zh-CN" sz="105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</a:br>
              <a:r>
                <a:rPr lang="en-US" altLang="zh-CN" sz="1050" b="0" i="0" dirty="0">
                  <a:solidFill>
                    <a:schemeClr val="bg2">
                      <a:lumMod val="90000"/>
                    </a:schemeClr>
                  </a:solidFill>
                  <a:effectLst/>
                  <a:hlinkClick r:id="rId7"/>
                </a:rPr>
                <a:t>https://dev.to/roselinebassey/docker-for-beginners-basic-docker-commands-2n89</a:t>
              </a:r>
              <a:endParaRPr lang="en-US" altLang="zh-CN" sz="1050" b="0" i="0" dirty="0">
                <a:solidFill>
                  <a:schemeClr val="bg2">
                    <a:lumMod val="90000"/>
                  </a:schemeClr>
                </a:solidFill>
                <a:effectLst/>
              </a:endParaRP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22E0F1C-E8DE-759D-92C6-2FCE17FC8F13}"/>
              </a:ext>
            </a:extLst>
          </p:cNvPr>
          <p:cNvCxnSpPr>
            <a:cxnSpLocks/>
            <a:stCxn id="44" idx="3"/>
            <a:endCxn id="55" idx="1"/>
          </p:cNvCxnSpPr>
          <p:nvPr/>
        </p:nvCxnSpPr>
        <p:spPr>
          <a:xfrm>
            <a:off x="3174519" y="4185856"/>
            <a:ext cx="657692" cy="8176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721C7FB-F2B3-9C8D-DB5A-74F04726458B}"/>
              </a:ext>
            </a:extLst>
          </p:cNvPr>
          <p:cNvGrpSpPr/>
          <p:nvPr/>
        </p:nvGrpSpPr>
        <p:grpSpPr>
          <a:xfrm>
            <a:off x="3832211" y="4265880"/>
            <a:ext cx="1809750" cy="1608522"/>
            <a:chOff x="5570290" y="4346201"/>
            <a:chExt cx="1809750" cy="1608522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3145A28-8543-0F22-51A2-89B3302E1F3E}"/>
                </a:ext>
              </a:extLst>
            </p:cNvPr>
            <p:cNvSpPr/>
            <p:nvPr/>
          </p:nvSpPr>
          <p:spPr>
            <a:xfrm>
              <a:off x="5570290" y="4346201"/>
              <a:ext cx="1809750" cy="147533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Jupyter (IDE)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32C3F5B-6424-80EE-BA53-F3145F2A1380}"/>
                </a:ext>
              </a:extLst>
            </p:cNvPr>
            <p:cNvSpPr txBox="1"/>
            <p:nvPr/>
          </p:nvSpPr>
          <p:spPr>
            <a:xfrm>
              <a:off x="5716025" y="4731311"/>
              <a:ext cx="1518280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zh-CN" sz="1050" b="0" i="0" dirty="0">
                  <a:solidFill>
                    <a:schemeClr val="bg2">
                      <a:lumMod val="90000"/>
                    </a:schemeClr>
                  </a:solidFill>
                  <a:effectLst/>
                </a:rPr>
                <a:t>Online</a:t>
              </a:r>
              <a:r>
                <a:rPr lang="en-US" altLang="zh-CN" sz="1050" dirty="0">
                  <a:solidFill>
                    <a:schemeClr val="bg2">
                      <a:lumMod val="90000"/>
                    </a:schemeClr>
                  </a:solidFill>
                </a:rPr>
                <a:t> try Jupyter and Python: </a:t>
              </a:r>
              <a:r>
                <a:rPr lang="en-US" altLang="zh-CN" sz="1050" b="0" i="0" dirty="0">
                  <a:solidFill>
                    <a:srgbClr val="19191A"/>
                  </a:solidFill>
                  <a:effectLst/>
                  <a:hlinkClick r:id="rId8"/>
                </a:rPr>
                <a:t>https://jupyter.org/try-jupyter/retro/notebooks/?path=notebooks/Intro.ipynb</a:t>
              </a:r>
              <a:endParaRPr lang="en-US" altLang="zh-CN" sz="1050" b="0" i="0" dirty="0">
                <a:solidFill>
                  <a:srgbClr val="19191A"/>
                </a:solidFill>
                <a:effectLst/>
              </a:endParaRPr>
            </a:p>
            <a:p>
              <a:pPr algn="l" fontAlgn="ctr"/>
              <a:endParaRPr lang="en-US" altLang="zh-CN" sz="1050" b="0" i="0" dirty="0">
                <a:solidFill>
                  <a:schemeClr val="bg2">
                    <a:lumMod val="90000"/>
                  </a:schemeClr>
                </a:solidFill>
                <a:effectLst/>
                <a:latin typeface="Source Han Sans CN"/>
              </a:endParaRPr>
            </a:p>
          </p:txBody>
        </p:sp>
      </p:grpSp>
      <p:pic>
        <p:nvPicPr>
          <p:cNvPr id="84" name="图片 83">
            <a:extLst>
              <a:ext uri="{FF2B5EF4-FFF2-40B4-BE49-F238E27FC236}">
                <a16:creationId xmlns:a16="http://schemas.microsoft.com/office/drawing/2014/main" id="{0683D89B-4707-8FEE-848F-A07EBC6F56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0019" y="2400576"/>
            <a:ext cx="657692" cy="898263"/>
          </a:xfrm>
          <a:prstGeom prst="rect">
            <a:avLst/>
          </a:prstGeom>
        </p:spPr>
      </p:pic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C6D36CB4-7242-2DD6-FD49-3B0F5C23693D}"/>
              </a:ext>
            </a:extLst>
          </p:cNvPr>
          <p:cNvCxnSpPr>
            <a:cxnSpLocks/>
            <a:stCxn id="84" idx="1"/>
            <a:endCxn id="55" idx="3"/>
          </p:cNvCxnSpPr>
          <p:nvPr/>
        </p:nvCxnSpPr>
        <p:spPr>
          <a:xfrm rot="10800000" flipV="1">
            <a:off x="5641961" y="2849707"/>
            <a:ext cx="798058" cy="2153841"/>
          </a:xfrm>
          <a:prstGeom prst="curvedConnector3">
            <a:avLst>
              <a:gd name="adj1" fmla="val 50000"/>
            </a:avLst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8B55F369-0B9F-4D42-8AB7-978B42B917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1814" y="4302462"/>
            <a:ext cx="353510" cy="35351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EEE26A5C-E682-A4F7-C88D-8F999521B8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8148" y="4162307"/>
            <a:ext cx="1145574" cy="826315"/>
          </a:xfrm>
          <a:prstGeom prst="rect">
            <a:avLst/>
          </a:prstGeom>
        </p:spPr>
      </p:pic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ED2F14FD-9EC7-7220-95C5-F4D60B8109EB}"/>
              </a:ext>
            </a:extLst>
          </p:cNvPr>
          <p:cNvCxnSpPr>
            <a:cxnSpLocks/>
            <a:stCxn id="96" idx="1"/>
            <a:endCxn id="55" idx="3"/>
          </p:cNvCxnSpPr>
          <p:nvPr/>
        </p:nvCxnSpPr>
        <p:spPr>
          <a:xfrm rot="10800000" flipV="1">
            <a:off x="5641962" y="4575465"/>
            <a:ext cx="706187" cy="428084"/>
          </a:xfrm>
          <a:prstGeom prst="curvedConnector3">
            <a:avLst>
              <a:gd name="adj1" fmla="val 50000"/>
            </a:avLst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连接符: 曲线 112">
            <a:extLst>
              <a:ext uri="{FF2B5EF4-FFF2-40B4-BE49-F238E27FC236}">
                <a16:creationId xmlns:a16="http://schemas.microsoft.com/office/drawing/2014/main" id="{18B92059-01A8-7AD8-686B-1777AB043321}"/>
              </a:ext>
            </a:extLst>
          </p:cNvPr>
          <p:cNvCxnSpPr>
            <a:cxnSpLocks/>
            <a:stCxn id="110" idx="1"/>
            <a:endCxn id="96" idx="3"/>
          </p:cNvCxnSpPr>
          <p:nvPr/>
        </p:nvCxnSpPr>
        <p:spPr>
          <a:xfrm rot="10800000" flipV="1">
            <a:off x="7493722" y="3748963"/>
            <a:ext cx="824112" cy="826501"/>
          </a:xfrm>
          <a:prstGeom prst="curvedConnector3">
            <a:avLst>
              <a:gd name="adj1" fmla="val 50000"/>
            </a:avLst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9" name="组合 1038">
            <a:extLst>
              <a:ext uri="{FF2B5EF4-FFF2-40B4-BE49-F238E27FC236}">
                <a16:creationId xmlns:a16="http://schemas.microsoft.com/office/drawing/2014/main" id="{C8381E67-66AF-BDF8-F9F3-9D23B2384E96}"/>
              </a:ext>
            </a:extLst>
          </p:cNvPr>
          <p:cNvGrpSpPr/>
          <p:nvPr/>
        </p:nvGrpSpPr>
        <p:grpSpPr>
          <a:xfrm>
            <a:off x="8317834" y="1148880"/>
            <a:ext cx="2748745" cy="5200167"/>
            <a:chOff x="10014354" y="4040086"/>
            <a:chExt cx="2748745" cy="5200167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0581D339-C5FE-5530-21EF-5C7C8677B8D0}"/>
                </a:ext>
              </a:extLst>
            </p:cNvPr>
            <p:cNvGrpSpPr/>
            <p:nvPr/>
          </p:nvGrpSpPr>
          <p:grpSpPr>
            <a:xfrm>
              <a:off x="10014354" y="4040086"/>
              <a:ext cx="2748745" cy="5200167"/>
              <a:chOff x="9367519" y="3195320"/>
              <a:chExt cx="2560931" cy="2102425"/>
            </a:xfrm>
          </p:grpSpPr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88F429EB-E81C-9B81-8E59-4B941829AAB0}"/>
                  </a:ext>
                </a:extLst>
              </p:cNvPr>
              <p:cNvSpPr/>
              <p:nvPr/>
            </p:nvSpPr>
            <p:spPr>
              <a:xfrm>
                <a:off x="9367519" y="3195320"/>
                <a:ext cx="2560931" cy="210242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3F08D29D-4057-3E09-F5C0-AFA28B61EF09}"/>
                  </a:ext>
                </a:extLst>
              </p:cNvPr>
              <p:cNvSpPr txBox="1"/>
              <p:nvPr/>
            </p:nvSpPr>
            <p:spPr>
              <a:xfrm>
                <a:off x="9367519" y="3195320"/>
                <a:ext cx="2560930" cy="14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3. Workflow</a:t>
                </a:r>
                <a:endParaRPr lang="zh-CN" altLang="en-US" dirty="0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7FF6EA38-D18D-F347-1B03-EFC2E793B298}"/>
                </a:ext>
              </a:extLst>
            </p:cNvPr>
            <p:cNvGrpSpPr/>
            <p:nvPr/>
          </p:nvGrpSpPr>
          <p:grpSpPr>
            <a:xfrm>
              <a:off x="10490499" y="6260790"/>
              <a:ext cx="1809750" cy="731446"/>
              <a:chOff x="9189789" y="5549732"/>
              <a:chExt cx="1809750" cy="731446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0D022A5-3E8A-B157-BF54-E6B830A1A3C5}"/>
                  </a:ext>
                </a:extLst>
              </p:cNvPr>
              <p:cNvSpPr/>
              <p:nvPr/>
            </p:nvSpPr>
            <p:spPr>
              <a:xfrm>
                <a:off x="9189789" y="5549732"/>
                <a:ext cx="1809750" cy="73144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  <a:p>
                <a:pPr algn="ctr"/>
                <a:r>
                  <a:rPr lang="en-US" altLang="zh-CN" dirty="0" err="1"/>
                  <a:t>InferenceData</a:t>
                </a:r>
                <a:endParaRPr lang="zh-CN" altLang="en-US" dirty="0"/>
              </a:p>
            </p:txBody>
          </p:sp>
          <p:pic>
            <p:nvPicPr>
              <p:cNvPr id="108" name="图片 107">
                <a:extLst>
                  <a:ext uri="{FF2B5EF4-FFF2-40B4-BE49-F238E27FC236}">
                    <a16:creationId xmlns:a16="http://schemas.microsoft.com/office/drawing/2014/main" id="{2DCF572C-A426-DD53-3A48-DB1F16C744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7397" t="23969" r="6233" b="15130"/>
              <a:stretch/>
            </p:blipFill>
            <p:spPr>
              <a:xfrm>
                <a:off x="9688264" y="5666695"/>
                <a:ext cx="812800" cy="245533"/>
              </a:xfrm>
              <a:prstGeom prst="rect">
                <a:avLst/>
              </a:prstGeom>
            </p:spPr>
          </p:pic>
        </p:grp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753A5BD2-B175-97A1-CE6D-705139564A94}"/>
                </a:ext>
              </a:extLst>
            </p:cNvPr>
            <p:cNvSpPr/>
            <p:nvPr/>
          </p:nvSpPr>
          <p:spPr>
            <a:xfrm>
              <a:off x="10137131" y="4476699"/>
              <a:ext cx="2516491" cy="6335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Define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0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Model = </a:t>
              </a:r>
              <a:r>
                <a:rPr lang="en-US" altLang="zh-CN" sz="10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hddm.HDDM</a:t>
              </a:r>
              <a:r>
                <a:rPr lang="en-US" altLang="zh-CN" sz="10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(data)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E2236B51-FFA6-CBB7-9139-9E83D4D84B0E}"/>
                </a:ext>
              </a:extLst>
            </p:cNvPr>
            <p:cNvSpPr/>
            <p:nvPr/>
          </p:nvSpPr>
          <p:spPr>
            <a:xfrm>
              <a:off x="10137130" y="5371756"/>
              <a:ext cx="2516491" cy="6335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Fitting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Infdata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 = </a:t>
              </a: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Model.sample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(500, chains=4)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0101F7E-8863-3F3D-0A9D-ECA0E78C04DE}"/>
                </a:ext>
              </a:extLst>
            </p:cNvPr>
            <p:cNvCxnSpPr>
              <a:cxnSpLocks/>
              <a:stCxn id="116" idx="2"/>
              <a:endCxn id="123" idx="0"/>
            </p:cNvCxnSpPr>
            <p:nvPr/>
          </p:nvCxnSpPr>
          <p:spPr>
            <a:xfrm flipH="1">
              <a:off x="11395376" y="5110287"/>
              <a:ext cx="1" cy="2614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直接箭头连接符 1023">
              <a:extLst>
                <a:ext uri="{FF2B5EF4-FFF2-40B4-BE49-F238E27FC236}">
                  <a16:creationId xmlns:a16="http://schemas.microsoft.com/office/drawing/2014/main" id="{D5DC7CC7-B742-430A-6BC1-A1CECC3901A2}"/>
                </a:ext>
              </a:extLst>
            </p:cNvPr>
            <p:cNvCxnSpPr>
              <a:cxnSpLocks/>
              <a:stCxn id="123" idx="2"/>
              <a:endCxn id="104" idx="0"/>
            </p:cNvCxnSpPr>
            <p:nvPr/>
          </p:nvCxnSpPr>
          <p:spPr>
            <a:xfrm flipH="1">
              <a:off x="11395374" y="6005344"/>
              <a:ext cx="2" cy="255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3" name="矩形: 圆角 1032">
              <a:extLst>
                <a:ext uri="{FF2B5EF4-FFF2-40B4-BE49-F238E27FC236}">
                  <a16:creationId xmlns:a16="http://schemas.microsoft.com/office/drawing/2014/main" id="{3BAB9A75-409C-98EC-2B48-F2EE844F1514}"/>
                </a:ext>
              </a:extLst>
            </p:cNvPr>
            <p:cNvSpPr/>
            <p:nvPr/>
          </p:nvSpPr>
          <p:spPr>
            <a:xfrm>
              <a:off x="10137130" y="7265430"/>
              <a:ext cx="2516491" cy="73144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Diagnostic &amp; Analysis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arviz.summay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(</a:t>
              </a: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Infdata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)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arviz.plot_posterior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(</a:t>
              </a:r>
              <a:r>
                <a:rPr lang="en-US" altLang="zh-CN" sz="800" dirty="0" err="1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Infdata</a:t>
              </a: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)</a:t>
              </a:r>
              <a:b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</a:br>
              <a:r>
                <a:rPr lang="en-US" altLang="zh-CN" sz="8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…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035" name="组合 1034">
              <a:extLst>
                <a:ext uri="{FF2B5EF4-FFF2-40B4-BE49-F238E27FC236}">
                  <a16:creationId xmlns:a16="http://schemas.microsoft.com/office/drawing/2014/main" id="{8361D2EE-CA9C-0086-C485-84EE7EE5FB6B}"/>
                </a:ext>
              </a:extLst>
            </p:cNvPr>
            <p:cNvGrpSpPr/>
            <p:nvPr/>
          </p:nvGrpSpPr>
          <p:grpSpPr>
            <a:xfrm>
              <a:off x="10762260" y="8152890"/>
              <a:ext cx="1355724" cy="978030"/>
              <a:chOff x="8403843" y="5459159"/>
              <a:chExt cx="1355724" cy="978030"/>
            </a:xfrm>
          </p:grpSpPr>
          <p:pic>
            <p:nvPicPr>
              <p:cNvPr id="1031" name="图片 1030">
                <a:extLst>
                  <a:ext uri="{FF2B5EF4-FFF2-40B4-BE49-F238E27FC236}">
                    <a16:creationId xmlns:a16="http://schemas.microsoft.com/office/drawing/2014/main" id="{A219CD9C-A9C0-1444-22B8-9940DAE57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03843" y="5727985"/>
                <a:ext cx="1355724" cy="709204"/>
              </a:xfrm>
              <a:prstGeom prst="rect">
                <a:avLst/>
              </a:prstGeom>
            </p:spPr>
          </p:pic>
          <p:sp>
            <p:nvSpPr>
              <p:cNvPr id="1034" name="文本框 1033">
                <a:extLst>
                  <a:ext uri="{FF2B5EF4-FFF2-40B4-BE49-F238E27FC236}">
                    <a16:creationId xmlns:a16="http://schemas.microsoft.com/office/drawing/2014/main" id="{C9B63344-97F2-70B4-2404-C6C75982902D}"/>
                  </a:ext>
                </a:extLst>
              </p:cNvPr>
              <p:cNvSpPr txBox="1"/>
              <p:nvPr/>
            </p:nvSpPr>
            <p:spPr>
              <a:xfrm>
                <a:off x="8403844" y="5459159"/>
                <a:ext cx="13283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results and figures</a:t>
                </a:r>
                <a:endParaRPr lang="zh-CN" altLang="en-US" sz="1200" dirty="0"/>
              </a:p>
            </p:txBody>
          </p:sp>
        </p:grpSp>
        <p:cxnSp>
          <p:nvCxnSpPr>
            <p:cNvPr id="1036" name="直接箭头连接符 1035">
              <a:extLst>
                <a:ext uri="{FF2B5EF4-FFF2-40B4-BE49-F238E27FC236}">
                  <a16:creationId xmlns:a16="http://schemas.microsoft.com/office/drawing/2014/main" id="{C9599DC9-445F-A134-2F5D-1AE9D114D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95374" y="6992236"/>
              <a:ext cx="2" cy="255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7" name="直接箭头连接符 1036">
              <a:extLst>
                <a:ext uri="{FF2B5EF4-FFF2-40B4-BE49-F238E27FC236}">
                  <a16:creationId xmlns:a16="http://schemas.microsoft.com/office/drawing/2014/main" id="{B30E1466-5066-795F-7024-58EB083B8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95372" y="8004099"/>
              <a:ext cx="2" cy="255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2" name="直接箭头连接符 1041">
            <a:extLst>
              <a:ext uri="{FF2B5EF4-FFF2-40B4-BE49-F238E27FC236}">
                <a16:creationId xmlns:a16="http://schemas.microsoft.com/office/drawing/2014/main" id="{8B99D562-6CB0-ED0F-5F04-F7820EC4EEF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1783463" y="1888782"/>
            <a:ext cx="2273" cy="6122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9ACD4798-7BB9-0256-34CF-8CDA7740D917}"/>
              </a:ext>
            </a:extLst>
          </p:cNvPr>
          <p:cNvCxnSpPr>
            <a:cxnSpLocks/>
            <a:stCxn id="116" idx="1"/>
            <a:endCxn id="84" idx="3"/>
          </p:cNvCxnSpPr>
          <p:nvPr/>
        </p:nvCxnSpPr>
        <p:spPr>
          <a:xfrm rot="10800000" flipV="1">
            <a:off x="7097711" y="1902286"/>
            <a:ext cx="1342900" cy="947421"/>
          </a:xfrm>
          <a:prstGeom prst="curvedConnector3">
            <a:avLst>
              <a:gd name="adj1" fmla="val 50000"/>
            </a:avLst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00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slider颜色版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自定义 1">
      <a:majorFont>
        <a:latin typeface="Chromate"/>
        <a:ea typeface="微软雅黑"/>
        <a:cs typeface=""/>
      </a:majorFont>
      <a:minorFont>
        <a:latin typeface="Calibri"/>
        <a:ea typeface="霞鹜文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198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Source Han Sans CN</vt:lpstr>
      <vt:lpstr>Arial</vt:lpstr>
      <vt:lpstr>Calibri</vt:lpstr>
      <vt:lpstr>Chromate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晚坷 潘</dc:creator>
  <cp:lastModifiedBy>晚坷 潘</cp:lastModifiedBy>
  <cp:revision>4</cp:revision>
  <dcterms:created xsi:type="dcterms:W3CDTF">2023-11-11T02:33:11Z</dcterms:created>
  <dcterms:modified xsi:type="dcterms:W3CDTF">2023-11-11T04:28:24Z</dcterms:modified>
</cp:coreProperties>
</file>