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64" y="-724"/>
      </p:cViewPr>
      <p:guideLst>
        <p:guide orient="horz" pos="453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60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5" userDrawn="1">
          <p15:clr>
            <a:srgbClr val="FBAE40"/>
          </p15:clr>
        </p15:guide>
        <p15:guide id="2" pos="34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2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6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6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8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9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9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3EC2-E0E7-4618-8B4E-812DCE2CC2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0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get-docker/" TargetMode="External"/><Relationship Id="rId13" Type="http://schemas.openxmlformats.org/officeDocument/2006/relationships/hyperlink" Target="https://www.freecodecamp.org/news/command-line-for-beginner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hyperlink" Target="https://jupyter.org/try-jupyter/retro/notebooks/?path=notebooks/Intro.ipynb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docs.docker.com/desktop/wsl/" TargetMode="External"/><Relationship Id="rId14" Type="http://schemas.openxmlformats.org/officeDocument/2006/relationships/hyperlink" Target="https://dev.to/roselinebassey/docker-for-beginners-basic-docker-commands-2n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1E355F7-3C44-217D-D451-DC0AFCD731E9}"/>
              </a:ext>
            </a:extLst>
          </p:cNvPr>
          <p:cNvGrpSpPr/>
          <p:nvPr/>
        </p:nvGrpSpPr>
        <p:grpSpPr>
          <a:xfrm>
            <a:off x="2110510" y="1323711"/>
            <a:ext cx="3305810" cy="2359650"/>
            <a:chOff x="1856301" y="2453420"/>
            <a:chExt cx="3305810" cy="244187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7209223-B28F-5332-E87C-DB7F2E778B94}"/>
                </a:ext>
              </a:extLst>
            </p:cNvPr>
            <p:cNvGrpSpPr/>
            <p:nvPr/>
          </p:nvGrpSpPr>
          <p:grpSpPr>
            <a:xfrm>
              <a:off x="1856301" y="2453420"/>
              <a:ext cx="3305810" cy="2441879"/>
              <a:chOff x="2028180" y="1178793"/>
              <a:chExt cx="3305810" cy="2441879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2AF057C-77D5-75E2-5ED6-CC852AB5DD49}"/>
                  </a:ext>
                </a:extLst>
              </p:cNvPr>
              <p:cNvSpPr/>
              <p:nvPr/>
            </p:nvSpPr>
            <p:spPr>
              <a:xfrm>
                <a:off x="2028180" y="1178793"/>
                <a:ext cx="3305810" cy="2441879"/>
              </a:xfrm>
              <a:prstGeom prst="roundRect">
                <a:avLst>
                  <a:gd name="adj" fmla="val 838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0C553B1-893A-4E52-10F0-4F1170B2CE6B}"/>
                  </a:ext>
                </a:extLst>
              </p:cNvPr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CFFCB95-EAE3-B42E-6B99-B38193A43DB0}"/>
                </a:ext>
              </a:extLst>
            </p:cNvPr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11E43AD-ECAA-71C7-B9BC-621C39BCABC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127125" y="2197102"/>
            <a:ext cx="1304730" cy="969076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3711FFDD-9468-FBF0-25BD-C1F94BB1609E}"/>
              </a:ext>
            </a:extLst>
          </p:cNvPr>
          <p:cNvCxnSpPr>
            <a:cxnSpLocks/>
          </p:cNvCxnSpPr>
          <p:nvPr/>
        </p:nvCxnSpPr>
        <p:spPr>
          <a:xfrm>
            <a:off x="1307026" y="1447643"/>
            <a:ext cx="1100662" cy="846190"/>
          </a:xfrm>
          <a:prstGeom prst="curvedConnector3">
            <a:avLst>
              <a:gd name="adj1" fmla="val 50000"/>
            </a:avLst>
          </a:prstGeom>
          <a:ln w="12700">
            <a:prstDash val="sys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9">
            <a:extLst>
              <a:ext uri="{FF2B5EF4-FFF2-40B4-BE49-F238E27FC236}">
                <a16:creationId xmlns:a16="http://schemas.microsoft.com/office/drawing/2014/main" id="{1FB3DA96-ABC1-CBC5-FF92-0EE3634B22D5}"/>
              </a:ext>
            </a:extLst>
          </p:cNvPr>
          <p:cNvGrpSpPr/>
          <p:nvPr/>
        </p:nvGrpSpPr>
        <p:grpSpPr>
          <a:xfrm>
            <a:off x="2292438" y="199594"/>
            <a:ext cx="3001453" cy="745854"/>
            <a:chOff x="2244104" y="1887524"/>
            <a:chExt cx="2722621" cy="745854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76252ED-C88F-3AAF-BC50-F21E33D1E30F}"/>
                </a:ext>
              </a:extLst>
            </p:cNvPr>
            <p:cNvCxnSpPr/>
            <p:nvPr/>
          </p:nvCxnSpPr>
          <p:spPr>
            <a:xfrm>
              <a:off x="3641566" y="1887524"/>
              <a:ext cx="5015" cy="4525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11E51CAF-1E7D-27EF-053C-F8C417579892}"/>
                </a:ext>
              </a:extLst>
            </p:cNvPr>
            <p:cNvSpPr/>
            <p:nvPr/>
          </p:nvSpPr>
          <p:spPr>
            <a:xfrm>
              <a:off x="2244104" y="1890942"/>
              <a:ext cx="2722621" cy="7424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0.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Download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&amp;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  install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6B1673D-4384-27AE-173F-C51A8210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9365" y="2064884"/>
              <a:ext cx="466725" cy="400050"/>
            </a:xfrm>
            <a:prstGeom prst="rect">
              <a:avLst/>
            </a:prstGeom>
          </p:spPr>
        </p:pic>
      </p:grpSp>
      <p:cxnSp>
        <p:nvCxnSpPr>
          <p:cNvPr id="18" name="直接箭头连接符 1041">
            <a:extLst>
              <a:ext uri="{FF2B5EF4-FFF2-40B4-BE49-F238E27FC236}">
                <a16:creationId xmlns:a16="http://schemas.microsoft.com/office/drawing/2014/main" id="{DC73C437-CD9B-51E1-A206-6D339965D77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60533" y="948189"/>
            <a:ext cx="2882" cy="375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2">
            <a:extLst>
              <a:ext uri="{FF2B5EF4-FFF2-40B4-BE49-F238E27FC236}">
                <a16:creationId xmlns:a16="http://schemas.microsoft.com/office/drawing/2014/main" id="{05CFB7F3-C001-02E8-50A4-52F3C7B3F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4" y="1285420"/>
            <a:ext cx="508027" cy="508027"/>
          </a:xfrm>
          <a:prstGeom prst="rect">
            <a:avLst/>
          </a:prstGeom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EEA26823-D247-BC59-18FC-740FFCCA4662}"/>
              </a:ext>
            </a:extLst>
          </p:cNvPr>
          <p:cNvSpPr txBox="1"/>
          <p:nvPr/>
        </p:nvSpPr>
        <p:spPr>
          <a:xfrm>
            <a:off x="4563249" y="3804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[✎#1]</a:t>
            </a:r>
          </a:p>
        </p:txBody>
      </p:sp>
      <p:sp>
        <p:nvSpPr>
          <p:cNvPr id="21" name="TextBox 39">
            <a:extLst>
              <a:ext uri="{FF2B5EF4-FFF2-40B4-BE49-F238E27FC236}">
                <a16:creationId xmlns:a16="http://schemas.microsoft.com/office/drawing/2014/main" id="{8EDB965D-6605-5891-C8A2-E5D74FCEED1A}"/>
              </a:ext>
            </a:extLst>
          </p:cNvPr>
          <p:cNvSpPr txBox="1"/>
          <p:nvPr/>
        </p:nvSpPr>
        <p:spPr>
          <a:xfrm>
            <a:off x="4497189" y="140743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[✎#2]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F22F0483-9F17-2A05-DF5C-1AE6A0D9FEA9}"/>
              </a:ext>
            </a:extLst>
          </p:cNvPr>
          <p:cNvSpPr txBox="1"/>
          <p:nvPr/>
        </p:nvSpPr>
        <p:spPr>
          <a:xfrm>
            <a:off x="5038110" y="4841127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[✎#3]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6CD5880-CC5E-F634-7597-6D0BE1FA334D}"/>
              </a:ext>
            </a:extLst>
          </p:cNvPr>
          <p:cNvGrpSpPr/>
          <p:nvPr/>
        </p:nvGrpSpPr>
        <p:grpSpPr>
          <a:xfrm>
            <a:off x="5822950" y="6234078"/>
            <a:ext cx="2905610" cy="5493385"/>
            <a:chOff x="9140462" y="3076669"/>
            <a:chExt cx="2835899" cy="2220973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443A9E3F-A15A-0B80-A2BA-A2361AAD752A}"/>
                </a:ext>
              </a:extLst>
            </p:cNvPr>
            <p:cNvSpPr/>
            <p:nvPr/>
          </p:nvSpPr>
          <p:spPr>
            <a:xfrm>
              <a:off x="9180402" y="3076669"/>
              <a:ext cx="2795959" cy="2220973"/>
            </a:xfrm>
            <a:prstGeom prst="roundRect">
              <a:avLst>
                <a:gd name="adj" fmla="val 507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6DB4694-074B-C834-522C-00AA1D7B6F40}"/>
                </a:ext>
              </a:extLst>
            </p:cNvPr>
            <p:cNvSpPr txBox="1"/>
            <p:nvPr/>
          </p:nvSpPr>
          <p:spPr>
            <a:xfrm>
              <a:off x="9140462" y="3101151"/>
              <a:ext cx="2835899" cy="14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3. HDDM workflow</a:t>
              </a:r>
              <a:endParaRPr lang="zh-CN" altLang="en-US" dirty="0"/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FBDD659-3AF1-2400-3D24-DE8F6D3355DF}"/>
              </a:ext>
            </a:extLst>
          </p:cNvPr>
          <p:cNvSpPr/>
          <p:nvPr/>
        </p:nvSpPr>
        <p:spPr>
          <a:xfrm>
            <a:off x="6050891" y="6760963"/>
            <a:ext cx="2516748" cy="633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Define model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hddm.HDDM</a:t>
            </a: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(data)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FBCB373-D3BC-7726-9EF8-620F542931C0}"/>
              </a:ext>
            </a:extLst>
          </p:cNvPr>
          <p:cNvSpPr/>
          <p:nvPr/>
        </p:nvSpPr>
        <p:spPr>
          <a:xfrm>
            <a:off x="6050890" y="7656020"/>
            <a:ext cx="2516748" cy="633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Fitting model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Model.sample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(500, chains=4)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988DF44-5305-A5CE-D781-79F85F05FBC3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7309265" y="7394551"/>
            <a:ext cx="1" cy="2614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DB96C6-96BE-2042-915F-6325D153F4E6}"/>
              </a:ext>
            </a:extLst>
          </p:cNvPr>
          <p:cNvCxnSpPr>
            <a:stCxn id="34" idx="2"/>
          </p:cNvCxnSpPr>
          <p:nvPr/>
        </p:nvCxnSpPr>
        <p:spPr>
          <a:xfrm flipH="1">
            <a:off x="7309263" y="8289608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7BBEEDA-6832-94F2-4AA4-5F671BD0DF26}"/>
              </a:ext>
            </a:extLst>
          </p:cNvPr>
          <p:cNvSpPr/>
          <p:nvPr/>
        </p:nvSpPr>
        <p:spPr>
          <a:xfrm>
            <a:off x="6050890" y="9752895"/>
            <a:ext cx="2516748" cy="7314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Diagnostic &amp; Analysis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arviz.summay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arviz.plot_posterior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Infdata</a:t>
            </a:r>
            <a:r>
              <a:rPr lang="en-US" altLang="zh-CN" sz="8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· · ·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B21CCAB-F270-3B54-74BD-AACB556E7933}"/>
              </a:ext>
            </a:extLst>
          </p:cNvPr>
          <p:cNvGrpSpPr/>
          <p:nvPr/>
        </p:nvGrpSpPr>
        <p:grpSpPr>
          <a:xfrm>
            <a:off x="6638702" y="10669097"/>
            <a:ext cx="1358339" cy="950519"/>
            <a:chOff x="8366465" y="5487901"/>
            <a:chExt cx="1358200" cy="9505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EE12744-9A16-D9BA-7F63-48CB87980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8941" y="5729216"/>
              <a:ext cx="1355724" cy="709204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17B92FD-6B6E-2FF3-5633-52DD290F2038}"/>
                </a:ext>
              </a:extLst>
            </p:cNvPr>
            <p:cNvSpPr txBox="1"/>
            <p:nvPr/>
          </p:nvSpPr>
          <p:spPr>
            <a:xfrm>
              <a:off x="8366465" y="5487901"/>
              <a:ext cx="1320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results and figures</a:t>
              </a:r>
              <a:endParaRPr lang="zh-CN" altLang="en-US" sz="1200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01B21E4-A1A0-C631-916A-34E5973A8E62}"/>
              </a:ext>
            </a:extLst>
          </p:cNvPr>
          <p:cNvCxnSpPr/>
          <p:nvPr/>
        </p:nvCxnSpPr>
        <p:spPr>
          <a:xfrm flipH="1">
            <a:off x="7309263" y="9479701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1296497-1CB3-BF12-948B-671F43D05D0A}"/>
              </a:ext>
            </a:extLst>
          </p:cNvPr>
          <p:cNvCxnSpPr/>
          <p:nvPr/>
        </p:nvCxnSpPr>
        <p:spPr>
          <a:xfrm flipH="1">
            <a:off x="7309261" y="10491564"/>
            <a:ext cx="2" cy="2554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E61BF25-39A6-BD0F-BAD9-858784C90463}"/>
              </a:ext>
            </a:extLst>
          </p:cNvPr>
          <p:cNvGrpSpPr/>
          <p:nvPr/>
        </p:nvGrpSpPr>
        <p:grpSpPr>
          <a:xfrm>
            <a:off x="6000750" y="8587909"/>
            <a:ext cx="2616200" cy="852170"/>
            <a:chOff x="5817085" y="8765823"/>
            <a:chExt cx="2858770" cy="852170"/>
          </a:xfrm>
        </p:grpSpPr>
        <p:sp>
          <p:nvSpPr>
            <p:cNvPr id="27" name="Oval 34">
              <a:extLst>
                <a:ext uri="{FF2B5EF4-FFF2-40B4-BE49-F238E27FC236}">
                  <a16:creationId xmlns:a16="http://schemas.microsoft.com/office/drawing/2014/main" id="{15A6C24B-98F9-60C2-2E2C-F45083C6C635}"/>
                </a:ext>
              </a:extLst>
            </p:cNvPr>
            <p:cNvSpPr/>
            <p:nvPr/>
          </p:nvSpPr>
          <p:spPr>
            <a:xfrm>
              <a:off x="5817085" y="8765823"/>
              <a:ext cx="2858770" cy="852170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xarray - NumFOCUS">
              <a:extLst>
                <a:ext uri="{FF2B5EF4-FFF2-40B4-BE49-F238E27FC236}">
                  <a16:creationId xmlns:a16="http://schemas.microsoft.com/office/drawing/2014/main" id="{11A9050D-B4F1-332D-CF47-46BE742F76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8" t="7503" r="12942" b="31588"/>
            <a:stretch>
              <a:fillRect/>
            </a:stretch>
          </p:blipFill>
          <p:spPr bwMode="auto">
            <a:xfrm>
              <a:off x="6246886" y="8887743"/>
              <a:ext cx="853869" cy="572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36">
              <a:extLst>
                <a:ext uri="{FF2B5EF4-FFF2-40B4-BE49-F238E27FC236}">
                  <a16:creationId xmlns:a16="http://schemas.microsoft.com/office/drawing/2014/main" id="{6CE5ECA4-9D43-3BAA-23EA-9482E3097712}"/>
                </a:ext>
              </a:extLst>
            </p:cNvPr>
            <p:cNvSpPr txBox="1"/>
            <p:nvPr/>
          </p:nvSpPr>
          <p:spPr>
            <a:xfrm>
              <a:off x="7038544" y="8956005"/>
              <a:ext cx="1061085" cy="461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Infdata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TextBox 41">
            <a:extLst>
              <a:ext uri="{FF2B5EF4-FFF2-40B4-BE49-F238E27FC236}">
                <a16:creationId xmlns:a16="http://schemas.microsoft.com/office/drawing/2014/main" id="{806CBAEC-E4C8-2F43-86BF-8E57A3A12C16}"/>
              </a:ext>
            </a:extLst>
          </p:cNvPr>
          <p:cNvSpPr txBox="1"/>
          <p:nvPr/>
        </p:nvSpPr>
        <p:spPr>
          <a:xfrm>
            <a:off x="5995485" y="7337489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[✎#4]</a:t>
            </a:r>
          </a:p>
        </p:txBody>
      </p:sp>
      <p:sp>
        <p:nvSpPr>
          <p:cNvPr id="31" name="TextBox 42">
            <a:extLst>
              <a:ext uri="{FF2B5EF4-FFF2-40B4-BE49-F238E27FC236}">
                <a16:creationId xmlns:a16="http://schemas.microsoft.com/office/drawing/2014/main" id="{B1967FFD-F79A-C365-EB96-FA34C58D83FC}"/>
              </a:ext>
            </a:extLst>
          </p:cNvPr>
          <p:cNvSpPr txBox="1"/>
          <p:nvPr/>
        </p:nvSpPr>
        <p:spPr>
          <a:xfrm>
            <a:off x="5995485" y="10467383"/>
            <a:ext cx="78930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[✎#5]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4B8671F-45F1-144A-64AF-DCAE351361B5}"/>
              </a:ext>
            </a:extLst>
          </p:cNvPr>
          <p:cNvGrpSpPr/>
          <p:nvPr/>
        </p:nvGrpSpPr>
        <p:grpSpPr>
          <a:xfrm>
            <a:off x="4339360" y="4348474"/>
            <a:ext cx="2153920" cy="1328947"/>
            <a:chOff x="4028440" y="4199338"/>
            <a:chExt cx="2153920" cy="1328947"/>
          </a:xfrm>
        </p:grpSpPr>
        <p:pic>
          <p:nvPicPr>
            <p:cNvPr id="23" name="Picture 33">
              <a:extLst>
                <a:ext uri="{FF2B5EF4-FFF2-40B4-BE49-F238E27FC236}">
                  <a16:creationId xmlns:a16="http://schemas.microsoft.com/office/drawing/2014/main" id="{5E6653CB-18CC-179E-A43D-6E98EE75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73450" y="4954949"/>
              <a:ext cx="466725" cy="466725"/>
            </a:xfrm>
            <a:prstGeom prst="rect">
              <a:avLst/>
            </a:prstGeom>
          </p:spPr>
        </p:pic>
        <p:sp>
          <p:nvSpPr>
            <p:cNvPr id="55" name="Oval 34">
              <a:extLst>
                <a:ext uri="{FF2B5EF4-FFF2-40B4-BE49-F238E27FC236}">
                  <a16:creationId xmlns:a16="http://schemas.microsoft.com/office/drawing/2014/main" id="{E80284D3-F223-794F-EFA9-1BB000B815BA}"/>
                </a:ext>
              </a:extLst>
            </p:cNvPr>
            <p:cNvSpPr/>
            <p:nvPr/>
          </p:nvSpPr>
          <p:spPr>
            <a:xfrm>
              <a:off x="4028440" y="4199338"/>
              <a:ext cx="2153920" cy="1328947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36">
              <a:extLst>
                <a:ext uri="{FF2B5EF4-FFF2-40B4-BE49-F238E27FC236}">
                  <a16:creationId xmlns:a16="http://schemas.microsoft.com/office/drawing/2014/main" id="{2766B365-726A-BD80-E087-2BBD5C8A0094}"/>
                </a:ext>
              </a:extLst>
            </p:cNvPr>
            <p:cNvSpPr txBox="1"/>
            <p:nvPr/>
          </p:nvSpPr>
          <p:spPr>
            <a:xfrm>
              <a:off x="4399241" y="4262323"/>
              <a:ext cx="1445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dockerHDDM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BAAAA3B2-5713-9263-F77C-B5D9FC10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3467" y="4954950"/>
              <a:ext cx="466725" cy="466725"/>
            </a:xfrm>
            <a:prstGeom prst="rect">
              <a:avLst/>
            </a:prstGeom>
          </p:spPr>
        </p:pic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68EFC46-F590-3C23-4A86-572BFD831D22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646830" y="4586817"/>
              <a:ext cx="242484" cy="3681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137452C-60FB-6306-92A3-CBC8AEE52E3B}"/>
                </a:ext>
              </a:extLst>
            </p:cNvPr>
            <p:cNvCxnSpPr>
              <a:cxnSpLocks/>
              <a:stCxn id="23" idx="1"/>
              <a:endCxn id="60" idx="3"/>
            </p:cNvCxnSpPr>
            <p:nvPr/>
          </p:nvCxnSpPr>
          <p:spPr>
            <a:xfrm flipH="1">
              <a:off x="4880192" y="5188312"/>
              <a:ext cx="49325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34B716C-2C76-A3FD-4BED-814D7E55C4F0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416320" y="4586689"/>
              <a:ext cx="190493" cy="3682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B1FCC1BD-859B-4318-CE7A-0F06B11FBEAC}"/>
              </a:ext>
            </a:extLst>
          </p:cNvPr>
          <p:cNvCxnSpPr>
            <a:cxnSpLocks/>
            <a:stCxn id="55" idx="2"/>
          </p:cNvCxnSpPr>
          <p:nvPr/>
        </p:nvCxnSpPr>
        <p:spPr>
          <a:xfrm rot="10800000">
            <a:off x="3187700" y="3524896"/>
            <a:ext cx="1151660" cy="1488053"/>
          </a:xfrm>
          <a:prstGeom prst="curvedConnector2">
            <a:avLst/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95E1E21B-B78D-E633-995C-61C87E4E58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15586" y="4990643"/>
            <a:ext cx="1237675" cy="1282286"/>
          </a:xfrm>
          <a:prstGeom prst="curvedConnector2">
            <a:avLst/>
          </a:prstGeom>
          <a:ln w="12700">
            <a:prstDash val="sysDash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AFDA591D-0546-2490-2E5E-D9A26810AF66}"/>
              </a:ext>
            </a:extLst>
          </p:cNvPr>
          <p:cNvGrpSpPr/>
          <p:nvPr/>
        </p:nvGrpSpPr>
        <p:grpSpPr>
          <a:xfrm>
            <a:off x="832639" y="5104086"/>
            <a:ext cx="3155148" cy="1920632"/>
            <a:chOff x="6151095" y="298383"/>
            <a:chExt cx="2574577" cy="1762707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1FC10F9-067B-39F4-76C7-108F3BBFB799}"/>
                </a:ext>
              </a:extLst>
            </p:cNvPr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38">
              <a:extLst>
                <a:ext uri="{FF2B5EF4-FFF2-40B4-BE49-F238E27FC236}">
                  <a16:creationId xmlns:a16="http://schemas.microsoft.com/office/drawing/2014/main" id="{D33FC0AD-34A2-840D-B0FF-574545398F5C}"/>
                </a:ext>
              </a:extLst>
            </p:cNvPr>
            <p:cNvSpPr txBox="1"/>
            <p:nvPr/>
          </p:nvSpPr>
          <p:spPr>
            <a:xfrm>
              <a:off x="6160717" y="348137"/>
              <a:ext cx="643817" cy="338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[✎#3]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3B1B685A-AD73-FAEB-445B-DD534FAFAC49}"/>
              </a:ext>
            </a:extLst>
          </p:cNvPr>
          <p:cNvGrpSpPr/>
          <p:nvPr/>
        </p:nvGrpSpPr>
        <p:grpSpPr>
          <a:xfrm>
            <a:off x="843498" y="7246203"/>
            <a:ext cx="4293865" cy="2086810"/>
            <a:chOff x="6151095" y="298383"/>
            <a:chExt cx="2574577" cy="1762707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12327C0-2149-0CD1-9321-244BBD8B53C9}"/>
                </a:ext>
              </a:extLst>
            </p:cNvPr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38">
              <a:extLst>
                <a:ext uri="{FF2B5EF4-FFF2-40B4-BE49-F238E27FC236}">
                  <a16:creationId xmlns:a16="http://schemas.microsoft.com/office/drawing/2014/main" id="{E936D22D-7D15-BCD4-8F63-FB4582AEF793}"/>
                </a:ext>
              </a:extLst>
            </p:cNvPr>
            <p:cNvSpPr txBox="1"/>
            <p:nvPr/>
          </p:nvSpPr>
          <p:spPr>
            <a:xfrm>
              <a:off x="6160717" y="348137"/>
              <a:ext cx="444220" cy="311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[✎#4]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383ACB1B-9C3A-E5C3-736C-AF1E5892D5CC}"/>
              </a:ext>
            </a:extLst>
          </p:cNvPr>
          <p:cNvGrpSpPr/>
          <p:nvPr/>
        </p:nvGrpSpPr>
        <p:grpSpPr>
          <a:xfrm>
            <a:off x="854326" y="9485381"/>
            <a:ext cx="4267517" cy="2179537"/>
            <a:chOff x="6151095" y="298383"/>
            <a:chExt cx="2574577" cy="1762707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88A5B6A-795B-7698-49DA-5D291038DE9D}"/>
                </a:ext>
              </a:extLst>
            </p:cNvPr>
            <p:cNvSpPr/>
            <p:nvPr/>
          </p:nvSpPr>
          <p:spPr>
            <a:xfrm>
              <a:off x="6151095" y="298383"/>
              <a:ext cx="2574577" cy="17627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38">
              <a:extLst>
                <a:ext uri="{FF2B5EF4-FFF2-40B4-BE49-F238E27FC236}">
                  <a16:creationId xmlns:a16="http://schemas.microsoft.com/office/drawing/2014/main" id="{4E183254-6A96-8BD7-E94B-A491592673B7}"/>
                </a:ext>
              </a:extLst>
            </p:cNvPr>
            <p:cNvSpPr txBox="1"/>
            <p:nvPr/>
          </p:nvSpPr>
          <p:spPr>
            <a:xfrm>
              <a:off x="6160717" y="348137"/>
              <a:ext cx="446963" cy="298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[✎#5]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1FC743A-BA4A-A485-C2E7-A2C5E232D4DA}"/>
              </a:ext>
            </a:extLst>
          </p:cNvPr>
          <p:cNvGrpSpPr/>
          <p:nvPr/>
        </p:nvGrpSpPr>
        <p:grpSpPr>
          <a:xfrm>
            <a:off x="6138146" y="298383"/>
            <a:ext cx="2587526" cy="1680338"/>
            <a:chOff x="6138146" y="298383"/>
            <a:chExt cx="2587526" cy="1813656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4B54A8A2-484F-D7BA-B9C9-2C54F6E481C3}"/>
                </a:ext>
              </a:extLst>
            </p:cNvPr>
            <p:cNvGrpSpPr/>
            <p:nvPr/>
          </p:nvGrpSpPr>
          <p:grpSpPr>
            <a:xfrm>
              <a:off x="6151095" y="298383"/>
              <a:ext cx="2574577" cy="1762707"/>
              <a:chOff x="6151095" y="298383"/>
              <a:chExt cx="2574577" cy="1762707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27BBD9E-5C93-F1DA-B5F6-6854BBFDE640}"/>
                  </a:ext>
                </a:extLst>
              </p:cNvPr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38">
                <a:extLst>
                  <a:ext uri="{FF2B5EF4-FFF2-40B4-BE49-F238E27FC236}">
                    <a16:creationId xmlns:a16="http://schemas.microsoft.com/office/drawing/2014/main" id="{11E3E35A-B433-2A67-2992-E5FECB20C6BD}"/>
                  </a:ext>
                </a:extLst>
              </p:cNvPr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[✎#1]</a:t>
                </a:r>
              </a:p>
            </p:txBody>
          </p: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4843E58-E010-1E8B-E831-F9E2A6AD5A4F}"/>
                </a:ext>
              </a:extLst>
            </p:cNvPr>
            <p:cNvSpPr txBox="1"/>
            <p:nvPr/>
          </p:nvSpPr>
          <p:spPr>
            <a:xfrm>
              <a:off x="6138146" y="665490"/>
              <a:ext cx="2587525" cy="1446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download and install docker, visit the official Docker website 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8"/>
                </a:rPr>
                <a:t>https://docs.docker.com/get-docker/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).</a:t>
              </a:r>
            </a:p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The windows user could use wsl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  <a:hlinkClick r:id="rId9"/>
                </a:rPr>
                <a:t>https://docs.docker.com/desktop/wsl/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test the docker installation by command line: </a:t>
              </a:r>
              <a:r>
                <a:rPr lang="en-US" altLang="zh-CN" sz="9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run hello-world</a:t>
              </a:r>
            </a:p>
            <a:p>
              <a:pPr marL="108000" indent="-10800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F173AEF0-0CBB-ECEB-9F74-A3F2AEB28950}"/>
              </a:ext>
            </a:extLst>
          </p:cNvPr>
          <p:cNvGrpSpPr/>
          <p:nvPr/>
        </p:nvGrpSpPr>
        <p:grpSpPr>
          <a:xfrm>
            <a:off x="229154" y="576950"/>
            <a:ext cx="1156654" cy="1156654"/>
            <a:chOff x="503657" y="3196253"/>
            <a:chExt cx="1156654" cy="1156654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0B048567-F435-F2F8-23A7-CD01ED575219}"/>
                </a:ext>
              </a:extLst>
            </p:cNvPr>
            <p:cNvGrpSpPr/>
            <p:nvPr/>
          </p:nvGrpSpPr>
          <p:grpSpPr>
            <a:xfrm>
              <a:off x="503657" y="3196253"/>
              <a:ext cx="1156654" cy="1156654"/>
              <a:chOff x="503657" y="3196253"/>
              <a:chExt cx="1156654" cy="1156654"/>
            </a:xfrm>
          </p:grpSpPr>
          <p:pic>
            <p:nvPicPr>
              <p:cNvPr id="130" name="图片 129">
                <a:extLst>
                  <a:ext uri="{FF2B5EF4-FFF2-40B4-BE49-F238E27FC236}">
                    <a16:creationId xmlns:a16="http://schemas.microsoft.com/office/drawing/2014/main" id="{ECA0AD1D-C880-7985-1874-B8DBF15EF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657" y="3196253"/>
                <a:ext cx="1156654" cy="1156654"/>
              </a:xfrm>
              <a:prstGeom prst="rect">
                <a:avLst/>
              </a:prstGeom>
            </p:spPr>
          </p:pic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1B3F811F-5401-93C5-2493-CAE68DEE1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617" y="3613533"/>
                <a:ext cx="413200" cy="413200"/>
              </a:xfrm>
              <a:prstGeom prst="rect">
                <a:avLst/>
              </a:prstGeom>
            </p:spPr>
          </p:pic>
        </p:grpSp>
        <p:sp>
          <p:nvSpPr>
            <p:cNvPr id="134" name="TextBox 39">
              <a:extLst>
                <a:ext uri="{FF2B5EF4-FFF2-40B4-BE49-F238E27FC236}">
                  <a16:creationId xmlns:a16="http://schemas.microsoft.com/office/drawing/2014/main" id="{2B6DEEBF-B96D-2727-1C98-38B9760908A5}"/>
                </a:ext>
              </a:extLst>
            </p:cNvPr>
            <p:cNvSpPr txBox="1"/>
            <p:nvPr/>
          </p:nvSpPr>
          <p:spPr>
            <a:xfrm>
              <a:off x="714736" y="4087499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Docker Hub</a:t>
              </a: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D5ED85D4-4393-FC87-A808-C7BE84778BD9}"/>
              </a:ext>
            </a:extLst>
          </p:cNvPr>
          <p:cNvGrpSpPr/>
          <p:nvPr/>
        </p:nvGrpSpPr>
        <p:grpSpPr>
          <a:xfrm>
            <a:off x="472815" y="1790767"/>
            <a:ext cx="680360" cy="863760"/>
            <a:chOff x="1119371" y="1874800"/>
            <a:chExt cx="680360" cy="863760"/>
          </a:xfrm>
        </p:grpSpPr>
        <p:pic>
          <p:nvPicPr>
            <p:cNvPr id="142" name="图片 141" descr="图标&#10;&#10;描述已自动生成">
              <a:extLst>
                <a:ext uri="{FF2B5EF4-FFF2-40B4-BE49-F238E27FC236}">
                  <a16:creationId xmlns:a16="http://schemas.microsoft.com/office/drawing/2014/main" id="{FD8F9A60-9BA4-A270-ABAD-80DA7D5C9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1" y="1874800"/>
              <a:ext cx="677000" cy="677000"/>
            </a:xfrm>
            <a:prstGeom prst="rect">
              <a:avLst/>
            </a:prstGeom>
          </p:spPr>
        </p:pic>
        <p:sp>
          <p:nvSpPr>
            <p:cNvPr id="143" name="TextBox 39">
              <a:extLst>
                <a:ext uri="{FF2B5EF4-FFF2-40B4-BE49-F238E27FC236}">
                  <a16:creationId xmlns:a16="http://schemas.microsoft.com/office/drawing/2014/main" id="{634C57CD-3C64-474A-035A-4D2994EB3D1D}"/>
                </a:ext>
              </a:extLst>
            </p:cNvPr>
            <p:cNvSpPr txBox="1"/>
            <p:nvPr/>
          </p:nvSpPr>
          <p:spPr>
            <a:xfrm>
              <a:off x="1119371" y="2507728"/>
              <a:ext cx="6575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Local data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6C92D4FC-2D76-4C0C-D251-BD3311499F22}"/>
              </a:ext>
            </a:extLst>
          </p:cNvPr>
          <p:cNvGrpSpPr/>
          <p:nvPr/>
        </p:nvGrpSpPr>
        <p:grpSpPr>
          <a:xfrm>
            <a:off x="6101728" y="2102427"/>
            <a:ext cx="2623943" cy="1983188"/>
            <a:chOff x="6101728" y="2241784"/>
            <a:chExt cx="2623943" cy="1983188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432135B2-6DF7-92D2-480E-0993D9F2B8B0}"/>
                </a:ext>
              </a:extLst>
            </p:cNvPr>
            <p:cNvGrpSpPr/>
            <p:nvPr/>
          </p:nvGrpSpPr>
          <p:grpSpPr>
            <a:xfrm>
              <a:off x="6151094" y="2241784"/>
              <a:ext cx="2574577" cy="1762707"/>
              <a:chOff x="6151095" y="298383"/>
              <a:chExt cx="2574577" cy="1762707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3B03A6F5-AAB1-4777-29EE-480038A22C45}"/>
                  </a:ext>
                </a:extLst>
              </p:cNvPr>
              <p:cNvSpPr/>
              <p:nvPr/>
            </p:nvSpPr>
            <p:spPr>
              <a:xfrm>
                <a:off x="6151095" y="298383"/>
                <a:ext cx="2574577" cy="17627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TextBox 38">
                <a:extLst>
                  <a:ext uri="{FF2B5EF4-FFF2-40B4-BE49-F238E27FC236}">
                    <a16:creationId xmlns:a16="http://schemas.microsoft.com/office/drawing/2014/main" id="{92E05A41-35D5-6788-A0F6-DD0C85BDB483}"/>
                  </a:ext>
                </a:extLst>
              </p:cNvPr>
              <p:cNvSpPr txBox="1"/>
              <p:nvPr/>
            </p:nvSpPr>
            <p:spPr>
              <a:xfrm>
                <a:off x="6160717" y="348137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[✎#2]</a:t>
                </a: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F1EF02E3-30F1-2389-E084-3961E6566266}"/>
                </a:ext>
              </a:extLst>
            </p:cNvPr>
            <p:cNvSpPr txBox="1"/>
            <p:nvPr/>
          </p:nvSpPr>
          <p:spPr>
            <a:xfrm>
              <a:off x="6101728" y="2609145"/>
              <a:ext cx="258752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To pull and run dockerHDDM (details in section 2) require terminal line basics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3"/>
                </a:rPr>
                <a:t>https://www.freecodecamp.org/news/command-line-for-beginners/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 </a:t>
              </a:r>
              <a:b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and basic docker commands (</a:t>
              </a:r>
              <a:r>
                <a:rPr lang="en-US" altLang="zh-CN" sz="11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14"/>
                </a:rPr>
                <a:t>https://dev.to/roselinebassey/docker-for-beginners-basic-docker-commands-2n89</a:t>
              </a:r>
              <a:r>
                <a:rPr lang="en-US" altLang="zh-CN" sz="11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marL="108000" indent="-108000">
                <a:buFont typeface="Arial" panose="020B0604020202020204" pitchFamily="34" charset="0"/>
                <a:buChar char="•"/>
              </a:pPr>
              <a:endParaRPr lang="zh-CN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F7A51A8-C353-38D4-58B7-1542BE5EB4E2}"/>
              </a:ext>
            </a:extLst>
          </p:cNvPr>
          <p:cNvSpPr txBox="1"/>
          <p:nvPr/>
        </p:nvSpPr>
        <p:spPr>
          <a:xfrm>
            <a:off x="815397" y="5501804"/>
            <a:ext cx="31817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jupyter IDE and python code, you can try it online without installing it beforehand 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  <a:hlinkClick r:id="rId15"/>
              </a:rPr>
              <a:t>https://jupyter.org/try-jupyter/retro/notebooks/?path=notebooks/Intro.ipynb</a:t>
            </a:r>
            <a:endParaRPr lang="en-US" altLang="zh-CN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successfully run the dockerHDDM container and go to jupyter, you'll be greeted with the sight of figure5. 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28C6A9A-5EEF-1817-2186-6F50563BD0ED}"/>
              </a:ext>
            </a:extLst>
          </p:cNvPr>
          <p:cNvSpPr txBox="1"/>
          <p:nvPr/>
        </p:nvSpPr>
        <p:spPr>
          <a:xfrm>
            <a:off x="861381" y="7571983"/>
            <a:ext cx="42920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If you are not familiar with the basic code of HDDM, you can refer to the jupyter notebook provided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HDDM_official_tutorial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HDDM_basic_tutorial.ipynb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provides basic code examples on how to build and fitting the DDM in hierarchical structure. 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HDDM_regression_stimcoding.ipynb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allow parameters to vary with experimental conditions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Posterior_Predictive_Checks.ipynb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demonstrates how to evaluate the predictive performance of a model. 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LAN_Tutorial.ipynb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exhibits the use of neural network methods to deal with complex models with free likelihood. 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89467DB-84B7-E161-DDC0-3D9E5E14E50C}"/>
              </a:ext>
            </a:extLst>
          </p:cNvPr>
          <p:cNvSpPr txBox="1"/>
          <p:nvPr/>
        </p:nvSpPr>
        <p:spPr>
          <a:xfrm>
            <a:off x="831807" y="9898234"/>
            <a:ext cx="42199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A quick view of the new features of DockerHDDM and the workflow analyzed in this article are stored in the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dockerHDDM_tutorial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folder: 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dockerHDDM_quick_view.ipynb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shows how to parallelize the computation of multiple MCMC chains, model loglikelihood and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ppc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, and return inference data for </a:t>
            </a: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Arviz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 analysis (see section 3).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tx2">
                    <a:lumMod val="75000"/>
                  </a:schemeClr>
                </a:solidFill>
              </a:rPr>
              <a:t>dockerHDDM_workflow.ipynb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: include the workflow analyzed in the article (see section 4), which serves as a reference for the DDM analysis process, mainly for analyzing the inference data returned by the fitted model.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4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lider颜色版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305</TotalTime>
  <Words>510</Words>
  <Application>Microsoft Office PowerPoint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16</cp:revision>
  <dcterms:created xsi:type="dcterms:W3CDTF">2023-11-15T02:44:34Z</dcterms:created>
  <dcterms:modified xsi:type="dcterms:W3CDTF">2023-11-15T07:49:48Z</dcterms:modified>
</cp:coreProperties>
</file>