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199630" cy="11699875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0" userDrawn="1">
          <p15:clr>
            <a:srgbClr val="A4A3A4"/>
          </p15:clr>
        </p15:guide>
        <p15:guide id="2" pos="22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44" y="36"/>
      </p:cViewPr>
      <p:guideLst>
        <p:guide orient="horz" pos="3610"/>
        <p:guide pos="22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53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37" y="1914971"/>
            <a:ext cx="6120420" cy="4073712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062" y="6145781"/>
            <a:ext cx="5400370" cy="2825054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5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79725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854" y="622975"/>
            <a:ext cx="1552606" cy="99161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034" y="622975"/>
            <a:ext cx="4567813" cy="99161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84" y="2917150"/>
            <a:ext cx="6210426" cy="4867328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84" y="7830524"/>
            <a:ext cx="6210426" cy="2559613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7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034" y="3114873"/>
            <a:ext cx="3060210" cy="74242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5250" y="3114873"/>
            <a:ext cx="3060210" cy="74242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72" y="622977"/>
            <a:ext cx="6210426" cy="22616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973" y="2868393"/>
            <a:ext cx="3046146" cy="140575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3" y="4274148"/>
            <a:ext cx="3046146" cy="62866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5251" y="2868393"/>
            <a:ext cx="3061148" cy="140575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5251" y="4274148"/>
            <a:ext cx="3061148" cy="62866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72" y="780072"/>
            <a:ext cx="2322347" cy="2730254"/>
          </a:xfrm>
        </p:spPr>
        <p:txBody>
          <a:bodyPr anchor="b"/>
          <a:lstStyle>
            <a:lvl1pPr>
              <a:defRPr sz="25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1148" y="1684743"/>
            <a:ext cx="3645250" cy="8315358"/>
          </a:xfrm>
        </p:spPr>
        <p:txBody>
          <a:bodyPr/>
          <a:lstStyle>
            <a:lvl1pPr>
              <a:defRPr sz="2525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972" y="3510327"/>
            <a:ext cx="2322347" cy="6503315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5"/>
            </a:lvl2pPr>
            <a:lvl3pPr marL="720090" indent="0">
              <a:buNone/>
              <a:defRPr sz="945"/>
            </a:lvl3pPr>
            <a:lvl4pPr marL="1080135" indent="0">
              <a:buNone/>
              <a:defRPr sz="785"/>
            </a:lvl4pPr>
            <a:lvl5pPr marL="1440180" indent="0">
              <a:buNone/>
              <a:defRPr sz="785"/>
            </a:lvl5pPr>
            <a:lvl6pPr marL="1800225" indent="0">
              <a:buNone/>
              <a:defRPr sz="785"/>
            </a:lvl6pPr>
            <a:lvl7pPr marL="2160270" indent="0">
              <a:buNone/>
              <a:defRPr sz="785"/>
            </a:lvl7pPr>
            <a:lvl8pPr marL="2520315" indent="0">
              <a:buNone/>
              <a:defRPr sz="785"/>
            </a:lvl8pPr>
            <a:lvl9pPr marL="2879725" indent="0">
              <a:buNone/>
              <a:defRPr sz="78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72" y="780072"/>
            <a:ext cx="2322347" cy="2730254"/>
          </a:xfrm>
        </p:spPr>
        <p:txBody>
          <a:bodyPr anchor="b"/>
          <a:lstStyle>
            <a:lvl1pPr>
              <a:defRPr sz="25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1148" y="1684743"/>
            <a:ext cx="3645250" cy="8315358"/>
          </a:xfrm>
        </p:spPr>
        <p:txBody>
          <a:bodyPr anchor="t"/>
          <a:lstStyle>
            <a:lvl1pPr marL="0" indent="0">
              <a:buNone/>
              <a:defRPr sz="2525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79725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972" y="3510327"/>
            <a:ext cx="2322347" cy="6503315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5"/>
            </a:lvl2pPr>
            <a:lvl3pPr marL="720090" indent="0">
              <a:buNone/>
              <a:defRPr sz="945"/>
            </a:lvl3pPr>
            <a:lvl4pPr marL="1080135" indent="0">
              <a:buNone/>
              <a:defRPr sz="785"/>
            </a:lvl4pPr>
            <a:lvl5pPr marL="1440180" indent="0">
              <a:buNone/>
              <a:defRPr sz="785"/>
            </a:lvl5pPr>
            <a:lvl6pPr marL="1800225" indent="0">
              <a:buNone/>
              <a:defRPr sz="785"/>
            </a:lvl6pPr>
            <a:lvl7pPr marL="2160270" indent="0">
              <a:buNone/>
              <a:defRPr sz="785"/>
            </a:lvl7pPr>
            <a:lvl8pPr marL="2520315" indent="0">
              <a:buNone/>
              <a:defRPr sz="785"/>
            </a:lvl8pPr>
            <a:lvl9pPr marL="2879725" indent="0">
              <a:buNone/>
              <a:defRPr sz="78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034" y="622977"/>
            <a:ext cx="6210426" cy="226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34" y="3114873"/>
            <a:ext cx="6210426" cy="7424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034" y="10845178"/>
            <a:ext cx="1620111" cy="622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3EC2-E0E7-4618-8B4E-812DCE2CC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5164" y="10845178"/>
            <a:ext cx="2430167" cy="622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5348" y="10845178"/>
            <a:ext cx="1620111" cy="622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2040-3F5B-45EE-BFD9-DD62B0BA7C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705" indent="-179705" algn="l" defTabSz="72009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79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62052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97993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6070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97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5" Type="http://schemas.openxmlformats.org/officeDocument/2006/relationships/slideLayout" Target="../slideLayouts/slideLayout1.xml"/><Relationship Id="rId64" Type="http://schemas.openxmlformats.org/officeDocument/2006/relationships/tags" Target="../tags/tag52.xml"/><Relationship Id="rId63" Type="http://schemas.openxmlformats.org/officeDocument/2006/relationships/image" Target="../media/image7.png"/><Relationship Id="rId62" Type="http://schemas.openxmlformats.org/officeDocument/2006/relationships/tags" Target="../tags/tag51.xml"/><Relationship Id="rId61" Type="http://schemas.openxmlformats.org/officeDocument/2006/relationships/image" Target="../media/image6.png"/><Relationship Id="rId60" Type="http://schemas.openxmlformats.org/officeDocument/2006/relationships/tags" Target="../tags/tag50.xml"/><Relationship Id="rId6" Type="http://schemas.openxmlformats.org/officeDocument/2006/relationships/tags" Target="../tags/tag6.xml"/><Relationship Id="rId59" Type="http://schemas.openxmlformats.org/officeDocument/2006/relationships/tags" Target="../tags/tag49.xml"/><Relationship Id="rId58" Type="http://schemas.openxmlformats.org/officeDocument/2006/relationships/tags" Target="../tags/tag48.xml"/><Relationship Id="rId57" Type="http://schemas.openxmlformats.org/officeDocument/2006/relationships/tags" Target="../tags/tag47.xml"/><Relationship Id="rId56" Type="http://schemas.openxmlformats.org/officeDocument/2006/relationships/tags" Target="../tags/tag46.xml"/><Relationship Id="rId55" Type="http://schemas.openxmlformats.org/officeDocument/2006/relationships/tags" Target="../tags/tag45.xml"/><Relationship Id="rId54" Type="http://schemas.openxmlformats.org/officeDocument/2006/relationships/image" Target="../media/image5.png"/><Relationship Id="rId53" Type="http://schemas.openxmlformats.org/officeDocument/2006/relationships/tags" Target="../tags/tag44.xml"/><Relationship Id="rId52" Type="http://schemas.openxmlformats.org/officeDocument/2006/relationships/tags" Target="../tags/tag43.xml"/><Relationship Id="rId51" Type="http://schemas.openxmlformats.org/officeDocument/2006/relationships/image" Target="../media/image4.png"/><Relationship Id="rId50" Type="http://schemas.openxmlformats.org/officeDocument/2006/relationships/tags" Target="../tags/tag42.xml"/><Relationship Id="rId5" Type="http://schemas.openxmlformats.org/officeDocument/2006/relationships/tags" Target="../tags/tag5.xml"/><Relationship Id="rId49" Type="http://schemas.openxmlformats.org/officeDocument/2006/relationships/tags" Target="../tags/tag41.xml"/><Relationship Id="rId48" Type="http://schemas.openxmlformats.org/officeDocument/2006/relationships/tags" Target="../tags/tag40.xml"/><Relationship Id="rId47" Type="http://schemas.openxmlformats.org/officeDocument/2006/relationships/tags" Target="../tags/tag39.xml"/><Relationship Id="rId46" Type="http://schemas.openxmlformats.org/officeDocument/2006/relationships/tags" Target="../tags/tag38.xml"/><Relationship Id="rId45" Type="http://schemas.openxmlformats.org/officeDocument/2006/relationships/tags" Target="../tags/tag37.xml"/><Relationship Id="rId44" Type="http://schemas.openxmlformats.org/officeDocument/2006/relationships/tags" Target="../tags/tag36.xml"/><Relationship Id="rId43" Type="http://schemas.openxmlformats.org/officeDocument/2006/relationships/hyperlink" Target="https://jupyter.org/try-jupyter/retro/notebooks/?path=notebooks/Intro.ipynb" TargetMode="External"/><Relationship Id="rId42" Type="http://schemas.openxmlformats.org/officeDocument/2006/relationships/tags" Target="../tags/tag35.xml"/><Relationship Id="rId41" Type="http://schemas.openxmlformats.org/officeDocument/2006/relationships/tags" Target="../tags/tag34.xml"/><Relationship Id="rId40" Type="http://schemas.openxmlformats.org/officeDocument/2006/relationships/hyperlink" Target="https://dev.to/roselinebassey/docker-for-beginners-basic-docker-commands-2n89" TargetMode="External"/><Relationship Id="rId4" Type="http://schemas.openxmlformats.org/officeDocument/2006/relationships/tags" Target="../tags/tag4.xml"/><Relationship Id="rId39" Type="http://schemas.openxmlformats.org/officeDocument/2006/relationships/hyperlink" Target="https://www.freecodecamp.org/news/command-line-for-beginners/" TargetMode="External"/><Relationship Id="rId38" Type="http://schemas.openxmlformats.org/officeDocument/2006/relationships/tags" Target="../tags/tag33.xml"/><Relationship Id="rId37" Type="http://schemas.openxmlformats.org/officeDocument/2006/relationships/tags" Target="../tags/tag32.xml"/><Relationship Id="rId36" Type="http://schemas.openxmlformats.org/officeDocument/2006/relationships/hyperlink" Target="https://docs.docker.com/desktop/wsl/" TargetMode="External"/><Relationship Id="rId35" Type="http://schemas.openxmlformats.org/officeDocument/2006/relationships/hyperlink" Target="https://docs.docker.com/get-docker/" TargetMode="Externa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3.xml"/><Relationship Id="rId29" Type="http://schemas.openxmlformats.org/officeDocument/2006/relationships/image" Target="../media/image3.png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image" Target="../media/image2.png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image" Target="../media/image1.png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>
            <p:custDataLst>
              <p:tags r:id="rId1"/>
            </p:custDataLst>
          </p:nvPr>
        </p:nvSpPr>
        <p:spPr>
          <a:xfrm>
            <a:off x="3875790" y="106564"/>
            <a:ext cx="3294615" cy="1633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7" name="矩形 176"/>
          <p:cNvSpPr/>
          <p:nvPr>
            <p:custDataLst>
              <p:tags r:id="rId2"/>
            </p:custDataLst>
          </p:nvPr>
        </p:nvSpPr>
        <p:spPr>
          <a:xfrm>
            <a:off x="3875790" y="1925447"/>
            <a:ext cx="3294615" cy="1762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8" name="矩形 177"/>
          <p:cNvSpPr/>
          <p:nvPr>
            <p:custDataLst>
              <p:tags r:id="rId3"/>
            </p:custDataLst>
          </p:nvPr>
        </p:nvSpPr>
        <p:spPr>
          <a:xfrm>
            <a:off x="3875790" y="3873903"/>
            <a:ext cx="3294615" cy="1702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9" name="矩形 178"/>
          <p:cNvSpPr/>
          <p:nvPr>
            <p:custDataLst>
              <p:tags r:id="rId4"/>
            </p:custDataLst>
          </p:nvPr>
        </p:nvSpPr>
        <p:spPr>
          <a:xfrm>
            <a:off x="3875790" y="5762103"/>
            <a:ext cx="3294615" cy="313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0" name="矩形 179"/>
          <p:cNvSpPr/>
          <p:nvPr>
            <p:custDataLst>
              <p:tags r:id="rId5"/>
            </p:custDataLst>
          </p:nvPr>
        </p:nvSpPr>
        <p:spPr>
          <a:xfrm>
            <a:off x="3893320" y="9085716"/>
            <a:ext cx="3294615" cy="2495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81" name="组合 180"/>
          <p:cNvGrpSpPr/>
          <p:nvPr/>
        </p:nvGrpSpPr>
        <p:grpSpPr>
          <a:xfrm>
            <a:off x="130468" y="1223385"/>
            <a:ext cx="3305810" cy="2359650"/>
            <a:chOff x="1856301" y="2453420"/>
            <a:chExt cx="3305810" cy="2441879"/>
          </a:xfrm>
        </p:grpSpPr>
        <p:grpSp>
          <p:nvGrpSpPr>
            <p:cNvPr id="182" name="组合 181"/>
            <p:cNvGrpSpPr/>
            <p:nvPr/>
          </p:nvGrpSpPr>
          <p:grpSpPr>
            <a:xfrm>
              <a:off x="1856301" y="2453420"/>
              <a:ext cx="3305810" cy="2441879"/>
              <a:chOff x="2028180" y="1178793"/>
              <a:chExt cx="3305810" cy="2441879"/>
            </a:xfrm>
          </p:grpSpPr>
          <p:sp>
            <p:nvSpPr>
              <p:cNvPr id="183" name="矩形: 圆角 7"/>
              <p:cNvSpPr/>
              <p:nvPr>
                <p:custDataLst>
                  <p:tags r:id="rId6"/>
                </p:custDataLst>
              </p:nvPr>
            </p:nvSpPr>
            <p:spPr>
              <a:xfrm>
                <a:off x="2028180" y="1178793"/>
                <a:ext cx="3305810" cy="2441879"/>
              </a:xfrm>
              <a:prstGeom prst="roundRect">
                <a:avLst>
                  <a:gd name="adj" fmla="val 83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84" name="矩形: 圆角 8"/>
              <p:cNvSpPr/>
              <p:nvPr>
                <p:custDataLst>
                  <p:tags r:id="rId7"/>
                </p:custDataLst>
              </p:nvPr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</a:t>
                </a:r>
                <a:r>
                  <a:rPr lang="en-US" altLang="zh-CN" sz="14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5" name="矩形: 圆角 6"/>
            <p:cNvSpPr/>
            <p:nvPr>
              <p:custDataLst>
                <p:tags r:id="rId8"/>
              </p:custDataLst>
            </p:nvPr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hcp4715/</a:t>
              </a:r>
              <a:r>
                <a:rPr lang="en-US" altLang="zh-CN" sz="14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6" name="Group 9"/>
          <p:cNvGrpSpPr/>
          <p:nvPr/>
        </p:nvGrpSpPr>
        <p:grpSpPr>
          <a:xfrm>
            <a:off x="312396" y="99268"/>
            <a:ext cx="3001453" cy="745854"/>
            <a:chOff x="2244104" y="1887524"/>
            <a:chExt cx="2722621" cy="745854"/>
          </a:xfrm>
        </p:grpSpPr>
        <p:cxnSp>
          <p:nvCxnSpPr>
            <p:cNvPr id="187" name="直接箭头连接符 186"/>
            <p:cNvCxnSpPr/>
            <p:nvPr>
              <p:custDataLst>
                <p:tags r:id="rId9"/>
              </p:custDataLst>
            </p:nvPr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矩形: 圆角 17"/>
            <p:cNvSpPr/>
            <p:nvPr>
              <p:custDataLst>
                <p:tags r:id="rId10"/>
              </p:custDataLst>
            </p:nvPr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0.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  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9" name="图片 18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2319365" y="2064884"/>
              <a:ext cx="466725" cy="400050"/>
            </a:xfrm>
            <a:prstGeom prst="rect">
              <a:avLst/>
            </a:prstGeom>
          </p:spPr>
        </p:pic>
      </p:grpSp>
      <p:cxnSp>
        <p:nvCxnSpPr>
          <p:cNvPr id="190" name="直接箭头连接符 1041"/>
          <p:cNvCxnSpPr/>
          <p:nvPr>
            <p:custDataLst>
              <p:tags r:id="rId13"/>
            </p:custDataLst>
          </p:nvPr>
        </p:nvCxnSpPr>
        <p:spPr>
          <a:xfrm>
            <a:off x="1780491" y="847863"/>
            <a:ext cx="2882" cy="3755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TextBox 38"/>
          <p:cNvSpPr txBox="1"/>
          <p:nvPr>
            <p:custDataLst>
              <p:tags r:id="rId14"/>
            </p:custDataLst>
          </p:nvPr>
        </p:nvSpPr>
        <p:spPr>
          <a:xfrm>
            <a:off x="2583207" y="2800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[✎#1]</a:t>
            </a:r>
            <a:endParaRPr lang="en-US" dirty="0"/>
          </a:p>
        </p:txBody>
      </p:sp>
      <p:sp>
        <p:nvSpPr>
          <p:cNvPr id="192" name="TextBox 39"/>
          <p:cNvSpPr txBox="1"/>
          <p:nvPr>
            <p:custDataLst>
              <p:tags r:id="rId15"/>
            </p:custDataLst>
          </p:nvPr>
        </p:nvSpPr>
        <p:spPr>
          <a:xfrm>
            <a:off x="2524850" y="136364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[✎#2]</a:t>
            </a:r>
            <a:endParaRPr lang="en-US" dirty="0"/>
          </a:p>
        </p:txBody>
      </p:sp>
      <p:sp>
        <p:nvSpPr>
          <p:cNvPr id="193" name="矩形: 圆角 42"/>
          <p:cNvSpPr/>
          <p:nvPr>
            <p:custDataLst>
              <p:tags r:id="rId16"/>
            </p:custDataLst>
          </p:nvPr>
        </p:nvSpPr>
        <p:spPr>
          <a:xfrm>
            <a:off x="178275" y="5653691"/>
            <a:ext cx="3278987" cy="4366287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>
            <p:custDataLst>
              <p:tags r:id="rId17"/>
            </p:custDataLst>
          </p:nvPr>
        </p:nvSpPr>
        <p:spPr>
          <a:xfrm>
            <a:off x="339613" y="5714245"/>
            <a:ext cx="290561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3. HDDM workflow</a:t>
            </a:r>
            <a:endParaRPr lang="zh-CN" altLang="en-US" dirty="0"/>
          </a:p>
        </p:txBody>
      </p:sp>
      <p:sp>
        <p:nvSpPr>
          <p:cNvPr id="195" name="矩形: 圆角 32"/>
          <p:cNvSpPr/>
          <p:nvPr>
            <p:custDataLst>
              <p:tags r:id="rId18"/>
            </p:custDataLst>
          </p:nvPr>
        </p:nvSpPr>
        <p:spPr>
          <a:xfrm>
            <a:off x="451814" y="6129940"/>
            <a:ext cx="2722620" cy="633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Define model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hddm.HDDM</a:t>
            </a: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(data)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96" name="矩形: 圆角 33"/>
          <p:cNvSpPr/>
          <p:nvPr>
            <p:custDataLst>
              <p:tags r:id="rId19"/>
            </p:custDataLst>
          </p:nvPr>
        </p:nvSpPr>
        <p:spPr>
          <a:xfrm>
            <a:off x="458164" y="7076092"/>
            <a:ext cx="2715308" cy="633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Fitting model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Model.sample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(500, chains=4)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97" name="直接箭头连接符 196"/>
          <p:cNvCxnSpPr>
            <a:stCxn id="195" idx="2"/>
            <a:endCxn id="196" idx="0"/>
          </p:cNvCxnSpPr>
          <p:nvPr>
            <p:custDataLst>
              <p:tags r:id="rId20"/>
            </p:custDataLst>
          </p:nvPr>
        </p:nvCxnSpPr>
        <p:spPr>
          <a:xfrm>
            <a:off x="1813759" y="6763670"/>
            <a:ext cx="2540" cy="3124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8" name="矩形: 圆角 36"/>
          <p:cNvSpPr/>
          <p:nvPr>
            <p:custDataLst>
              <p:tags r:id="rId21"/>
            </p:custDataLst>
          </p:nvPr>
        </p:nvSpPr>
        <p:spPr>
          <a:xfrm>
            <a:off x="451813" y="9172862"/>
            <a:ext cx="2721983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Diagnostic &amp; Analysis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arviz.summay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altLang="zh-CN" sz="9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arviz.plot_posterior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altLang="zh-CN" sz="9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 algn="ctr">
              <a:lnSpc>
                <a:spcPct val="120000"/>
              </a:lnSpc>
            </a:pP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99" name="组合 198"/>
          <p:cNvGrpSpPr/>
          <p:nvPr/>
        </p:nvGrpSpPr>
        <p:grpSpPr>
          <a:xfrm>
            <a:off x="451812" y="10267567"/>
            <a:ext cx="2721983" cy="1313850"/>
            <a:chOff x="2718593" y="11444535"/>
            <a:chExt cx="2228850" cy="1313850"/>
          </a:xfrm>
        </p:grpSpPr>
        <p:sp>
          <p:nvSpPr>
            <p:cNvPr id="200" name="矩形: 圆角 17"/>
            <p:cNvSpPr/>
            <p:nvPr>
              <p:custDataLst>
                <p:tags r:id="rId22"/>
              </p:custDataLst>
            </p:nvPr>
          </p:nvSpPr>
          <p:spPr>
            <a:xfrm>
              <a:off x="2718593" y="11444535"/>
              <a:ext cx="2228850" cy="131385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results and figures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pic>
          <p:nvPicPr>
            <p:cNvPr id="201" name="图片 200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24"/>
            <a:stretch>
              <a:fillRect/>
            </a:stretch>
          </p:blipFill>
          <p:spPr>
            <a:xfrm>
              <a:off x="3020763" y="11839349"/>
              <a:ext cx="1624510" cy="850104"/>
            </a:xfrm>
            <a:prstGeom prst="rect">
              <a:avLst/>
            </a:prstGeom>
          </p:spPr>
        </p:pic>
      </p:grpSp>
      <p:cxnSp>
        <p:nvCxnSpPr>
          <p:cNvPr id="202" name="直接箭头连接符 201"/>
          <p:cNvCxnSpPr>
            <a:stCxn id="204" idx="4"/>
            <a:endCxn id="198" idx="0"/>
          </p:cNvCxnSpPr>
          <p:nvPr>
            <p:custDataLst>
              <p:tags r:id="rId25"/>
            </p:custDataLst>
          </p:nvPr>
        </p:nvCxnSpPr>
        <p:spPr>
          <a:xfrm flipH="1">
            <a:off x="1813371" y="8859807"/>
            <a:ext cx="635" cy="3130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98" idx="2"/>
            <a:endCxn id="200" idx="0"/>
          </p:cNvCxnSpPr>
          <p:nvPr>
            <p:custDataLst>
              <p:tags r:id="rId26"/>
            </p:custDataLst>
          </p:nvPr>
        </p:nvCxnSpPr>
        <p:spPr>
          <a:xfrm>
            <a:off x="1812736" y="9904382"/>
            <a:ext cx="0" cy="3632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4" name="Oval 34"/>
          <p:cNvSpPr/>
          <p:nvPr>
            <p:custDataLst>
              <p:tags r:id="rId27"/>
            </p:custDataLst>
          </p:nvPr>
        </p:nvSpPr>
        <p:spPr>
          <a:xfrm>
            <a:off x="505974" y="8007637"/>
            <a:ext cx="2616065" cy="85217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" name="Picture 2" descr="xarray - NumFOCUS"/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7503" r="12942" b="31588"/>
          <a:stretch>
            <a:fillRect/>
          </a:stretch>
        </p:blipFill>
        <p:spPr bwMode="auto">
          <a:xfrm>
            <a:off x="910716" y="8129557"/>
            <a:ext cx="781377" cy="57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TextBox 36"/>
          <p:cNvSpPr txBox="1"/>
          <p:nvPr>
            <p:custDataLst>
              <p:tags r:id="rId30"/>
            </p:custDataLst>
          </p:nvPr>
        </p:nvSpPr>
        <p:spPr>
          <a:xfrm>
            <a:off x="1635163" y="8197819"/>
            <a:ext cx="971001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7" name="TextBox 41"/>
          <p:cNvSpPr txBox="1"/>
          <p:nvPr>
            <p:custDataLst>
              <p:tags r:id="rId31"/>
            </p:custDataLst>
          </p:nvPr>
        </p:nvSpPr>
        <p:spPr>
          <a:xfrm>
            <a:off x="2395100" y="7143660"/>
            <a:ext cx="78926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[✎#4]</a:t>
            </a:r>
            <a:endParaRPr lang="en-US" dirty="0"/>
          </a:p>
        </p:txBody>
      </p:sp>
      <p:sp>
        <p:nvSpPr>
          <p:cNvPr id="208" name="TextBox 42"/>
          <p:cNvSpPr txBox="1"/>
          <p:nvPr>
            <p:custDataLst>
              <p:tags r:id="rId32"/>
            </p:custDataLst>
          </p:nvPr>
        </p:nvSpPr>
        <p:spPr>
          <a:xfrm>
            <a:off x="2455959" y="9353520"/>
            <a:ext cx="78926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[✎#5]</a:t>
            </a:r>
            <a:endParaRPr lang="en-US" dirty="0"/>
          </a:p>
        </p:txBody>
      </p:sp>
      <p:sp>
        <p:nvSpPr>
          <p:cNvPr id="209" name="TextBox 38"/>
          <p:cNvSpPr txBox="1"/>
          <p:nvPr>
            <p:custDataLst>
              <p:tags r:id="rId33"/>
            </p:custDataLst>
          </p:nvPr>
        </p:nvSpPr>
        <p:spPr>
          <a:xfrm>
            <a:off x="3879376" y="101859"/>
            <a:ext cx="1006263" cy="34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[✎#1]</a:t>
            </a:r>
            <a:endParaRPr lang="en-US" dirty="0"/>
          </a:p>
        </p:txBody>
      </p:sp>
      <p:sp>
        <p:nvSpPr>
          <p:cNvPr id="210" name="文本框 209"/>
          <p:cNvSpPr txBox="1"/>
          <p:nvPr>
            <p:custDataLst>
              <p:tags r:id="rId34"/>
            </p:custDataLst>
          </p:nvPr>
        </p:nvSpPr>
        <p:spPr>
          <a:xfrm>
            <a:off x="3852620" y="446686"/>
            <a:ext cx="330004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To download and install docker, visit the official Docker website 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35"/>
              </a:rPr>
              <a:t>https://docs.docker.com/get-docker/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).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The windows user could use wsl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36"/>
              </a:rPr>
              <a:t>https://docs.docker.com/desktop/wsl/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To test the docker installation by command line: </a:t>
            </a: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docker run hello-world</a:t>
            </a:r>
            <a:endParaRPr lang="en-US" altLang="zh-CN" sz="9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1" name="TextBox 38"/>
          <p:cNvSpPr txBox="1"/>
          <p:nvPr>
            <p:custDataLst>
              <p:tags r:id="rId37"/>
            </p:custDataLst>
          </p:nvPr>
        </p:nvSpPr>
        <p:spPr>
          <a:xfrm>
            <a:off x="3879376" y="1928336"/>
            <a:ext cx="100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[✎#2]</a:t>
            </a:r>
            <a:endParaRPr lang="en-US" dirty="0"/>
          </a:p>
        </p:txBody>
      </p:sp>
      <p:sp>
        <p:nvSpPr>
          <p:cNvPr id="212" name="文本框 211"/>
          <p:cNvSpPr txBox="1"/>
          <p:nvPr>
            <p:custDataLst>
              <p:tags r:id="rId38"/>
            </p:custDataLst>
          </p:nvPr>
        </p:nvSpPr>
        <p:spPr>
          <a:xfrm>
            <a:off x="3804098" y="2245943"/>
            <a:ext cx="33020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To pull and run dockerHDDM (details in section 2) require terminal line basics (</a:t>
            </a:r>
            <a:r>
              <a:rPr lang="en-US" altLang="zh-CN" sz="1100" b="0" i="0" dirty="0">
                <a:solidFill>
                  <a:schemeClr val="bg2">
                    <a:lumMod val="90000"/>
                  </a:schemeClr>
                </a:solidFill>
                <a:effectLst/>
                <a:hlinkClick r:id="rId39"/>
              </a:rPr>
              <a:t>https://www.freecodecamp.org/news/command-line-for-beginners/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and basic docker commands (</a:t>
            </a:r>
            <a:r>
              <a:rPr lang="en-US" altLang="zh-CN" sz="1100" b="0" i="0" dirty="0">
                <a:solidFill>
                  <a:schemeClr val="bg2">
                    <a:lumMod val="90000"/>
                  </a:schemeClr>
                </a:solidFill>
                <a:effectLst/>
                <a:hlinkClick r:id="rId40"/>
              </a:rPr>
              <a:t>https://dev.to/roselinebassey/docker-for-beginners-basic-docker-commands-2n89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3" name="TextBox 38"/>
          <p:cNvSpPr txBox="1"/>
          <p:nvPr>
            <p:custDataLst>
              <p:tags r:id="rId41"/>
            </p:custDataLst>
          </p:nvPr>
        </p:nvSpPr>
        <p:spPr>
          <a:xfrm>
            <a:off x="3879376" y="3867149"/>
            <a:ext cx="818246" cy="327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[✎#3]</a:t>
            </a:r>
            <a:endParaRPr lang="en-US" dirty="0"/>
          </a:p>
        </p:txBody>
      </p:sp>
      <p:sp>
        <p:nvSpPr>
          <p:cNvPr id="214" name="文本框 213"/>
          <p:cNvSpPr txBox="1"/>
          <p:nvPr>
            <p:custDataLst>
              <p:tags r:id="rId42"/>
            </p:custDataLst>
          </p:nvPr>
        </p:nvSpPr>
        <p:spPr>
          <a:xfrm>
            <a:off x="3852620" y="4213968"/>
            <a:ext cx="3299721" cy="99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-107950" latinLnBrk="1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jupyter IDE and python code, you can try it online without installing it beforehand 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43"/>
              </a:rPr>
              <a:t>https://jupyter.org/try-jupyter/retro/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43"/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43"/>
              </a:rPr>
              <a:t>notebooks/?path=notebooks/Intro.ipynb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successfully run the dockerHDDM container and go to jupyter, you'll be greeted with the sight of figure5. 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5" name="TextBox 38"/>
          <p:cNvSpPr txBox="1"/>
          <p:nvPr>
            <p:custDataLst>
              <p:tags r:id="rId44"/>
            </p:custDataLst>
          </p:nvPr>
        </p:nvSpPr>
        <p:spPr>
          <a:xfrm>
            <a:off x="3879376" y="5765117"/>
            <a:ext cx="8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[✎#4]</a:t>
            </a:r>
            <a:endParaRPr lang="en-US" dirty="0"/>
          </a:p>
        </p:txBody>
      </p:sp>
      <p:sp>
        <p:nvSpPr>
          <p:cNvPr id="216" name="文本框 215"/>
          <p:cNvSpPr txBox="1"/>
          <p:nvPr>
            <p:custDataLst>
              <p:tags r:id="rId45"/>
            </p:custDataLst>
          </p:nvPr>
        </p:nvSpPr>
        <p:spPr>
          <a:xfrm>
            <a:off x="3893320" y="6146038"/>
            <a:ext cx="3346838" cy="260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basic code of HDDM, you can refer to the jupyter notebook provided in the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HDDM_official_tutorial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folder: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HDDM_basic_tutorial.ipynb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provides basic code examples on how to build and fitting the DDM in hierarchical structure. 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HDDM_regression_stimcoding.ipynb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shows how to allow parameters to vary with experimental conditions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Posterior_Predictive_Checks.ipynb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demonstrates how to evaluate the predictive performance of a model. 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LAN_Tutorial.ipynb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exhibits the use of neural network methods to deal with complex models with free likelihood. 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7" name="TextBox 38"/>
          <p:cNvSpPr txBox="1"/>
          <p:nvPr>
            <p:custDataLst>
              <p:tags r:id="rId46"/>
            </p:custDataLst>
          </p:nvPr>
        </p:nvSpPr>
        <p:spPr>
          <a:xfrm>
            <a:off x="3896906" y="9094800"/>
            <a:ext cx="80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[✎#5]</a:t>
            </a:r>
            <a:endParaRPr lang="en-US" dirty="0"/>
          </a:p>
        </p:txBody>
      </p:sp>
      <p:sp>
        <p:nvSpPr>
          <p:cNvPr id="218" name="文本框 217"/>
          <p:cNvSpPr txBox="1"/>
          <p:nvPr>
            <p:custDataLst>
              <p:tags r:id="rId47"/>
            </p:custDataLst>
          </p:nvPr>
        </p:nvSpPr>
        <p:spPr>
          <a:xfrm>
            <a:off x="3884627" y="9483129"/>
            <a:ext cx="3257919" cy="201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A quick view of the new features of DockerHDDM and the workflow analyzed in this article are stored in the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dockerHDDM_tutorial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folder: 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dockerHDDM_quick_view.ipynb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shows how to parallelize the computation of multiple MCMC chains, model loglikelihood and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ppc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, and return inference data for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Arviz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analysis (see section 3).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dockerHDDM_workflow.ipynb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include the workflow analyzed in the article (see section 4), which serves as a reference for the DDM analysis process, mainly for analyzing the inference data returned by the fitted model.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19" name="直接箭头连接符 218"/>
          <p:cNvCxnSpPr/>
          <p:nvPr>
            <p:custDataLst>
              <p:tags r:id="rId48"/>
            </p:custDataLst>
          </p:nvPr>
        </p:nvCxnSpPr>
        <p:spPr>
          <a:xfrm>
            <a:off x="1813124" y="3424569"/>
            <a:ext cx="324" cy="433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>
            <p:custDataLst>
              <p:tags r:id="rId49"/>
            </p:custDataLst>
          </p:nvPr>
        </p:nvCxnSpPr>
        <p:spPr>
          <a:xfrm flipH="1">
            <a:off x="1817816" y="5076070"/>
            <a:ext cx="4445" cy="5772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1" name="组合 220"/>
          <p:cNvGrpSpPr/>
          <p:nvPr/>
        </p:nvGrpSpPr>
        <p:grpSpPr>
          <a:xfrm>
            <a:off x="1107289" y="3997242"/>
            <a:ext cx="1445204" cy="1159446"/>
            <a:chOff x="3087331" y="4021365"/>
            <a:chExt cx="1445204" cy="1159446"/>
          </a:xfrm>
        </p:grpSpPr>
        <p:pic>
          <p:nvPicPr>
            <p:cNvPr id="222" name="Picture 33"/>
            <p:cNvPicPr>
              <a:picLocks noChangeAspect="1"/>
            </p:cNvPicPr>
            <p:nvPr>
              <p:custDataLst>
                <p:tags r:id="rId50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61540" y="4714047"/>
              <a:ext cx="466725" cy="466763"/>
            </a:xfrm>
            <a:prstGeom prst="rect">
              <a:avLst/>
            </a:prstGeom>
          </p:spPr>
        </p:pic>
        <p:sp>
          <p:nvSpPr>
            <p:cNvPr id="223" name="TextBox 36"/>
            <p:cNvSpPr txBox="1"/>
            <p:nvPr>
              <p:custDataLst>
                <p:tags r:id="rId52"/>
              </p:custDataLst>
            </p:nvPr>
          </p:nvSpPr>
          <p:spPr>
            <a:xfrm>
              <a:off x="3087331" y="4021365"/>
              <a:ext cx="1445204" cy="369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dockerHDDM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24" name="图片 223"/>
            <p:cNvPicPr>
              <a:picLocks noChangeAspect="1"/>
            </p:cNvPicPr>
            <p:nvPr>
              <p:custDataLst>
                <p:tags r:id="rId53"/>
              </p:custDataLst>
            </p:nvPr>
          </p:nvPicPr>
          <p:blipFill>
            <a:blip r:embed="rId54"/>
            <a:stretch>
              <a:fillRect/>
            </a:stretch>
          </p:blipFill>
          <p:spPr>
            <a:xfrm>
              <a:off x="3101557" y="4714048"/>
              <a:ext cx="466725" cy="466763"/>
            </a:xfrm>
            <a:prstGeom prst="rect">
              <a:avLst/>
            </a:prstGeom>
          </p:spPr>
        </p:pic>
        <p:cxnSp>
          <p:nvCxnSpPr>
            <p:cNvPr id="225" name="直接连接符 224"/>
            <p:cNvCxnSpPr>
              <a:endCxn id="224" idx="0"/>
            </p:cNvCxnSpPr>
            <p:nvPr>
              <p:custDataLst>
                <p:tags r:id="rId55"/>
              </p:custDataLst>
            </p:nvPr>
          </p:nvCxnSpPr>
          <p:spPr>
            <a:xfrm flipH="1">
              <a:off x="3334920" y="4345885"/>
              <a:ext cx="242484" cy="3681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2" idx="1"/>
              <a:endCxn id="224" idx="3"/>
            </p:cNvCxnSpPr>
            <p:nvPr>
              <p:custDataLst>
                <p:tags r:id="rId56"/>
              </p:custDataLst>
            </p:nvPr>
          </p:nvCxnSpPr>
          <p:spPr>
            <a:xfrm flipH="1">
              <a:off x="3568282" y="4947429"/>
              <a:ext cx="49325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222" idx="0"/>
            </p:cNvCxnSpPr>
            <p:nvPr>
              <p:custDataLst>
                <p:tags r:id="rId57"/>
              </p:custDataLst>
            </p:nvPr>
          </p:nvCxnSpPr>
          <p:spPr>
            <a:xfrm flipH="1" flipV="1">
              <a:off x="4104410" y="4345757"/>
              <a:ext cx="190493" cy="3682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8" name="TextBox 40"/>
          <p:cNvSpPr txBox="1"/>
          <p:nvPr>
            <p:custDataLst>
              <p:tags r:id="rId58"/>
            </p:custDataLst>
          </p:nvPr>
        </p:nvSpPr>
        <p:spPr>
          <a:xfrm>
            <a:off x="2548041" y="4340396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[✎#3]</a:t>
            </a:r>
            <a:endParaRPr lang="en-US" dirty="0"/>
          </a:p>
        </p:txBody>
      </p:sp>
      <p:sp>
        <p:nvSpPr>
          <p:cNvPr id="229" name="矩形: 圆角 61"/>
          <p:cNvSpPr/>
          <p:nvPr>
            <p:custDataLst>
              <p:tags r:id="rId59"/>
            </p:custDataLst>
          </p:nvPr>
        </p:nvSpPr>
        <p:spPr>
          <a:xfrm>
            <a:off x="35673" y="3921039"/>
            <a:ext cx="3561226" cy="775576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30" name="组合 229"/>
          <p:cNvGrpSpPr/>
          <p:nvPr/>
        </p:nvGrpSpPr>
        <p:grpSpPr>
          <a:xfrm>
            <a:off x="240006" y="1282687"/>
            <a:ext cx="940778" cy="508027"/>
            <a:chOff x="1854552" y="1378050"/>
            <a:chExt cx="940778" cy="508027"/>
          </a:xfrm>
        </p:grpSpPr>
        <p:pic>
          <p:nvPicPr>
            <p:cNvPr id="231" name="Picture 22"/>
            <p:cNvPicPr>
              <a:picLocks noChangeAspect="1"/>
            </p:cNvPicPr>
            <p:nvPr>
              <p:custDataLst>
                <p:tags r:id="rId60"/>
              </p:custDataLst>
            </p:nvPr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303" y="1378050"/>
              <a:ext cx="508027" cy="508027"/>
            </a:xfrm>
            <a:prstGeom prst="rect">
              <a:avLst/>
            </a:prstGeom>
          </p:spPr>
        </p:pic>
        <p:pic>
          <p:nvPicPr>
            <p:cNvPr id="232" name="图片 231" descr="钟表的特写&#10;&#10;中度可信度描述已自动生成"/>
            <p:cNvPicPr>
              <a:picLocks noChangeAspect="1"/>
            </p:cNvPicPr>
            <p:nvPr>
              <p:custDataLst>
                <p:tags r:id="rId62"/>
              </p:custDataLst>
            </p:nvPr>
          </p:nvPicPr>
          <p:blipFill>
            <a:blip r:embed="rId6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552" y="1406204"/>
              <a:ext cx="437886" cy="437886"/>
            </a:xfrm>
            <a:prstGeom prst="rect">
              <a:avLst/>
            </a:prstGeom>
          </p:spPr>
        </p:pic>
      </p:grpSp>
      <p:cxnSp>
        <p:nvCxnSpPr>
          <p:cNvPr id="233" name="直接箭头连接符 232"/>
          <p:cNvCxnSpPr>
            <a:stCxn id="196" idx="2"/>
            <a:endCxn id="204" idx="0"/>
          </p:cNvCxnSpPr>
          <p:nvPr>
            <p:custDataLst>
              <p:tags r:id="rId64"/>
            </p:custDataLst>
          </p:nvPr>
        </p:nvCxnSpPr>
        <p:spPr>
          <a:xfrm flipH="1">
            <a:off x="1813913" y="7709822"/>
            <a:ext cx="1905" cy="2978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COMMONDATA" val="eyJoZGlkIjoiNjM2YTgwNzQwZjNlMDM5OTk0MmY5M2E2MzA2Njg4M2M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slider颜色版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2295</Words>
  <Application>WPS 演示</Application>
  <PresentationFormat>自定义</PresentationFormat>
  <Paragraphs>70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Consolas</vt:lpstr>
      <vt:lpstr>Calibri</vt:lpstr>
      <vt:lpstr>微软雅黑</vt:lpstr>
      <vt:lpstr>Arial Unicode MS</vt:lpstr>
      <vt:lpstr>等线 Light</vt:lpstr>
      <vt:lpstr>Calibri Light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潘晚坷</cp:lastModifiedBy>
  <cp:revision>25</cp:revision>
  <dcterms:created xsi:type="dcterms:W3CDTF">2023-11-15T02:44:00Z</dcterms:created>
  <dcterms:modified xsi:type="dcterms:W3CDTF">2023-11-16T08:21:30Z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3A636E31D91349728277B5BFB9FB41CD_12</vt:lpwstr>
  </property>
  <property fmtid="{D5CDD505-2E9C-101B-9397-08002B2CF9AE}" pid="3" name="KSOProductBuildVer">
    <vt:lpwstr>2052-12.1.0.15712</vt:lpwstr>
  </property>
</Properties>
</file>