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3" r:id="rId3"/>
    <p:sldId id="260" r:id="rId4"/>
    <p:sldId id="258" r:id="rId5"/>
    <p:sldId id="257" r:id="rId6"/>
  </p:sldIdLst>
  <p:sldSz cx="10799763" cy="14400213"/>
  <p:notesSz cx="6858000" cy="9144000"/>
  <p:custDataLst>
    <p:tags r:id="rId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84" userDrawn="1">
          <p15:clr>
            <a:srgbClr val="A4A3A4"/>
          </p15:clr>
        </p15:guide>
        <p15:guide id="2" pos="33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752" y="32"/>
      </p:cViewPr>
      <p:guideLst>
        <p:guide orient="horz" pos="4584"/>
        <p:guide pos="33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2356703"/>
            <a:ext cx="9179799" cy="5013407"/>
          </a:xfrm>
        </p:spPr>
        <p:txBody>
          <a:bodyPr anchor="b"/>
          <a:lstStyle>
            <a:lvl1pPr algn="ctr">
              <a:defRPr sz="708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7563446"/>
            <a:ext cx="8099822" cy="3476717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750" indent="0" algn="ctr">
              <a:buNone/>
              <a:defRPr sz="2360"/>
            </a:lvl2pPr>
            <a:lvl3pPr marL="1080135" indent="0" algn="ctr">
              <a:buNone/>
              <a:defRPr sz="2125"/>
            </a:lvl3pPr>
            <a:lvl4pPr marL="1619885" indent="0" algn="ctr">
              <a:buNone/>
              <a:defRPr sz="1890"/>
            </a:lvl4pPr>
            <a:lvl5pPr marL="2160270" indent="0" algn="ctr">
              <a:buNone/>
              <a:defRPr sz="1890"/>
            </a:lvl5pPr>
            <a:lvl6pPr marL="2700020" indent="0" algn="ctr">
              <a:buNone/>
              <a:defRPr sz="1890"/>
            </a:lvl6pPr>
            <a:lvl7pPr marL="3239770" indent="0" algn="ctr">
              <a:buNone/>
              <a:defRPr sz="1890"/>
            </a:lvl7pPr>
            <a:lvl8pPr marL="3780155" indent="0" algn="ctr">
              <a:buNone/>
              <a:defRPr sz="1890"/>
            </a:lvl8pPr>
            <a:lvl9pPr marL="4319905" indent="0" algn="ctr">
              <a:buNone/>
              <a:defRPr sz="189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EC2-E0E7-4618-8B4E-812DCE2CC2E3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2040-3F5B-45EE-BFD9-DD62B0BA7C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EC2-E0E7-4618-8B4E-812DCE2CC2E3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2040-3F5B-45EE-BFD9-DD62B0BA7C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766678"/>
            <a:ext cx="2328699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766678"/>
            <a:ext cx="6851100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EC2-E0E7-4618-8B4E-812DCE2CC2E3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2040-3F5B-45EE-BFD9-DD62B0BA7C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EC2-E0E7-4618-8B4E-812DCE2CC2E3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2040-3F5B-45EE-BFD9-DD62B0BA7C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3590057"/>
            <a:ext cx="9314796" cy="5990088"/>
          </a:xfrm>
        </p:spPr>
        <p:txBody>
          <a:bodyPr anchor="b"/>
          <a:lstStyle>
            <a:lvl1pPr>
              <a:defRPr sz="708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9636813"/>
            <a:ext cx="9314796" cy="3150046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750" indent="0">
              <a:buNone/>
              <a:defRPr sz="2360">
                <a:solidFill>
                  <a:schemeClr val="tx1">
                    <a:tint val="75000"/>
                  </a:schemeClr>
                </a:solidFill>
              </a:defRPr>
            </a:lvl2pPr>
            <a:lvl3pPr marL="1080135" indent="0">
              <a:buNone/>
              <a:defRPr sz="2125">
                <a:solidFill>
                  <a:schemeClr val="tx1">
                    <a:tint val="75000"/>
                  </a:schemeClr>
                </a:solidFill>
              </a:defRPr>
            </a:lvl3pPr>
            <a:lvl4pPr marL="161988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6027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7000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77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8015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0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EC2-E0E7-4618-8B4E-812DCE2CC2E3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2040-3F5B-45EE-BFD9-DD62B0BA7C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3833390"/>
            <a:ext cx="4589899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3833390"/>
            <a:ext cx="4589899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EC2-E0E7-4618-8B4E-812DCE2CC2E3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2040-3F5B-45EE-BFD9-DD62B0BA7C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66681"/>
            <a:ext cx="9314796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3530053"/>
            <a:ext cx="4568805" cy="1730025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750" indent="0">
              <a:buNone/>
              <a:defRPr sz="2360" b="1"/>
            </a:lvl2pPr>
            <a:lvl3pPr marL="1080135" indent="0">
              <a:buNone/>
              <a:defRPr sz="2125" b="1"/>
            </a:lvl3pPr>
            <a:lvl4pPr marL="1619885" indent="0">
              <a:buNone/>
              <a:defRPr sz="1890" b="1"/>
            </a:lvl4pPr>
            <a:lvl5pPr marL="2160270" indent="0">
              <a:buNone/>
              <a:defRPr sz="1890" b="1"/>
            </a:lvl5pPr>
            <a:lvl6pPr marL="2700020" indent="0">
              <a:buNone/>
              <a:defRPr sz="1890" b="1"/>
            </a:lvl6pPr>
            <a:lvl7pPr marL="3239770" indent="0">
              <a:buNone/>
              <a:defRPr sz="1890" b="1"/>
            </a:lvl7pPr>
            <a:lvl8pPr marL="3780155" indent="0">
              <a:buNone/>
              <a:defRPr sz="1890" b="1"/>
            </a:lvl8pPr>
            <a:lvl9pPr marL="4319905" indent="0">
              <a:buNone/>
              <a:defRPr sz="189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5260078"/>
            <a:ext cx="4568805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3530053"/>
            <a:ext cx="4591306" cy="1730025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750" indent="0">
              <a:buNone/>
              <a:defRPr sz="2360" b="1"/>
            </a:lvl2pPr>
            <a:lvl3pPr marL="1080135" indent="0">
              <a:buNone/>
              <a:defRPr sz="2125" b="1"/>
            </a:lvl3pPr>
            <a:lvl4pPr marL="1619885" indent="0">
              <a:buNone/>
              <a:defRPr sz="1890" b="1"/>
            </a:lvl4pPr>
            <a:lvl5pPr marL="2160270" indent="0">
              <a:buNone/>
              <a:defRPr sz="1890" b="1"/>
            </a:lvl5pPr>
            <a:lvl6pPr marL="2700020" indent="0">
              <a:buNone/>
              <a:defRPr sz="1890" b="1"/>
            </a:lvl6pPr>
            <a:lvl7pPr marL="3239770" indent="0">
              <a:buNone/>
              <a:defRPr sz="1890" b="1"/>
            </a:lvl7pPr>
            <a:lvl8pPr marL="3780155" indent="0">
              <a:buNone/>
              <a:defRPr sz="1890" b="1"/>
            </a:lvl8pPr>
            <a:lvl9pPr marL="4319905" indent="0">
              <a:buNone/>
              <a:defRPr sz="189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5260078"/>
            <a:ext cx="4591306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EC2-E0E7-4618-8B4E-812DCE2CC2E3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2040-3F5B-45EE-BFD9-DD62B0BA7C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EC2-E0E7-4618-8B4E-812DCE2CC2E3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2040-3F5B-45EE-BFD9-DD62B0BA7C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EC2-E0E7-4618-8B4E-812DCE2CC2E3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2040-3F5B-45EE-BFD9-DD62B0BA7C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960014"/>
            <a:ext cx="3483205" cy="3360050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2073367"/>
            <a:ext cx="5467380" cy="10233485"/>
          </a:xfrm>
        </p:spPr>
        <p:txBody>
          <a:bodyPr/>
          <a:lstStyle>
            <a:lvl1pPr>
              <a:defRPr sz="3780"/>
            </a:lvl1pPr>
            <a:lvl2pPr>
              <a:defRPr sz="3305"/>
            </a:lvl2pPr>
            <a:lvl3pPr>
              <a:defRPr sz="2835"/>
            </a:lvl3pPr>
            <a:lvl4pPr>
              <a:defRPr sz="2360"/>
            </a:lvl4pPr>
            <a:lvl5pPr>
              <a:defRPr sz="2360"/>
            </a:lvl5pPr>
            <a:lvl6pPr>
              <a:defRPr sz="2360"/>
            </a:lvl6pPr>
            <a:lvl7pPr>
              <a:defRPr sz="2360"/>
            </a:lvl7pPr>
            <a:lvl8pPr>
              <a:defRPr sz="2360"/>
            </a:lvl8pPr>
            <a:lvl9pPr>
              <a:defRPr sz="23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4320064"/>
            <a:ext cx="3483205" cy="8003453"/>
          </a:xfrm>
        </p:spPr>
        <p:txBody>
          <a:bodyPr/>
          <a:lstStyle>
            <a:lvl1pPr marL="0" indent="0">
              <a:buNone/>
              <a:defRPr sz="1890"/>
            </a:lvl1pPr>
            <a:lvl2pPr marL="539750" indent="0">
              <a:buNone/>
              <a:defRPr sz="1655"/>
            </a:lvl2pPr>
            <a:lvl3pPr marL="1080135" indent="0">
              <a:buNone/>
              <a:defRPr sz="1415"/>
            </a:lvl3pPr>
            <a:lvl4pPr marL="1619885" indent="0">
              <a:buNone/>
              <a:defRPr sz="1180"/>
            </a:lvl4pPr>
            <a:lvl5pPr marL="2160270" indent="0">
              <a:buNone/>
              <a:defRPr sz="1180"/>
            </a:lvl5pPr>
            <a:lvl6pPr marL="2700020" indent="0">
              <a:buNone/>
              <a:defRPr sz="1180"/>
            </a:lvl6pPr>
            <a:lvl7pPr marL="3239770" indent="0">
              <a:buNone/>
              <a:defRPr sz="1180"/>
            </a:lvl7pPr>
            <a:lvl8pPr marL="3780155" indent="0">
              <a:buNone/>
              <a:defRPr sz="1180"/>
            </a:lvl8pPr>
            <a:lvl9pPr marL="4319905" indent="0">
              <a:buNone/>
              <a:defRPr sz="11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EC2-E0E7-4618-8B4E-812DCE2CC2E3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2040-3F5B-45EE-BFD9-DD62B0BA7C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960014"/>
            <a:ext cx="3483205" cy="3360050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2073367"/>
            <a:ext cx="5467380" cy="10233485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750" indent="0">
              <a:buNone/>
              <a:defRPr sz="3305"/>
            </a:lvl2pPr>
            <a:lvl3pPr marL="1080135" indent="0">
              <a:buNone/>
              <a:defRPr sz="2835"/>
            </a:lvl3pPr>
            <a:lvl4pPr marL="1619885" indent="0">
              <a:buNone/>
              <a:defRPr sz="2360"/>
            </a:lvl4pPr>
            <a:lvl5pPr marL="2160270" indent="0">
              <a:buNone/>
              <a:defRPr sz="2360"/>
            </a:lvl5pPr>
            <a:lvl6pPr marL="2700020" indent="0">
              <a:buNone/>
              <a:defRPr sz="2360"/>
            </a:lvl6pPr>
            <a:lvl7pPr marL="3239770" indent="0">
              <a:buNone/>
              <a:defRPr sz="2360"/>
            </a:lvl7pPr>
            <a:lvl8pPr marL="3780155" indent="0">
              <a:buNone/>
              <a:defRPr sz="2360"/>
            </a:lvl8pPr>
            <a:lvl9pPr marL="4319905" indent="0">
              <a:buNone/>
              <a:defRPr sz="236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4320064"/>
            <a:ext cx="3483205" cy="8003453"/>
          </a:xfrm>
        </p:spPr>
        <p:txBody>
          <a:bodyPr/>
          <a:lstStyle>
            <a:lvl1pPr marL="0" indent="0">
              <a:buNone/>
              <a:defRPr sz="1890"/>
            </a:lvl1pPr>
            <a:lvl2pPr marL="539750" indent="0">
              <a:buNone/>
              <a:defRPr sz="1655"/>
            </a:lvl2pPr>
            <a:lvl3pPr marL="1080135" indent="0">
              <a:buNone/>
              <a:defRPr sz="1415"/>
            </a:lvl3pPr>
            <a:lvl4pPr marL="1619885" indent="0">
              <a:buNone/>
              <a:defRPr sz="1180"/>
            </a:lvl4pPr>
            <a:lvl5pPr marL="2160270" indent="0">
              <a:buNone/>
              <a:defRPr sz="1180"/>
            </a:lvl5pPr>
            <a:lvl6pPr marL="2700020" indent="0">
              <a:buNone/>
              <a:defRPr sz="1180"/>
            </a:lvl6pPr>
            <a:lvl7pPr marL="3239770" indent="0">
              <a:buNone/>
              <a:defRPr sz="1180"/>
            </a:lvl7pPr>
            <a:lvl8pPr marL="3780155" indent="0">
              <a:buNone/>
              <a:defRPr sz="1180"/>
            </a:lvl8pPr>
            <a:lvl9pPr marL="4319905" indent="0">
              <a:buNone/>
              <a:defRPr sz="11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EC2-E0E7-4618-8B4E-812DCE2CC2E3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2040-3F5B-45EE-BFD9-DD62B0BA7C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766681"/>
            <a:ext cx="9314796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3833390"/>
            <a:ext cx="9314796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3346867"/>
            <a:ext cx="2429947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F3EC2-E0E7-4618-8B4E-812DCE2CC2E3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3346867"/>
            <a:ext cx="364492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3346867"/>
            <a:ext cx="2429947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A2040-3F5B-45EE-BFD9-DD62B0BA7C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080135" rtl="0" eaLnBrk="1" latinLnBrk="0" hangingPunct="1">
        <a:lnSpc>
          <a:spcPct val="90000"/>
        </a:lnSpc>
        <a:spcBef>
          <a:spcPct val="0"/>
        </a:spcBef>
        <a:buNone/>
        <a:defRPr sz="51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1080135" rtl="0" eaLnBrk="1" latinLnBrk="0" hangingPunct="1">
        <a:lnSpc>
          <a:spcPct val="90000"/>
        </a:lnSpc>
        <a:spcBef>
          <a:spcPts val="1180"/>
        </a:spcBef>
        <a:buFont typeface="Arial" panose="020B0604020202020204" pitchFamily="34" charset="0"/>
        <a:buChar char="•"/>
        <a:defRPr sz="3305" kern="1200">
          <a:solidFill>
            <a:schemeClr val="tx1"/>
          </a:solidFill>
          <a:latin typeface="+mn-lt"/>
          <a:ea typeface="+mn-ea"/>
          <a:cs typeface="+mn-cs"/>
        </a:defRPr>
      </a:lvl1pPr>
      <a:lvl2pPr marL="810260" indent="-269875" algn="l" defTabSz="1080135" rtl="0" eaLnBrk="1" latinLnBrk="0" hangingPunct="1">
        <a:lnSpc>
          <a:spcPct val="90000"/>
        </a:lnSpc>
        <a:spcBef>
          <a:spcPts val="590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50010" indent="-269875" algn="l" defTabSz="1080135" rtl="0" eaLnBrk="1" latinLnBrk="0" hangingPunct="1">
        <a:lnSpc>
          <a:spcPct val="90000"/>
        </a:lnSpc>
        <a:spcBef>
          <a:spcPts val="590"/>
        </a:spcBef>
        <a:buFont typeface="Arial" panose="020B0604020202020204" pitchFamily="34" charset="0"/>
        <a:buChar char="•"/>
        <a:defRPr sz="2360" kern="1200">
          <a:solidFill>
            <a:schemeClr val="tx1"/>
          </a:solidFill>
          <a:latin typeface="+mn-lt"/>
          <a:ea typeface="+mn-ea"/>
          <a:cs typeface="+mn-cs"/>
        </a:defRPr>
      </a:lvl3pPr>
      <a:lvl4pPr marL="1889760" indent="-269875" algn="l" defTabSz="1080135" rtl="0" eaLnBrk="1" latinLnBrk="0" hangingPunct="1">
        <a:lnSpc>
          <a:spcPct val="90000"/>
        </a:lnSpc>
        <a:spcBef>
          <a:spcPts val="590"/>
        </a:spcBef>
        <a:buFont typeface="Arial" panose="020B0604020202020204" pitchFamily="34" charset="0"/>
        <a:buChar char="•"/>
        <a:defRPr sz="2125" kern="1200">
          <a:solidFill>
            <a:schemeClr val="tx1"/>
          </a:solidFill>
          <a:latin typeface="+mn-lt"/>
          <a:ea typeface="+mn-ea"/>
          <a:cs typeface="+mn-cs"/>
        </a:defRPr>
      </a:lvl4pPr>
      <a:lvl5pPr marL="2430145" indent="-269875" algn="l" defTabSz="1080135" rtl="0" eaLnBrk="1" latinLnBrk="0" hangingPunct="1">
        <a:lnSpc>
          <a:spcPct val="90000"/>
        </a:lnSpc>
        <a:spcBef>
          <a:spcPts val="590"/>
        </a:spcBef>
        <a:buFont typeface="Arial" panose="020B0604020202020204" pitchFamily="34" charset="0"/>
        <a:buChar char="•"/>
        <a:defRPr sz="2125" kern="1200">
          <a:solidFill>
            <a:schemeClr val="tx1"/>
          </a:solidFill>
          <a:latin typeface="+mn-lt"/>
          <a:ea typeface="+mn-ea"/>
          <a:cs typeface="+mn-cs"/>
        </a:defRPr>
      </a:lvl5pPr>
      <a:lvl6pPr marL="2969895" indent="-269875" algn="l" defTabSz="1080135" rtl="0" eaLnBrk="1" latinLnBrk="0" hangingPunct="1">
        <a:lnSpc>
          <a:spcPct val="90000"/>
        </a:lnSpc>
        <a:spcBef>
          <a:spcPts val="590"/>
        </a:spcBef>
        <a:buFont typeface="Arial" panose="020B0604020202020204" pitchFamily="34" charset="0"/>
        <a:buChar char="•"/>
        <a:defRPr sz="2125" kern="1200">
          <a:solidFill>
            <a:schemeClr val="tx1"/>
          </a:solidFill>
          <a:latin typeface="+mn-lt"/>
          <a:ea typeface="+mn-ea"/>
          <a:cs typeface="+mn-cs"/>
        </a:defRPr>
      </a:lvl6pPr>
      <a:lvl7pPr marL="3510280" indent="-269875" algn="l" defTabSz="1080135" rtl="0" eaLnBrk="1" latinLnBrk="0" hangingPunct="1">
        <a:lnSpc>
          <a:spcPct val="90000"/>
        </a:lnSpc>
        <a:spcBef>
          <a:spcPts val="590"/>
        </a:spcBef>
        <a:buFont typeface="Arial" panose="020B0604020202020204" pitchFamily="34" charset="0"/>
        <a:buChar char="•"/>
        <a:defRPr sz="2125" kern="1200">
          <a:solidFill>
            <a:schemeClr val="tx1"/>
          </a:solidFill>
          <a:latin typeface="+mn-lt"/>
          <a:ea typeface="+mn-ea"/>
          <a:cs typeface="+mn-cs"/>
        </a:defRPr>
      </a:lvl7pPr>
      <a:lvl8pPr marL="4050030" indent="-269875" algn="l" defTabSz="1080135" rtl="0" eaLnBrk="1" latinLnBrk="0" hangingPunct="1">
        <a:lnSpc>
          <a:spcPct val="90000"/>
        </a:lnSpc>
        <a:spcBef>
          <a:spcPts val="590"/>
        </a:spcBef>
        <a:buFont typeface="Arial" panose="020B0604020202020204" pitchFamily="34" charset="0"/>
        <a:buChar char="•"/>
        <a:defRPr sz="2125" kern="1200">
          <a:solidFill>
            <a:schemeClr val="tx1"/>
          </a:solidFill>
          <a:latin typeface="+mn-lt"/>
          <a:ea typeface="+mn-ea"/>
          <a:cs typeface="+mn-cs"/>
        </a:defRPr>
      </a:lvl8pPr>
      <a:lvl9pPr marL="4589780" indent="-269875" algn="l" defTabSz="1080135" rtl="0" eaLnBrk="1" latinLnBrk="0" hangingPunct="1">
        <a:lnSpc>
          <a:spcPct val="90000"/>
        </a:lnSpc>
        <a:spcBef>
          <a:spcPts val="590"/>
        </a:spcBef>
        <a:buFont typeface="Arial" panose="020B0604020202020204" pitchFamily="34" charset="0"/>
        <a:buChar char="•"/>
        <a:defRPr sz="2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0135" rtl="0" eaLnBrk="1" latinLnBrk="0" hangingPunct="1">
        <a:defRPr sz="2125" kern="1200">
          <a:solidFill>
            <a:schemeClr val="tx1"/>
          </a:solidFill>
          <a:latin typeface="+mn-lt"/>
          <a:ea typeface="+mn-ea"/>
          <a:cs typeface="+mn-cs"/>
        </a:defRPr>
      </a:lvl1pPr>
      <a:lvl2pPr marL="539750" algn="l" defTabSz="1080135" rtl="0" eaLnBrk="1" latinLnBrk="0" hangingPunct="1">
        <a:defRPr sz="2125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algn="l" defTabSz="1080135" rtl="0" eaLnBrk="1" latinLnBrk="0" hangingPunct="1">
        <a:defRPr sz="2125" kern="1200">
          <a:solidFill>
            <a:schemeClr val="tx1"/>
          </a:solidFill>
          <a:latin typeface="+mn-lt"/>
          <a:ea typeface="+mn-ea"/>
          <a:cs typeface="+mn-cs"/>
        </a:defRPr>
      </a:lvl3pPr>
      <a:lvl4pPr marL="1619885" algn="l" defTabSz="1080135" rtl="0" eaLnBrk="1" latinLnBrk="0" hangingPunct="1">
        <a:defRPr sz="2125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algn="l" defTabSz="1080135" rtl="0" eaLnBrk="1" latinLnBrk="0" hangingPunct="1">
        <a:defRPr sz="2125" kern="1200">
          <a:solidFill>
            <a:schemeClr val="tx1"/>
          </a:solidFill>
          <a:latin typeface="+mn-lt"/>
          <a:ea typeface="+mn-ea"/>
          <a:cs typeface="+mn-cs"/>
        </a:defRPr>
      </a:lvl5pPr>
      <a:lvl6pPr marL="2700020" algn="l" defTabSz="1080135" rtl="0" eaLnBrk="1" latinLnBrk="0" hangingPunct="1">
        <a:defRPr sz="2125" kern="1200">
          <a:solidFill>
            <a:schemeClr val="tx1"/>
          </a:solidFill>
          <a:latin typeface="+mn-lt"/>
          <a:ea typeface="+mn-ea"/>
          <a:cs typeface="+mn-cs"/>
        </a:defRPr>
      </a:lvl6pPr>
      <a:lvl7pPr marL="3239770" algn="l" defTabSz="1080135" rtl="0" eaLnBrk="1" latinLnBrk="0" hangingPunct="1">
        <a:defRPr sz="2125" kern="1200">
          <a:solidFill>
            <a:schemeClr val="tx1"/>
          </a:solidFill>
          <a:latin typeface="+mn-lt"/>
          <a:ea typeface="+mn-ea"/>
          <a:cs typeface="+mn-cs"/>
        </a:defRPr>
      </a:lvl7pPr>
      <a:lvl8pPr marL="3780155" algn="l" defTabSz="1080135" rtl="0" eaLnBrk="1" latinLnBrk="0" hangingPunct="1">
        <a:defRPr sz="2125" kern="1200">
          <a:solidFill>
            <a:schemeClr val="tx1"/>
          </a:solidFill>
          <a:latin typeface="+mn-lt"/>
          <a:ea typeface="+mn-ea"/>
          <a:cs typeface="+mn-cs"/>
        </a:defRPr>
      </a:lvl8pPr>
      <a:lvl9pPr marL="4319905" algn="l" defTabSz="1080135" rtl="0" eaLnBrk="1" latinLnBrk="0" hangingPunct="1">
        <a:defRPr sz="2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4.xml"/><Relationship Id="rId18" Type="http://schemas.openxmlformats.org/officeDocument/2006/relationships/image" Target="../media/image4.png"/><Relationship Id="rId26" Type="http://schemas.openxmlformats.org/officeDocument/2006/relationships/hyperlink" Target="https://jupyter.org/try-jupyter/retro/notebooks/?path=notebooks/Intro.ipynb" TargetMode="External"/><Relationship Id="rId3" Type="http://schemas.openxmlformats.org/officeDocument/2006/relationships/tags" Target="../tags/tag4.xml"/><Relationship Id="rId21" Type="http://schemas.openxmlformats.org/officeDocument/2006/relationships/image" Target="../media/image7.png"/><Relationship Id="rId34" Type="http://schemas.openxmlformats.org/officeDocument/2006/relationships/image" Target="../media/image12.png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image" Target="../media/image3.png"/><Relationship Id="rId25" Type="http://schemas.openxmlformats.org/officeDocument/2006/relationships/hyperlink" Target="https://dev.to/roselinebassey/docker-for-beginners-basic-docker-commands-2n89" TargetMode="External"/><Relationship Id="rId33" Type="http://schemas.microsoft.com/office/2007/relationships/hdphoto" Target="../media/hdphoto3.wdp"/><Relationship Id="rId2" Type="http://schemas.openxmlformats.org/officeDocument/2006/relationships/tags" Target="../tags/tag3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29" Type="http://schemas.microsoft.com/office/2007/relationships/hdphoto" Target="../media/hdphoto1.wdp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hyperlink" Target="https://www.freecodecamp.org/news/command-line-for-beginners/" TargetMode="External"/><Relationship Id="rId32" Type="http://schemas.openxmlformats.org/officeDocument/2006/relationships/image" Target="../media/image11.png"/><Relationship Id="rId5" Type="http://schemas.openxmlformats.org/officeDocument/2006/relationships/tags" Target="../tags/tag6.xml"/><Relationship Id="rId15" Type="http://schemas.openxmlformats.org/officeDocument/2006/relationships/image" Target="../media/image1.png"/><Relationship Id="rId23" Type="http://schemas.openxmlformats.org/officeDocument/2006/relationships/hyperlink" Target="https://docs.docker.com/desktop/wsl/" TargetMode="External"/><Relationship Id="rId28" Type="http://schemas.openxmlformats.org/officeDocument/2006/relationships/image" Target="../media/image9.png"/><Relationship Id="rId10" Type="http://schemas.openxmlformats.org/officeDocument/2006/relationships/tags" Target="../tags/tag11.xml"/><Relationship Id="rId19" Type="http://schemas.openxmlformats.org/officeDocument/2006/relationships/image" Target="../media/image5.png"/><Relationship Id="rId31" Type="http://schemas.microsoft.com/office/2007/relationships/hdphoto" Target="../media/hdphoto2.wdp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slideLayout" Target="../slideLayouts/slideLayout1.xml"/><Relationship Id="rId22" Type="http://schemas.openxmlformats.org/officeDocument/2006/relationships/hyperlink" Target="https://docs.docker.com/get-docker/" TargetMode="External"/><Relationship Id="rId27" Type="http://schemas.openxmlformats.org/officeDocument/2006/relationships/image" Target="../media/image8.png"/><Relationship Id="rId30" Type="http://schemas.openxmlformats.org/officeDocument/2006/relationships/image" Target="../media/image10.png"/><Relationship Id="rId8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tags" Target="../tags/tag27.xml"/><Relationship Id="rId18" Type="http://schemas.openxmlformats.org/officeDocument/2006/relationships/image" Target="../media/image4.png"/><Relationship Id="rId26" Type="http://schemas.openxmlformats.org/officeDocument/2006/relationships/hyperlink" Target="https://jupyter.org/try-jupyter/retro/notebooks/?path=notebooks/Intro.ipynb" TargetMode="External"/><Relationship Id="rId3" Type="http://schemas.openxmlformats.org/officeDocument/2006/relationships/tags" Target="../tags/tag17.xml"/><Relationship Id="rId21" Type="http://schemas.openxmlformats.org/officeDocument/2006/relationships/image" Target="../media/image7.png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17" Type="http://schemas.openxmlformats.org/officeDocument/2006/relationships/image" Target="../media/image3.png"/><Relationship Id="rId25" Type="http://schemas.openxmlformats.org/officeDocument/2006/relationships/hyperlink" Target="https://dev.to/roselinebassey/docker-for-beginners-basic-docker-commands-2n89" TargetMode="External"/><Relationship Id="rId2" Type="http://schemas.openxmlformats.org/officeDocument/2006/relationships/tags" Target="../tags/tag16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24" Type="http://schemas.openxmlformats.org/officeDocument/2006/relationships/hyperlink" Target="https://www.freecodecamp.org/news/command-line-for-beginners/" TargetMode="External"/><Relationship Id="rId5" Type="http://schemas.openxmlformats.org/officeDocument/2006/relationships/tags" Target="../tags/tag19.xml"/><Relationship Id="rId15" Type="http://schemas.openxmlformats.org/officeDocument/2006/relationships/image" Target="../media/image1.png"/><Relationship Id="rId23" Type="http://schemas.openxmlformats.org/officeDocument/2006/relationships/hyperlink" Target="https://docs.docker.com/desktop/wsl/" TargetMode="External"/><Relationship Id="rId10" Type="http://schemas.openxmlformats.org/officeDocument/2006/relationships/tags" Target="../tags/tag24.xml"/><Relationship Id="rId19" Type="http://schemas.openxmlformats.org/officeDocument/2006/relationships/image" Target="../media/image5.png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slideLayout" Target="../slideLayouts/slideLayout1.xml"/><Relationship Id="rId22" Type="http://schemas.openxmlformats.org/officeDocument/2006/relationships/hyperlink" Target="https://docs.docker.com/get-docker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docker.com/desktop/wsl/" TargetMode="External"/><Relationship Id="rId13" Type="http://schemas.openxmlformats.org/officeDocument/2006/relationships/image" Target="../media/image15.png"/><Relationship Id="rId3" Type="http://schemas.openxmlformats.org/officeDocument/2006/relationships/slideLayout" Target="../slideLayouts/slideLayout1.xml"/><Relationship Id="rId7" Type="http://schemas.openxmlformats.org/officeDocument/2006/relationships/hyperlink" Target="https://docs.docker.com/get-docker/" TargetMode="External"/><Relationship Id="rId12" Type="http://schemas.openxmlformats.org/officeDocument/2006/relationships/image" Target="../media/image14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13.png"/><Relationship Id="rId11" Type="http://schemas.openxmlformats.org/officeDocument/2006/relationships/hyperlink" Target="https://jupyter.org/try-jupyter/retro/notebooks/?path=notebooks/Intro.ipynb" TargetMode="External"/><Relationship Id="rId5" Type="http://schemas.openxmlformats.org/officeDocument/2006/relationships/image" Target="../media/image2.png"/><Relationship Id="rId15" Type="http://schemas.openxmlformats.org/officeDocument/2006/relationships/image" Target="../media/image3.png"/><Relationship Id="rId10" Type="http://schemas.openxmlformats.org/officeDocument/2006/relationships/hyperlink" Target="https://dev.to/roselinebassey/docker-for-beginners-basic-docker-commands-2n89" TargetMode="External"/><Relationship Id="rId4" Type="http://schemas.openxmlformats.org/officeDocument/2006/relationships/image" Target="../media/image1.png"/><Relationship Id="rId9" Type="http://schemas.openxmlformats.org/officeDocument/2006/relationships/hyperlink" Target="https://www.freecodecamp.org/news/command-line-for-beginners/" TargetMode="External"/><Relationship Id="rId1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docker.com/get-docker/" TargetMode="External"/><Relationship Id="rId13" Type="http://schemas.openxmlformats.org/officeDocument/2006/relationships/hyperlink" Target="https://www.freecodecamp.org/news/command-line-for-beginners/" TargetMode="External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15.png"/><Relationship Id="rId2" Type="http://schemas.openxmlformats.org/officeDocument/2006/relationships/tags" Target="../tags/tag31.xml"/><Relationship Id="rId16" Type="http://schemas.openxmlformats.org/officeDocument/2006/relationships/image" Target="../media/image14.png"/><Relationship Id="rId1" Type="http://schemas.openxmlformats.org/officeDocument/2006/relationships/tags" Target="../tags/tag30.xml"/><Relationship Id="rId6" Type="http://schemas.openxmlformats.org/officeDocument/2006/relationships/image" Target="../media/image2.png"/><Relationship Id="rId11" Type="http://schemas.openxmlformats.org/officeDocument/2006/relationships/image" Target="../media/image17.png"/><Relationship Id="rId5" Type="http://schemas.openxmlformats.org/officeDocument/2006/relationships/image" Target="../media/image6.png"/><Relationship Id="rId15" Type="http://schemas.openxmlformats.org/officeDocument/2006/relationships/hyperlink" Target="https://jupyter.org/try-jupyter/retro/notebooks/?path=notebooks/Intro.ipynb" TargetMode="External"/><Relationship Id="rId10" Type="http://schemas.openxmlformats.org/officeDocument/2006/relationships/image" Target="../media/image16.png"/><Relationship Id="rId4" Type="http://schemas.openxmlformats.org/officeDocument/2006/relationships/image" Target="../media/image1.png"/><Relationship Id="rId9" Type="http://schemas.openxmlformats.org/officeDocument/2006/relationships/hyperlink" Target="https://docs.docker.com/desktop/wsl/" TargetMode="External"/><Relationship Id="rId14" Type="http://schemas.openxmlformats.org/officeDocument/2006/relationships/hyperlink" Target="https://dev.to/roselinebassey/docker-for-beginners-basic-docker-commands-2n89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docker.com/get-docker/" TargetMode="External"/><Relationship Id="rId13" Type="http://schemas.openxmlformats.org/officeDocument/2006/relationships/hyperlink" Target="https://www.freecodecamp.org/news/command-line-for-beginners/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12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7.png"/><Relationship Id="rId5" Type="http://schemas.openxmlformats.org/officeDocument/2006/relationships/image" Target="../media/image13.png"/><Relationship Id="rId15" Type="http://schemas.openxmlformats.org/officeDocument/2006/relationships/hyperlink" Target="https://jupyter.org/try-jupyter/retro/notebooks/?path=notebooks/Intro.ipynb" TargetMode="External"/><Relationship Id="rId10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hyperlink" Target="https://docs.docker.com/desktop/wsl/" TargetMode="External"/><Relationship Id="rId14" Type="http://schemas.openxmlformats.org/officeDocument/2006/relationships/hyperlink" Target="https://dev.to/roselinebassey/docker-for-beginners-basic-docker-commands-2n8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/>
          <p:cNvSpPr/>
          <p:nvPr/>
        </p:nvSpPr>
        <p:spPr>
          <a:xfrm>
            <a:off x="1958110" y="2352410"/>
            <a:ext cx="3305810" cy="2045987"/>
          </a:xfrm>
          <a:prstGeom prst="roundRect">
            <a:avLst>
              <a:gd name="adj" fmla="val 8386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3655123" y="691292"/>
            <a:ext cx="6087" cy="7784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矩形: 圆角 17"/>
          <p:cNvSpPr/>
          <p:nvPr/>
        </p:nvSpPr>
        <p:spPr>
          <a:xfrm>
            <a:off x="1958975" y="697171"/>
            <a:ext cx="3304540" cy="127704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547095" y="1355177"/>
            <a:ext cx="484505" cy="481870"/>
          </a:xfrm>
          <a:prstGeom prst="rect">
            <a:avLst/>
          </a:prstGeom>
        </p:spPr>
      </p:pic>
      <p:cxnSp>
        <p:nvCxnSpPr>
          <p:cNvPr id="18" name="直接箭头连接符 1041"/>
          <p:cNvCxnSpPr>
            <a:endCxn id="8" idx="0"/>
          </p:cNvCxnSpPr>
          <p:nvPr/>
        </p:nvCxnSpPr>
        <p:spPr>
          <a:xfrm>
            <a:off x="3608133" y="1976889"/>
            <a:ext cx="2882" cy="37552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矩形: 圆角 17"/>
          <p:cNvSpPr/>
          <p:nvPr/>
        </p:nvSpPr>
        <p:spPr>
          <a:xfrm>
            <a:off x="1955800" y="9070975"/>
            <a:ext cx="3315335" cy="1619885"/>
          </a:xfrm>
          <a:prstGeom prst="roundRect">
            <a:avLst/>
          </a:prstGeom>
          <a:solidFill>
            <a:schemeClr val="tx2">
              <a:lumMod val="20000"/>
              <a:lumOff val="80000"/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655123" y="9646840"/>
            <a:ext cx="1500029" cy="805503"/>
          </a:xfrm>
          <a:prstGeom prst="rect">
            <a:avLst/>
          </a:prstGeom>
        </p:spPr>
      </p:pic>
      <p:pic>
        <p:nvPicPr>
          <p:cNvPr id="64" name="图片 63" descr="钟表的特写&#10;&#10;中度可信度描述已自动生成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560" y="2439670"/>
            <a:ext cx="438150" cy="438150"/>
          </a:xfrm>
          <a:prstGeom prst="rect">
            <a:avLst/>
          </a:prstGeom>
        </p:spPr>
      </p:pic>
      <p:grpSp>
        <p:nvGrpSpPr>
          <p:cNvPr id="51" name="组合 50"/>
          <p:cNvGrpSpPr/>
          <p:nvPr/>
        </p:nvGrpSpPr>
        <p:grpSpPr>
          <a:xfrm>
            <a:off x="4642327" y="1219817"/>
            <a:ext cx="527050" cy="368300"/>
            <a:chOff x="7113" y="2214"/>
            <a:chExt cx="830" cy="580"/>
          </a:xfrm>
        </p:grpSpPr>
        <p:sp>
          <p:nvSpPr>
            <p:cNvPr id="20" name="TextBox 38"/>
            <p:cNvSpPr txBox="1"/>
            <p:nvPr/>
          </p:nvSpPr>
          <p:spPr>
            <a:xfrm>
              <a:off x="7295" y="2214"/>
              <a:ext cx="649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#1</a:t>
              </a:r>
            </a:p>
          </p:txBody>
        </p:sp>
        <p:pic>
          <p:nvPicPr>
            <p:cNvPr id="50" name="图片 49" descr="注释 (1)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7113" y="2351"/>
              <a:ext cx="317" cy="317"/>
            </a:xfrm>
            <a:prstGeom prst="rect">
              <a:avLst/>
            </a:prstGeom>
          </p:spPr>
        </p:pic>
      </p:grpSp>
      <p:sp>
        <p:nvSpPr>
          <p:cNvPr id="43" name="矩形: 圆角 42"/>
          <p:cNvSpPr/>
          <p:nvPr/>
        </p:nvSpPr>
        <p:spPr>
          <a:xfrm>
            <a:off x="1958110" y="4787441"/>
            <a:ext cx="3309570" cy="3894279"/>
          </a:xfrm>
          <a:prstGeom prst="roundRect">
            <a:avLst>
              <a:gd name="adj" fmla="val 507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1948625" y="4794703"/>
            <a:ext cx="3294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3. dockerHDDM </a:t>
            </a:r>
            <a:br>
              <a:rPr lang="en-US" altLang="zh-CN" dirty="0"/>
            </a:br>
            <a:r>
              <a:rPr lang="en-US" altLang="zh-CN" dirty="0">
                <a:sym typeface="+mn-ea"/>
              </a:rPr>
              <a:t>workflow</a:t>
            </a:r>
            <a:endParaRPr lang="en-US" altLang="zh-CN" dirty="0"/>
          </a:p>
        </p:txBody>
      </p:sp>
      <p:pic>
        <p:nvPicPr>
          <p:cNvPr id="47" name="图片 46" descr="main-logo 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2063400" y="4917800"/>
            <a:ext cx="446470" cy="446470"/>
          </a:xfrm>
          <a:prstGeom prst="rect">
            <a:avLst/>
          </a:prstGeom>
        </p:spPr>
      </p:pic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2595496" y="5512487"/>
            <a:ext cx="29056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 dirty="0"/>
              <a:t>3.1 Define models</a:t>
            </a:r>
          </a:p>
        </p:txBody>
      </p:sp>
      <p:sp>
        <p:nvSpPr>
          <p:cNvPr id="23" name="文本框 22"/>
          <p:cNvSpPr txBox="1"/>
          <p:nvPr>
            <p:custDataLst>
              <p:tags r:id="rId3"/>
            </p:custDataLst>
          </p:nvPr>
        </p:nvSpPr>
        <p:spPr>
          <a:xfrm>
            <a:off x="2595496" y="6212384"/>
            <a:ext cx="27578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 dirty="0"/>
              <a:t>3.1 Fitting model</a:t>
            </a:r>
          </a:p>
        </p:txBody>
      </p:sp>
      <p:sp>
        <p:nvSpPr>
          <p:cNvPr id="25" name="文本框 24"/>
          <p:cNvSpPr txBox="1"/>
          <p:nvPr>
            <p:custDataLst>
              <p:tags r:id="rId4"/>
            </p:custDataLst>
          </p:nvPr>
        </p:nvSpPr>
        <p:spPr>
          <a:xfrm>
            <a:off x="2595496" y="6912916"/>
            <a:ext cx="27578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 dirty="0"/>
              <a:t>3.3 Diagnostic </a:t>
            </a:r>
          </a:p>
        </p:txBody>
      </p:sp>
      <p:sp>
        <p:nvSpPr>
          <p:cNvPr id="32" name="文本框 31"/>
          <p:cNvSpPr txBox="1"/>
          <p:nvPr>
            <p:custDataLst>
              <p:tags r:id="rId5"/>
            </p:custDataLst>
          </p:nvPr>
        </p:nvSpPr>
        <p:spPr>
          <a:xfrm>
            <a:off x="2600576" y="7753783"/>
            <a:ext cx="27578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 dirty="0"/>
              <a:t>3.4 &amp; 3.5 Prediction and inference</a:t>
            </a:r>
          </a:p>
        </p:txBody>
      </p:sp>
      <p:grpSp>
        <p:nvGrpSpPr>
          <p:cNvPr id="58" name="组合 57"/>
          <p:cNvGrpSpPr/>
          <p:nvPr/>
        </p:nvGrpSpPr>
        <p:grpSpPr>
          <a:xfrm>
            <a:off x="1888741" y="5877993"/>
            <a:ext cx="3291205" cy="275590"/>
            <a:chOff x="3003" y="9765"/>
            <a:chExt cx="5183" cy="434"/>
          </a:xfrm>
        </p:grpSpPr>
        <p:sp>
          <p:nvSpPr>
            <p:cNvPr id="33" name="矩形: 圆角 32"/>
            <p:cNvSpPr/>
            <p:nvPr/>
          </p:nvSpPr>
          <p:spPr>
            <a:xfrm>
              <a:off x="4116" y="9765"/>
              <a:ext cx="4071" cy="430"/>
            </a:xfrm>
            <a:prstGeom prst="roundRect">
              <a:avLst>
                <a:gd name="adj" fmla="val 6944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fontAlgn="auto">
                <a:lnSpc>
                  <a:spcPct val="100000"/>
                </a:lnSpc>
              </a:pPr>
              <a:r>
                <a:rPr lang="en-US" altLang="zh-CN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+mn-ea"/>
                </a:rPr>
                <a:t>model=hddm.HDDM(data)</a:t>
              </a: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3003" y="9765"/>
              <a:ext cx="1097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indent="0" fontAlgn="auto">
                <a:lnSpc>
                  <a:spcPct val="100000"/>
                </a:lnSpc>
              </a:pPr>
              <a:r>
                <a:rPr lang="en-US" altLang="zh-CN" sz="1200" dirty="0">
                  <a:solidFill>
                    <a:srgbClr val="303F9F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+mn-ea"/>
                </a:rPr>
                <a:t>In [1]:</a:t>
              </a: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1888741" y="6577890"/>
            <a:ext cx="3286125" cy="276225"/>
            <a:chOff x="3003" y="10852"/>
            <a:chExt cx="5175" cy="435"/>
          </a:xfrm>
        </p:grpSpPr>
        <p:sp>
          <p:nvSpPr>
            <p:cNvPr id="12" name="矩形: 圆角 32"/>
            <p:cNvSpPr/>
            <p:nvPr>
              <p:custDataLst>
                <p:tags r:id="rId12"/>
              </p:custDataLst>
            </p:nvPr>
          </p:nvSpPr>
          <p:spPr>
            <a:xfrm>
              <a:off x="4108" y="10857"/>
              <a:ext cx="4071" cy="430"/>
            </a:xfrm>
            <a:prstGeom prst="roundRect">
              <a:avLst>
                <a:gd name="adj" fmla="val 6944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fontAlgn="auto">
                <a:lnSpc>
                  <a:spcPct val="100000"/>
                </a:lnSpc>
              </a:pPr>
              <a:r>
                <a:rPr lang="en-US" altLang="zh-CN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infdata=model.sample(500)</a:t>
              </a:r>
            </a:p>
          </p:txBody>
        </p:sp>
        <p:sp>
          <p:nvSpPr>
            <p:cNvPr id="55" name="文本框 54"/>
            <p:cNvSpPr txBox="1"/>
            <p:nvPr>
              <p:custDataLst>
                <p:tags r:id="rId13"/>
              </p:custDataLst>
            </p:nvPr>
          </p:nvSpPr>
          <p:spPr>
            <a:xfrm>
              <a:off x="3003" y="10852"/>
              <a:ext cx="1097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indent="0" fontAlgn="auto">
                <a:lnSpc>
                  <a:spcPct val="100000"/>
                </a:lnSpc>
              </a:pPr>
              <a:r>
                <a:rPr lang="en-US" altLang="zh-CN" sz="1200" dirty="0">
                  <a:solidFill>
                    <a:srgbClr val="303F9F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+mn-ea"/>
                </a:rPr>
                <a:t>In [2]:</a:t>
              </a: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888741" y="7278422"/>
            <a:ext cx="3286760" cy="416560"/>
            <a:chOff x="3003" y="12006"/>
            <a:chExt cx="5176" cy="656"/>
          </a:xfrm>
        </p:grpSpPr>
        <p:sp>
          <p:nvSpPr>
            <p:cNvPr id="24" name="矩形: 圆角 32"/>
            <p:cNvSpPr/>
            <p:nvPr>
              <p:custDataLst>
                <p:tags r:id="rId10"/>
              </p:custDataLst>
            </p:nvPr>
          </p:nvSpPr>
          <p:spPr>
            <a:xfrm>
              <a:off x="4108" y="12044"/>
              <a:ext cx="4071" cy="618"/>
            </a:xfrm>
            <a:prstGeom prst="roundRect">
              <a:avLst>
                <a:gd name="adj" fmla="val 6944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fontAlgn="auto">
                <a:lnSpc>
                  <a:spcPct val="100000"/>
                </a:lnSpc>
              </a:pPr>
              <a:r>
                <a:rPr lang="en-US" altLang="zh-CN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arviz.plot_trace(infdata)</a:t>
              </a:r>
            </a:p>
            <a:p>
              <a:pPr indent="0" fontAlgn="auto">
                <a:lnSpc>
                  <a:spcPct val="100000"/>
                </a:lnSpc>
              </a:pPr>
              <a:r>
                <a:rPr lang="en-US" altLang="zh-CN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arviz.summay(infdata)</a:t>
              </a:r>
            </a:p>
          </p:txBody>
        </p:sp>
        <p:sp>
          <p:nvSpPr>
            <p:cNvPr id="56" name="文本框 55"/>
            <p:cNvSpPr txBox="1"/>
            <p:nvPr>
              <p:custDataLst>
                <p:tags r:id="rId11"/>
              </p:custDataLst>
            </p:nvPr>
          </p:nvSpPr>
          <p:spPr>
            <a:xfrm>
              <a:off x="3003" y="12006"/>
              <a:ext cx="1097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indent="0" fontAlgn="auto">
                <a:lnSpc>
                  <a:spcPct val="100000"/>
                </a:lnSpc>
              </a:pPr>
              <a:r>
                <a:rPr lang="en-US" altLang="zh-CN" sz="1200" dirty="0">
                  <a:solidFill>
                    <a:srgbClr val="303F9F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+mn-ea"/>
                </a:rPr>
                <a:t>In [3]:</a:t>
              </a: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1909696" y="8119286"/>
            <a:ext cx="3275965" cy="417830"/>
            <a:chOff x="3036" y="13278"/>
            <a:chExt cx="5159" cy="658"/>
          </a:xfrm>
        </p:grpSpPr>
        <p:sp>
          <p:nvSpPr>
            <p:cNvPr id="38" name="矩形: 圆角 32"/>
            <p:cNvSpPr/>
            <p:nvPr>
              <p:custDataLst>
                <p:tags r:id="rId8"/>
              </p:custDataLst>
            </p:nvPr>
          </p:nvSpPr>
          <p:spPr>
            <a:xfrm>
              <a:off x="4124" y="13318"/>
              <a:ext cx="4071" cy="618"/>
            </a:xfrm>
            <a:prstGeom prst="roundRect">
              <a:avLst>
                <a:gd name="adj" fmla="val 6944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fontAlgn="auto">
                <a:lnSpc>
                  <a:spcPct val="100000"/>
                </a:lnSpc>
              </a:pPr>
              <a:r>
                <a:rPr lang="en-US" altLang="zh-CN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arviz.plot_posterior(infdata)</a:t>
              </a:r>
            </a:p>
            <a:p>
              <a:pPr indent="0" fontAlgn="auto">
                <a:lnSpc>
                  <a:spcPct val="100000"/>
                </a:lnSpc>
              </a:pPr>
              <a:r>
                <a:rPr lang="en-US" altLang="zh-CN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arviz.plot_ppc(infdata,...)</a:t>
              </a:r>
            </a:p>
          </p:txBody>
        </p:sp>
        <p:sp>
          <p:nvSpPr>
            <p:cNvPr id="57" name="文本框 56"/>
            <p:cNvSpPr txBox="1"/>
            <p:nvPr>
              <p:custDataLst>
                <p:tags r:id="rId9"/>
              </p:custDataLst>
            </p:nvPr>
          </p:nvSpPr>
          <p:spPr>
            <a:xfrm>
              <a:off x="3036" y="13278"/>
              <a:ext cx="1097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indent="0" fontAlgn="auto">
                <a:lnSpc>
                  <a:spcPct val="100000"/>
                </a:lnSpc>
              </a:pPr>
              <a:r>
                <a:rPr lang="en-US" altLang="zh-CN" sz="1200" dirty="0">
                  <a:solidFill>
                    <a:srgbClr val="303F9F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+mn-ea"/>
                </a:rPr>
                <a:t>In [4]: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632960" y="2474214"/>
            <a:ext cx="532765" cy="369570"/>
            <a:chOff x="7113" y="2214"/>
            <a:chExt cx="839" cy="582"/>
          </a:xfrm>
        </p:grpSpPr>
        <p:sp>
          <p:nvSpPr>
            <p:cNvPr id="4" name="TextBox 38"/>
            <p:cNvSpPr txBox="1"/>
            <p:nvPr/>
          </p:nvSpPr>
          <p:spPr>
            <a:xfrm>
              <a:off x="7295" y="2214"/>
              <a:ext cx="657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#2</a:t>
              </a:r>
            </a:p>
          </p:txBody>
        </p:sp>
        <p:pic>
          <p:nvPicPr>
            <p:cNvPr id="10" name="图片 9" descr="注释 (1)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7113" y="2351"/>
              <a:ext cx="317" cy="317"/>
            </a:xfrm>
            <a:prstGeom prst="rect">
              <a:avLst/>
            </a:prstGeom>
          </p:spPr>
        </p:pic>
      </p:grpSp>
      <p:sp>
        <p:nvSpPr>
          <p:cNvPr id="21" name="文本框 20"/>
          <p:cNvSpPr txBox="1"/>
          <p:nvPr/>
        </p:nvSpPr>
        <p:spPr>
          <a:xfrm>
            <a:off x="2886697" y="2350210"/>
            <a:ext cx="14428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Pull and run dockerHDDM</a:t>
            </a:r>
            <a:endParaRPr lang="zh-CN" altLang="en-US" dirty="0"/>
          </a:p>
        </p:txBody>
      </p:sp>
      <p:grpSp>
        <p:nvGrpSpPr>
          <p:cNvPr id="31" name="组合 30"/>
          <p:cNvGrpSpPr/>
          <p:nvPr/>
        </p:nvGrpSpPr>
        <p:grpSpPr>
          <a:xfrm>
            <a:off x="2452671" y="3007766"/>
            <a:ext cx="2552243" cy="605084"/>
            <a:chOff x="2452671" y="3007766"/>
            <a:chExt cx="2552243" cy="605084"/>
          </a:xfrm>
        </p:grpSpPr>
        <p:sp>
          <p:nvSpPr>
            <p:cNvPr id="26" name="文本框 25"/>
            <p:cNvSpPr txBox="1"/>
            <p:nvPr>
              <p:custDataLst>
                <p:tags r:id="rId7"/>
              </p:custDataLst>
            </p:nvPr>
          </p:nvSpPr>
          <p:spPr>
            <a:xfrm>
              <a:off x="2452671" y="3007766"/>
              <a:ext cx="2552243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400" b="1" dirty="0"/>
                <a:t>2.2 Pull image</a:t>
              </a:r>
            </a:p>
          </p:txBody>
        </p:sp>
        <p:sp>
          <p:nvSpPr>
            <p:cNvPr id="28" name="矩形: 圆角 27"/>
            <p:cNvSpPr/>
            <p:nvPr/>
          </p:nvSpPr>
          <p:spPr>
            <a:xfrm>
              <a:off x="2534920" y="3339800"/>
              <a:ext cx="2449830" cy="273050"/>
            </a:xfrm>
            <a:prstGeom prst="roundRect">
              <a:avLst>
                <a:gd name="adj" fmla="val 6944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fontAlgn="auto">
                <a:lnSpc>
                  <a:spcPct val="100000"/>
                </a:lnSpc>
              </a:pPr>
              <a:r>
                <a:rPr lang="en-US" altLang="zh-CN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+mn-ea"/>
                </a:rPr>
                <a:t> :docker pull hcp4715/</a:t>
              </a:r>
              <a:r>
                <a:rPr lang="en-US" altLang="zh-CN" sz="12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+mn-ea"/>
                </a:rPr>
                <a:t>hddm</a:t>
              </a:r>
              <a:r>
                <a:rPr lang="en-US" altLang="zh-CN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+mn-ea"/>
                </a:rPr>
                <a:t> </a:t>
              </a:r>
            </a:p>
          </p:txBody>
        </p:sp>
      </p:grpSp>
      <p:pic>
        <p:nvPicPr>
          <p:cNvPr id="19" name="Picture 22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900" y="3383918"/>
            <a:ext cx="195881" cy="195881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452671" y="3629643"/>
            <a:ext cx="2552243" cy="605084"/>
            <a:chOff x="2452671" y="3007766"/>
            <a:chExt cx="2552243" cy="605084"/>
          </a:xfrm>
        </p:grpSpPr>
        <p:sp>
          <p:nvSpPr>
            <p:cNvPr id="35" name="文本框 34"/>
            <p:cNvSpPr txBox="1"/>
            <p:nvPr>
              <p:custDataLst>
                <p:tags r:id="rId6"/>
              </p:custDataLst>
            </p:nvPr>
          </p:nvSpPr>
          <p:spPr>
            <a:xfrm>
              <a:off x="2452671" y="3007766"/>
              <a:ext cx="2552243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400" b="1" dirty="0"/>
                <a:t>2.3 Run container</a:t>
              </a:r>
            </a:p>
          </p:txBody>
        </p:sp>
        <p:sp>
          <p:nvSpPr>
            <p:cNvPr id="36" name="矩形: 圆角 35"/>
            <p:cNvSpPr/>
            <p:nvPr/>
          </p:nvSpPr>
          <p:spPr>
            <a:xfrm>
              <a:off x="2534920" y="3339800"/>
              <a:ext cx="2449830" cy="273050"/>
            </a:xfrm>
            <a:prstGeom prst="roundRect">
              <a:avLst>
                <a:gd name="adj" fmla="val 6944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fontAlgn="auto">
                <a:lnSpc>
                  <a:spcPct val="100000"/>
                </a:lnSpc>
              </a:pPr>
              <a:r>
                <a:rPr lang="en-US" altLang="zh-CN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+mn-ea"/>
                </a:rPr>
                <a:t> :docker run hcp4715/</a:t>
              </a:r>
              <a:r>
                <a:rPr lang="en-US" altLang="zh-CN" sz="12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+mn-ea"/>
                </a:rPr>
                <a:t>hddm</a:t>
              </a:r>
              <a:r>
                <a:rPr lang="en-US" altLang="zh-CN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+mn-ea"/>
                </a:rPr>
                <a:t> </a:t>
              </a:r>
            </a:p>
          </p:txBody>
        </p:sp>
      </p:grpSp>
      <p:cxnSp>
        <p:nvCxnSpPr>
          <p:cNvPr id="39" name="直接箭头连接符 1041"/>
          <p:cNvCxnSpPr>
            <a:stCxn id="8" idx="2"/>
            <a:endCxn id="43" idx="0"/>
          </p:cNvCxnSpPr>
          <p:nvPr/>
        </p:nvCxnSpPr>
        <p:spPr>
          <a:xfrm>
            <a:off x="3611015" y="4398397"/>
            <a:ext cx="1880" cy="38904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5" name="组合 64"/>
          <p:cNvGrpSpPr/>
          <p:nvPr/>
        </p:nvGrpSpPr>
        <p:grpSpPr>
          <a:xfrm>
            <a:off x="4610304" y="4932669"/>
            <a:ext cx="532765" cy="369570"/>
            <a:chOff x="7113" y="2214"/>
            <a:chExt cx="839" cy="582"/>
          </a:xfrm>
        </p:grpSpPr>
        <p:sp>
          <p:nvSpPr>
            <p:cNvPr id="66" name="TextBox 38"/>
            <p:cNvSpPr txBox="1"/>
            <p:nvPr/>
          </p:nvSpPr>
          <p:spPr>
            <a:xfrm>
              <a:off x="7295" y="2214"/>
              <a:ext cx="657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#3</a:t>
              </a:r>
            </a:p>
          </p:txBody>
        </p:sp>
        <p:pic>
          <p:nvPicPr>
            <p:cNvPr id="67" name="图片 66" descr="注释 (1)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7113" y="2351"/>
              <a:ext cx="317" cy="317"/>
            </a:xfrm>
            <a:prstGeom prst="rect">
              <a:avLst/>
            </a:prstGeom>
          </p:spPr>
        </p:pic>
      </p:grpSp>
      <p:grpSp>
        <p:nvGrpSpPr>
          <p:cNvPr id="68" name="组合 67"/>
          <p:cNvGrpSpPr/>
          <p:nvPr/>
        </p:nvGrpSpPr>
        <p:grpSpPr>
          <a:xfrm>
            <a:off x="4749794" y="5847020"/>
            <a:ext cx="435963" cy="291188"/>
            <a:chOff x="7113" y="2214"/>
            <a:chExt cx="798" cy="533"/>
          </a:xfrm>
        </p:grpSpPr>
        <p:sp>
          <p:nvSpPr>
            <p:cNvPr id="69" name="TextBox 38"/>
            <p:cNvSpPr txBox="1"/>
            <p:nvPr/>
          </p:nvSpPr>
          <p:spPr>
            <a:xfrm>
              <a:off x="7295" y="2214"/>
              <a:ext cx="616" cy="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#4</a:t>
              </a:r>
            </a:p>
          </p:txBody>
        </p:sp>
        <p:pic>
          <p:nvPicPr>
            <p:cNvPr id="70" name="图片 69" descr="注释 (1)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7113" y="2375"/>
              <a:ext cx="317" cy="317"/>
            </a:xfrm>
            <a:prstGeom prst="rect">
              <a:avLst/>
            </a:prstGeom>
          </p:spPr>
        </p:pic>
      </p:grpSp>
      <p:grpSp>
        <p:nvGrpSpPr>
          <p:cNvPr id="71" name="组合 70"/>
          <p:cNvGrpSpPr/>
          <p:nvPr/>
        </p:nvGrpSpPr>
        <p:grpSpPr>
          <a:xfrm>
            <a:off x="4748530" y="7404017"/>
            <a:ext cx="488866" cy="338569"/>
            <a:chOff x="7113" y="2214"/>
            <a:chExt cx="914" cy="633"/>
          </a:xfrm>
        </p:grpSpPr>
        <p:sp>
          <p:nvSpPr>
            <p:cNvPr id="72" name="TextBox 38"/>
            <p:cNvSpPr txBox="1"/>
            <p:nvPr/>
          </p:nvSpPr>
          <p:spPr>
            <a:xfrm>
              <a:off x="7295" y="2214"/>
              <a:ext cx="732" cy="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#5</a:t>
              </a:r>
            </a:p>
          </p:txBody>
        </p:sp>
        <p:pic>
          <p:nvPicPr>
            <p:cNvPr id="73" name="图片 72" descr="注释 (1)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7113" y="2383"/>
              <a:ext cx="317" cy="317"/>
            </a:xfrm>
            <a:prstGeom prst="rect">
              <a:avLst/>
            </a:prstGeom>
          </p:spPr>
        </p:pic>
      </p:grpSp>
      <p:pic>
        <p:nvPicPr>
          <p:cNvPr id="78" name="Picture 22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178" y="4007547"/>
            <a:ext cx="195881" cy="195881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10503" y="9646840"/>
            <a:ext cx="1392228" cy="805503"/>
          </a:xfrm>
          <a:prstGeom prst="rect">
            <a:avLst/>
          </a:prstGeom>
        </p:spPr>
      </p:pic>
      <p:cxnSp>
        <p:nvCxnSpPr>
          <p:cNvPr id="93" name="直接箭头连接符 1041"/>
          <p:cNvCxnSpPr>
            <a:stCxn id="43" idx="2"/>
            <a:endCxn id="2" idx="0"/>
          </p:cNvCxnSpPr>
          <p:nvPr/>
        </p:nvCxnSpPr>
        <p:spPr>
          <a:xfrm>
            <a:off x="3612895" y="8681720"/>
            <a:ext cx="635" cy="38925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1939239" y="9137136"/>
            <a:ext cx="331337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Results</a:t>
            </a:r>
          </a:p>
        </p:txBody>
      </p:sp>
      <p:grpSp>
        <p:nvGrpSpPr>
          <p:cNvPr id="137" name="组合 136"/>
          <p:cNvGrpSpPr/>
          <p:nvPr/>
        </p:nvGrpSpPr>
        <p:grpSpPr>
          <a:xfrm>
            <a:off x="5953240" y="697728"/>
            <a:ext cx="3760875" cy="1517818"/>
            <a:chOff x="5840325" y="1244686"/>
            <a:chExt cx="3760875" cy="1517818"/>
          </a:xfrm>
        </p:grpSpPr>
        <p:sp>
          <p:nvSpPr>
            <p:cNvPr id="113" name="矩形 112"/>
            <p:cNvSpPr/>
            <p:nvPr/>
          </p:nvSpPr>
          <p:spPr>
            <a:xfrm>
              <a:off x="5840325" y="1244686"/>
              <a:ext cx="3760875" cy="15178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100" dirty="0">
                <a:solidFill>
                  <a:schemeClr val="tx2">
                    <a:lumMod val="75000"/>
                  </a:schemeClr>
                </a:solidFill>
              </a:endParaRPr>
            </a:p>
            <a:p>
              <a:endParaRPr lang="en-US" altLang="zh-CN" sz="1100" dirty="0">
                <a:solidFill>
                  <a:schemeClr val="tx2">
                    <a:lumMod val="75000"/>
                  </a:schemeClr>
                </a:solidFill>
              </a:endParaRP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To download and install docker, visit the official Docker website </a:t>
              </a:r>
              <a:b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(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  <a:hlinkClick r:id="rId22"/>
                </a:rPr>
                <a:t>https://docs.docker.com/get-docker/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).</a:t>
              </a: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The windows user could use wsl</a:t>
              </a:r>
              <a:b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(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  <a:hlinkClick r:id="rId23"/>
                </a:rPr>
                <a:t>https://docs.docker.com/desktop/wsl/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)</a:t>
              </a: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To test the docker installation by command line: </a:t>
              </a:r>
              <a:b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altLang="zh-CN" sz="100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docker run hello-world</a:t>
              </a:r>
              <a:endParaRPr lang="en-US" altLang="zh-CN" sz="9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endParaRPr>
            </a:p>
          </p:txBody>
        </p:sp>
        <p:grpSp>
          <p:nvGrpSpPr>
            <p:cNvPr id="105" name="组合 104"/>
            <p:cNvGrpSpPr/>
            <p:nvPr/>
          </p:nvGrpSpPr>
          <p:grpSpPr>
            <a:xfrm>
              <a:off x="5937493" y="1252221"/>
              <a:ext cx="527050" cy="368300"/>
              <a:chOff x="7113" y="2214"/>
              <a:chExt cx="830" cy="580"/>
            </a:xfrm>
          </p:grpSpPr>
          <p:sp>
            <p:nvSpPr>
              <p:cNvPr id="106" name="TextBox 38"/>
              <p:cNvSpPr txBox="1"/>
              <p:nvPr/>
            </p:nvSpPr>
            <p:spPr>
              <a:xfrm>
                <a:off x="7295" y="2214"/>
                <a:ext cx="649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#1</a:t>
                </a:r>
              </a:p>
            </p:txBody>
          </p:sp>
          <p:pic>
            <p:nvPicPr>
              <p:cNvPr id="107" name="图片 106" descr="注释 (1)"/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113" y="2351"/>
                <a:ext cx="317" cy="317"/>
              </a:xfrm>
              <a:prstGeom prst="rect">
                <a:avLst/>
              </a:prstGeom>
            </p:spPr>
          </p:pic>
        </p:grpSp>
      </p:grpSp>
      <p:grpSp>
        <p:nvGrpSpPr>
          <p:cNvPr id="132" name="组合 131"/>
          <p:cNvGrpSpPr/>
          <p:nvPr/>
        </p:nvGrpSpPr>
        <p:grpSpPr>
          <a:xfrm>
            <a:off x="5946205" y="2486990"/>
            <a:ext cx="3760875" cy="1576526"/>
            <a:chOff x="5840325" y="2821871"/>
            <a:chExt cx="3760875" cy="1576526"/>
          </a:xfrm>
        </p:grpSpPr>
        <p:sp>
          <p:nvSpPr>
            <p:cNvPr id="117" name="矩形 116"/>
            <p:cNvSpPr/>
            <p:nvPr/>
          </p:nvSpPr>
          <p:spPr>
            <a:xfrm>
              <a:off x="5840325" y="2821871"/>
              <a:ext cx="3760875" cy="15765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100" dirty="0">
                <a:solidFill>
                  <a:schemeClr val="tx2">
                    <a:lumMod val="75000"/>
                  </a:schemeClr>
                </a:solidFill>
              </a:endParaRPr>
            </a:p>
            <a:p>
              <a:endParaRPr lang="en-US" altLang="zh-CN" sz="1100" dirty="0">
                <a:solidFill>
                  <a:schemeClr val="tx2">
                    <a:lumMod val="75000"/>
                  </a:schemeClr>
                </a:solidFill>
              </a:endParaRP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To pull and run dockerHDDM (details in section 2) require terminal line basics (</a:t>
              </a:r>
              <a:r>
                <a:rPr lang="en-US" altLang="zh-CN" sz="1100" b="0" i="0" dirty="0">
                  <a:solidFill>
                    <a:schemeClr val="bg2">
                      <a:lumMod val="90000"/>
                    </a:schemeClr>
                  </a:solidFill>
                  <a:effectLst/>
                  <a:hlinkClick r:id="rId24"/>
                </a:rPr>
                <a:t>https://www.freecodecamp.org/news/command-line-for-beginners/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) </a:t>
              </a:r>
              <a:b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and basic docker commands (</a:t>
              </a:r>
              <a:r>
                <a:rPr lang="en-US" altLang="zh-CN" sz="1100" b="0" i="0" dirty="0">
                  <a:solidFill>
                    <a:schemeClr val="bg2">
                      <a:lumMod val="90000"/>
                    </a:schemeClr>
                  </a:solidFill>
                  <a:effectLst/>
                  <a:hlinkClick r:id="rId25"/>
                </a:rPr>
                <a:t>https://dev.to/roselinebassey/docker-for-beginners-basic-docker-commands-2n89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)</a:t>
              </a:r>
            </a:p>
          </p:txBody>
        </p:sp>
        <p:grpSp>
          <p:nvGrpSpPr>
            <p:cNvPr id="112" name="组合 111"/>
            <p:cNvGrpSpPr/>
            <p:nvPr/>
          </p:nvGrpSpPr>
          <p:grpSpPr>
            <a:xfrm>
              <a:off x="5938128" y="2836164"/>
              <a:ext cx="532765" cy="369570"/>
              <a:chOff x="7113" y="2199"/>
              <a:chExt cx="839" cy="582"/>
            </a:xfrm>
          </p:grpSpPr>
          <p:sp>
            <p:nvSpPr>
              <p:cNvPr id="114" name="TextBox 38"/>
              <p:cNvSpPr txBox="1"/>
              <p:nvPr/>
            </p:nvSpPr>
            <p:spPr>
              <a:xfrm>
                <a:off x="7295" y="2199"/>
                <a:ext cx="657" cy="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#2</a:t>
                </a:r>
              </a:p>
            </p:txBody>
          </p:sp>
          <p:pic>
            <p:nvPicPr>
              <p:cNvPr id="115" name="图片 114" descr="注释 (1)"/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113" y="2336"/>
                <a:ext cx="317" cy="317"/>
              </a:xfrm>
              <a:prstGeom prst="rect">
                <a:avLst/>
              </a:prstGeom>
            </p:spPr>
          </p:pic>
        </p:grpSp>
      </p:grpSp>
      <p:grpSp>
        <p:nvGrpSpPr>
          <p:cNvPr id="131" name="组合 130"/>
          <p:cNvGrpSpPr/>
          <p:nvPr/>
        </p:nvGrpSpPr>
        <p:grpSpPr>
          <a:xfrm>
            <a:off x="5955042" y="4334960"/>
            <a:ext cx="3760875" cy="1388775"/>
            <a:chOff x="5849162" y="4569944"/>
            <a:chExt cx="3760875" cy="1388775"/>
          </a:xfrm>
        </p:grpSpPr>
        <p:sp>
          <p:nvSpPr>
            <p:cNvPr id="120" name="矩形 119"/>
            <p:cNvSpPr/>
            <p:nvPr/>
          </p:nvSpPr>
          <p:spPr>
            <a:xfrm>
              <a:off x="5849162" y="4569944"/>
              <a:ext cx="3760875" cy="13887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1"/>
              <a:endParaRPr lang="en-US" altLang="zh-CN" sz="1100" dirty="0">
                <a:solidFill>
                  <a:schemeClr val="tx2">
                    <a:lumMod val="75000"/>
                  </a:schemeClr>
                </a:solidFill>
              </a:endParaRPr>
            </a:p>
            <a:p>
              <a:pPr latinLnBrk="1"/>
              <a:endParaRPr lang="en-US" altLang="zh-CN" sz="1100" dirty="0">
                <a:solidFill>
                  <a:schemeClr val="tx2">
                    <a:lumMod val="75000"/>
                  </a:schemeClr>
                </a:solidFill>
              </a:endParaRPr>
            </a:p>
            <a:p>
              <a:pPr marL="107950" indent="-107950" latinLnBrk="1"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If you are not familiar with the jupyter IDE and python code, you can try it online without installing it beforehand: </a:t>
              </a:r>
              <a:b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  <a:hlinkClick r:id="rId26"/>
                </a:rPr>
                <a:t>https://jupyter.org/try-jupyter/retro/</a:t>
              </a:r>
              <a:b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  <a:hlinkClick r:id="rId26"/>
                </a:rPr>
              </a:b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  <a:hlinkClick r:id="rId26"/>
                </a:rPr>
                <a:t>notebooks/?path=notebooks/</a:t>
              </a:r>
              <a:r>
                <a:rPr lang="en-US" altLang="zh-CN" sz="1100" dirty="0" err="1">
                  <a:solidFill>
                    <a:schemeClr val="tx2">
                      <a:lumMod val="75000"/>
                    </a:schemeClr>
                  </a:solidFill>
                  <a:hlinkClick r:id="rId26"/>
                </a:rPr>
                <a:t>Intro.ipynb</a:t>
              </a:r>
              <a:endParaRPr lang="en-US" altLang="zh-CN" sz="1100" dirty="0">
                <a:solidFill>
                  <a:schemeClr val="tx2">
                    <a:lumMod val="75000"/>
                  </a:schemeClr>
                </a:solidFill>
              </a:endParaRP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If you successfully run the dockerHDDM container and go to jupyter, you'll be greeted with the sight of figure5. </a:t>
              </a:r>
              <a:endParaRPr lang="zh-CN" altLang="en-US"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grpSp>
          <p:nvGrpSpPr>
            <p:cNvPr id="116" name="组合 115"/>
            <p:cNvGrpSpPr/>
            <p:nvPr/>
          </p:nvGrpSpPr>
          <p:grpSpPr>
            <a:xfrm>
              <a:off x="5932413" y="4585553"/>
              <a:ext cx="532765" cy="369570"/>
              <a:chOff x="7113" y="2214"/>
              <a:chExt cx="839" cy="582"/>
            </a:xfrm>
          </p:grpSpPr>
          <p:sp>
            <p:nvSpPr>
              <p:cNvPr id="118" name="TextBox 38"/>
              <p:cNvSpPr txBox="1"/>
              <p:nvPr/>
            </p:nvSpPr>
            <p:spPr>
              <a:xfrm>
                <a:off x="7295" y="2214"/>
                <a:ext cx="657" cy="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#3</a:t>
                </a:r>
              </a:p>
            </p:txBody>
          </p:sp>
          <p:pic>
            <p:nvPicPr>
              <p:cNvPr id="119" name="图片 118" descr="注释 (1)"/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113" y="2351"/>
                <a:ext cx="317" cy="317"/>
              </a:xfrm>
              <a:prstGeom prst="rect">
                <a:avLst/>
              </a:prstGeom>
            </p:spPr>
          </p:pic>
        </p:grpSp>
      </p:grpSp>
      <p:grpSp>
        <p:nvGrpSpPr>
          <p:cNvPr id="130" name="组合 129"/>
          <p:cNvGrpSpPr/>
          <p:nvPr/>
        </p:nvGrpSpPr>
        <p:grpSpPr>
          <a:xfrm>
            <a:off x="5955042" y="5995180"/>
            <a:ext cx="3758174" cy="2238737"/>
            <a:chOff x="5849162" y="6071789"/>
            <a:chExt cx="3758174" cy="2238737"/>
          </a:xfrm>
        </p:grpSpPr>
        <p:sp>
          <p:nvSpPr>
            <p:cNvPr id="123" name="矩形 122"/>
            <p:cNvSpPr/>
            <p:nvPr/>
          </p:nvSpPr>
          <p:spPr>
            <a:xfrm>
              <a:off x="5849162" y="6071789"/>
              <a:ext cx="3758174" cy="22387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100" dirty="0">
                <a:solidFill>
                  <a:schemeClr val="tx2">
                    <a:lumMod val="75000"/>
                  </a:schemeClr>
                </a:solidFill>
              </a:endParaRPr>
            </a:p>
            <a:p>
              <a:endParaRPr lang="en-US" altLang="zh-CN" sz="1100" dirty="0">
                <a:solidFill>
                  <a:schemeClr val="tx2">
                    <a:lumMod val="75000"/>
                  </a:schemeClr>
                </a:solidFill>
              </a:endParaRPr>
            </a:p>
            <a:p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If you are not familiar with the basic code of HDDM, such as specifying and fitting model, you can refer to the jupyter notebook provided in the </a:t>
              </a:r>
              <a:r>
                <a:rPr lang="en-US" altLang="zh-CN" sz="1100" dirty="0" err="1">
                  <a:solidFill>
                    <a:schemeClr val="tx2">
                      <a:lumMod val="75000"/>
                    </a:schemeClr>
                  </a:solidFill>
                </a:rPr>
                <a:t>HDDM_official_tutorial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 folder:</a:t>
              </a: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en-US" altLang="zh-CN" sz="1100" dirty="0" err="1">
                  <a:solidFill>
                    <a:schemeClr val="tx2">
                      <a:lumMod val="75000"/>
                    </a:schemeClr>
                  </a:solidFill>
                </a:rPr>
                <a:t>HDDM_basic_tutorial.ipynb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: provides basic code examples on how to build and fitting the DDM in hierarchical structure. </a:t>
              </a: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en-US" altLang="zh-CN" sz="1100" dirty="0" err="1">
                  <a:solidFill>
                    <a:schemeClr val="tx2">
                      <a:lumMod val="75000"/>
                    </a:schemeClr>
                  </a:solidFill>
                </a:rPr>
                <a:t>HDDM_regression_stimcoding.ipynb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: shows how to allow parameters to vary with experimental conditions</a:t>
              </a:r>
              <a:endParaRPr lang="zh-CN" altLang="en-US" sz="1100" dirty="0">
                <a:solidFill>
                  <a:schemeClr val="tx2">
                    <a:lumMod val="75000"/>
                  </a:schemeClr>
                </a:solidFill>
              </a:endParaRP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en-US" altLang="zh-CN" sz="1100" dirty="0" err="1">
                  <a:solidFill>
                    <a:schemeClr val="tx2">
                      <a:lumMod val="75000"/>
                    </a:schemeClr>
                  </a:solidFill>
                </a:rPr>
                <a:t>Posterior_Predictive_Checks.ipynb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: demonstrates how to evaluate the predictive performance of a model. </a:t>
              </a: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en-US" altLang="zh-CN" sz="1100" dirty="0" err="1">
                  <a:solidFill>
                    <a:schemeClr val="tx2">
                      <a:lumMod val="75000"/>
                    </a:schemeClr>
                  </a:solidFill>
                </a:rPr>
                <a:t>LAN_Tutorial.ipynb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: exhibits the use of neural network methods to deal with complex models with free likelihood. </a:t>
              </a:r>
            </a:p>
          </p:txBody>
        </p:sp>
        <p:grpSp>
          <p:nvGrpSpPr>
            <p:cNvPr id="122" name="组合 121"/>
            <p:cNvGrpSpPr/>
            <p:nvPr/>
          </p:nvGrpSpPr>
          <p:grpSpPr>
            <a:xfrm>
              <a:off x="5941249" y="6095021"/>
              <a:ext cx="532765" cy="369570"/>
              <a:chOff x="7113" y="2199"/>
              <a:chExt cx="839" cy="582"/>
            </a:xfrm>
          </p:grpSpPr>
          <p:sp>
            <p:nvSpPr>
              <p:cNvPr id="125" name="TextBox 38"/>
              <p:cNvSpPr txBox="1"/>
              <p:nvPr/>
            </p:nvSpPr>
            <p:spPr>
              <a:xfrm>
                <a:off x="7295" y="2199"/>
                <a:ext cx="657" cy="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#4</a:t>
                </a:r>
              </a:p>
            </p:txBody>
          </p:sp>
          <p:pic>
            <p:nvPicPr>
              <p:cNvPr id="129" name="图片 128" descr="注释 (1)"/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113" y="2321"/>
                <a:ext cx="317" cy="317"/>
              </a:xfrm>
              <a:prstGeom prst="rect">
                <a:avLst/>
              </a:prstGeom>
            </p:spPr>
          </p:pic>
        </p:grpSp>
      </p:grpSp>
      <p:grpSp>
        <p:nvGrpSpPr>
          <p:cNvPr id="138" name="组合 137"/>
          <p:cNvGrpSpPr/>
          <p:nvPr/>
        </p:nvGrpSpPr>
        <p:grpSpPr>
          <a:xfrm>
            <a:off x="5955042" y="8505362"/>
            <a:ext cx="3759073" cy="2180022"/>
            <a:chOff x="5849162" y="8226601"/>
            <a:chExt cx="3759073" cy="2180022"/>
          </a:xfrm>
        </p:grpSpPr>
        <p:sp>
          <p:nvSpPr>
            <p:cNvPr id="126" name="矩形 125"/>
            <p:cNvSpPr/>
            <p:nvPr/>
          </p:nvSpPr>
          <p:spPr>
            <a:xfrm>
              <a:off x="5849162" y="8235950"/>
              <a:ext cx="3759073" cy="21706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100" dirty="0">
                <a:solidFill>
                  <a:schemeClr val="tx2">
                    <a:lumMod val="75000"/>
                  </a:schemeClr>
                </a:solidFill>
              </a:endParaRPr>
            </a:p>
            <a:p>
              <a:endParaRPr lang="en-US" altLang="zh-CN" sz="1100" dirty="0">
                <a:solidFill>
                  <a:schemeClr val="tx2">
                    <a:lumMod val="75000"/>
                  </a:schemeClr>
                </a:solidFill>
              </a:endParaRPr>
            </a:p>
            <a:p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New features in DockerHDDM about how to use </a:t>
              </a:r>
              <a:r>
                <a:rPr lang="en-US" altLang="zh-CN" sz="1100" dirty="0" err="1">
                  <a:solidFill>
                    <a:schemeClr val="tx2">
                      <a:lumMod val="75000"/>
                    </a:schemeClr>
                  </a:solidFill>
                </a:rPr>
                <a:t>Arviz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 tools to implement analysis workflow, code examples stored in </a:t>
              </a:r>
              <a:r>
                <a:rPr lang="en-US" altLang="zh-CN" sz="1100" dirty="0" err="1">
                  <a:solidFill>
                    <a:schemeClr val="tx2">
                      <a:lumMod val="75000"/>
                    </a:schemeClr>
                  </a:solidFill>
                </a:rPr>
                <a:t>dockerHDDM_tutorial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 folder: </a:t>
              </a: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en-US" altLang="zh-CN" sz="1100" dirty="0" err="1">
                  <a:solidFill>
                    <a:schemeClr val="tx2">
                      <a:lumMod val="75000"/>
                    </a:schemeClr>
                  </a:solidFill>
                </a:rPr>
                <a:t>dockerHDDM_quick_view.ipynb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: shows how to parallelize the computation of multiple MCMC chains, model loglikelihood and </a:t>
              </a:r>
              <a:r>
                <a:rPr lang="en-US" altLang="zh-CN" sz="1100" dirty="0" err="1">
                  <a:solidFill>
                    <a:schemeClr val="tx2">
                      <a:lumMod val="75000"/>
                    </a:schemeClr>
                  </a:solidFill>
                </a:rPr>
                <a:t>ppc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, and return inference data for </a:t>
              </a:r>
              <a:r>
                <a:rPr lang="en-US" altLang="zh-CN" sz="1100" dirty="0" err="1">
                  <a:solidFill>
                    <a:schemeClr val="tx2">
                      <a:lumMod val="75000"/>
                    </a:schemeClr>
                  </a:solidFill>
                </a:rPr>
                <a:t>Arviz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 analysis (see section 3).</a:t>
              </a: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en-US" altLang="zh-CN" sz="1100" dirty="0" err="1">
                  <a:solidFill>
                    <a:schemeClr val="tx2">
                      <a:lumMod val="75000"/>
                    </a:schemeClr>
                  </a:solidFill>
                </a:rPr>
                <a:t>dockerHDDM_workflow.ipynb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: include the workflow analyzed in the article (see section 4), which serves as a reference for the DDM analysis process, mainly for analyzing the inference data returned by the fitted model.</a:t>
              </a:r>
              <a:endParaRPr lang="zh-CN" altLang="en-US"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grpSp>
          <p:nvGrpSpPr>
            <p:cNvPr id="134" name="组合 133"/>
            <p:cNvGrpSpPr/>
            <p:nvPr/>
          </p:nvGrpSpPr>
          <p:grpSpPr>
            <a:xfrm>
              <a:off x="5935154" y="8226601"/>
              <a:ext cx="542290" cy="369570"/>
              <a:chOff x="7098" y="2169"/>
              <a:chExt cx="854" cy="582"/>
            </a:xfrm>
          </p:grpSpPr>
          <p:sp>
            <p:nvSpPr>
              <p:cNvPr id="135" name="TextBox 38"/>
              <p:cNvSpPr txBox="1"/>
              <p:nvPr/>
            </p:nvSpPr>
            <p:spPr>
              <a:xfrm>
                <a:off x="7295" y="2169"/>
                <a:ext cx="657" cy="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#5</a:t>
                </a:r>
              </a:p>
            </p:txBody>
          </p:sp>
          <p:pic>
            <p:nvPicPr>
              <p:cNvPr id="136" name="图片 135" descr="注释 (1)"/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98" y="2291"/>
                <a:ext cx="317" cy="317"/>
              </a:xfrm>
              <a:prstGeom prst="rect">
                <a:avLst/>
              </a:prstGeom>
            </p:spPr>
          </p:pic>
        </p:grpSp>
      </p:grpSp>
      <p:sp>
        <p:nvSpPr>
          <p:cNvPr id="5" name="矩形 4"/>
          <p:cNvSpPr/>
          <p:nvPr/>
        </p:nvSpPr>
        <p:spPr>
          <a:xfrm>
            <a:off x="1536065" y="548640"/>
            <a:ext cx="3964940" cy="102844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618480" y="548640"/>
            <a:ext cx="4305300" cy="1028446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561956" y="533750"/>
            <a:ext cx="37061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A</a:t>
            </a:r>
            <a:endParaRPr lang="zh-CN" altLang="en-US" sz="24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5578687" y="540343"/>
            <a:ext cx="35779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/>
              <a:t>B</a:t>
            </a:r>
            <a:endParaRPr lang="zh-CN" altLang="en-US" sz="2400" b="1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6F93B6A-ADCA-87EE-08BE-B77BD2C14B35}"/>
              </a:ext>
            </a:extLst>
          </p:cNvPr>
          <p:cNvSpPr txBox="1"/>
          <p:nvPr/>
        </p:nvSpPr>
        <p:spPr>
          <a:xfrm>
            <a:off x="2615357" y="693760"/>
            <a:ext cx="2348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 </a:t>
            </a:r>
            <a:r>
              <a:rPr lang="en-US" altLang="zh-C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2.1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 </a:t>
            </a:r>
            <a:r>
              <a:rPr lang="en-US" altLang="zh-C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Download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 </a:t>
            </a:r>
            <a:r>
              <a:rPr lang="en-US" altLang="zh-C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&amp;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 </a:t>
            </a:r>
            <a:br>
              <a:rPr lang="zh-CN" altLang="zh-C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</a:br>
            <a:r>
              <a:rPr lang="en-US" altLang="zh-C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install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 </a:t>
            </a:r>
            <a:r>
              <a:rPr lang="en-US" altLang="zh-C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docker</a:t>
            </a:r>
            <a:endParaRPr lang="en-US" altLang="zh-CN" dirty="0"/>
          </a:p>
        </p:txBody>
      </p:sp>
      <p:pic>
        <p:nvPicPr>
          <p:cNvPr id="42" name="图片 41" descr="图标&#10;&#10;描述已自动生成">
            <a:extLst>
              <a:ext uri="{FF2B5EF4-FFF2-40B4-BE49-F238E27FC236}">
                <a16:creationId xmlns:a16="http://schemas.microsoft.com/office/drawing/2014/main" id="{2A4D348B-9B59-81EB-26A6-964E5562404B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453" y="9078026"/>
            <a:ext cx="460725" cy="460725"/>
          </a:xfrm>
          <a:prstGeom prst="rect">
            <a:avLst/>
          </a:prstGeom>
        </p:spPr>
      </p:pic>
      <p:grpSp>
        <p:nvGrpSpPr>
          <p:cNvPr id="75" name="组合 74">
            <a:extLst>
              <a:ext uri="{FF2B5EF4-FFF2-40B4-BE49-F238E27FC236}">
                <a16:creationId xmlns:a16="http://schemas.microsoft.com/office/drawing/2014/main" id="{21C9025F-6973-1DF4-8403-E73CB6C1E94C}"/>
              </a:ext>
            </a:extLst>
          </p:cNvPr>
          <p:cNvGrpSpPr/>
          <p:nvPr/>
        </p:nvGrpSpPr>
        <p:grpSpPr>
          <a:xfrm>
            <a:off x="2061144" y="829633"/>
            <a:ext cx="1016779" cy="1057976"/>
            <a:chOff x="216768" y="4200853"/>
            <a:chExt cx="1260560" cy="1311634"/>
          </a:xfrm>
        </p:grpSpPr>
        <p:sp>
          <p:nvSpPr>
            <p:cNvPr id="48" name="流程图: 接点 47">
              <a:extLst>
                <a:ext uri="{FF2B5EF4-FFF2-40B4-BE49-F238E27FC236}">
                  <a16:creationId xmlns:a16="http://schemas.microsoft.com/office/drawing/2014/main" id="{AD000E76-C9C5-CA46-87E3-07C58B23FE99}"/>
                </a:ext>
              </a:extLst>
            </p:cNvPr>
            <p:cNvSpPr/>
            <p:nvPr/>
          </p:nvSpPr>
          <p:spPr>
            <a:xfrm>
              <a:off x="355722" y="4427056"/>
              <a:ext cx="965873" cy="965873"/>
            </a:xfrm>
            <a:prstGeom prst="flowChartConnec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DCE31636-ECE7-A1D9-3279-1ED735B1FD79}"/>
                </a:ext>
              </a:extLst>
            </p:cNvPr>
            <p:cNvSpPr/>
            <p:nvPr/>
          </p:nvSpPr>
          <p:spPr>
            <a:xfrm>
              <a:off x="1061883" y="5120218"/>
              <a:ext cx="236433" cy="293386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99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16CCF208-AE88-D74D-3374-55C46045D261}"/>
                </a:ext>
              </a:extLst>
            </p:cNvPr>
            <p:cNvSpPr/>
            <p:nvPr/>
          </p:nvSpPr>
          <p:spPr>
            <a:xfrm>
              <a:off x="382114" y="5095048"/>
              <a:ext cx="251117" cy="262319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99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CED95BB-A3DC-E369-3277-CD309FDFE9C2}"/>
                </a:ext>
              </a:extLst>
            </p:cNvPr>
            <p:cNvSpPr/>
            <p:nvPr/>
          </p:nvSpPr>
          <p:spPr>
            <a:xfrm>
              <a:off x="723301" y="4406382"/>
              <a:ext cx="234355" cy="6735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99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图片 10" descr="mac (1)"/>
            <p:cNvPicPr>
              <a:picLocks noChangeAspect="1"/>
            </p:cNvPicPr>
            <p:nvPr/>
          </p:nvPicPr>
          <p:blipFill>
            <a:blip r:embed="rId28">
              <a:extLst>
                <a:ext uri="{BEBA8EAE-BF5A-486C-A8C5-ECC9F3942E4B}">
                  <a14:imgProps xmlns:a14="http://schemas.microsoft.com/office/drawing/2010/main">
                    <a14:imgLayer r:embed="rId29">
                      <a14:imgEffect>
                        <a14:artisticCrisscrossEtching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16768" y="5041095"/>
              <a:ext cx="423070" cy="423070"/>
            </a:xfrm>
            <a:prstGeom prst="rect">
              <a:avLst/>
            </a:prstGeom>
          </p:spPr>
        </p:pic>
        <p:pic>
          <p:nvPicPr>
            <p:cNvPr id="22" name="图片 21" descr="windows-fill"/>
            <p:cNvPicPr>
              <a:picLocks noChangeAspect="1"/>
            </p:cNvPicPr>
            <p:nvPr/>
          </p:nvPicPr>
          <p:blipFill>
            <a:blip r:embed="rId30">
              <a:extLst>
                <a:ext uri="{BEBA8EAE-BF5A-486C-A8C5-ECC9F3942E4B}">
                  <a14:imgProps xmlns:a14="http://schemas.microsoft.com/office/drawing/2010/main">
                    <a14:imgLayer r:embed="rId31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90066" y="5025225"/>
              <a:ext cx="487262" cy="487262"/>
            </a:xfrm>
            <a:prstGeom prst="rect">
              <a:avLst/>
            </a:prstGeom>
          </p:spPr>
        </p:pic>
        <p:pic>
          <p:nvPicPr>
            <p:cNvPr id="37" name="图片 36" descr="形状&#10;&#10;低可信度描述已自动生成">
              <a:extLst>
                <a:ext uri="{FF2B5EF4-FFF2-40B4-BE49-F238E27FC236}">
                  <a16:creationId xmlns:a16="http://schemas.microsoft.com/office/drawing/2014/main" id="{FA8B0AB5-03EC-6A3E-DA0E-4D57751D4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683" y="4200853"/>
              <a:ext cx="455063" cy="455063"/>
            </a:xfrm>
            <a:prstGeom prst="rect">
              <a:avLst/>
            </a:prstGeom>
          </p:spPr>
        </p:pic>
        <p:pic>
          <p:nvPicPr>
            <p:cNvPr id="46" name="图片 45" descr="形状&#10;&#10;低可信度描述已自动生成">
              <a:extLst>
                <a:ext uri="{FF2B5EF4-FFF2-40B4-BE49-F238E27FC236}">
                  <a16:creationId xmlns:a16="http://schemas.microsoft.com/office/drawing/2014/main" id="{F2613053-882A-3080-9C82-5C88A45DD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584" y="4648581"/>
              <a:ext cx="487262" cy="487262"/>
            </a:xfrm>
            <a:prstGeom prst="rect">
              <a:avLst/>
            </a:prstGeom>
          </p:spPr>
        </p:pic>
      </p:grp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1F4EBF21-AEFB-0854-2130-CB522D4C5139}"/>
              </a:ext>
            </a:extLst>
          </p:cNvPr>
          <p:cNvCxnSpPr/>
          <p:nvPr/>
        </p:nvCxnSpPr>
        <p:spPr>
          <a:xfrm>
            <a:off x="3128434" y="1552477"/>
            <a:ext cx="3658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/>
          <p:cNvSpPr/>
          <p:nvPr/>
        </p:nvSpPr>
        <p:spPr>
          <a:xfrm>
            <a:off x="1958110" y="2352410"/>
            <a:ext cx="3305810" cy="2045987"/>
          </a:xfrm>
          <a:prstGeom prst="roundRect">
            <a:avLst>
              <a:gd name="adj" fmla="val 8386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4" name="Group 9"/>
          <p:cNvGrpSpPr/>
          <p:nvPr/>
        </p:nvGrpSpPr>
        <p:grpSpPr>
          <a:xfrm>
            <a:off x="1958975" y="1228090"/>
            <a:ext cx="3304540" cy="746125"/>
            <a:chOff x="2244104" y="1887524"/>
            <a:chExt cx="2722621" cy="745854"/>
          </a:xfrm>
        </p:grpSpPr>
        <p:cxnSp>
          <p:nvCxnSpPr>
            <p:cNvPr id="15" name="直接箭头连接符 14"/>
            <p:cNvCxnSpPr/>
            <p:nvPr/>
          </p:nvCxnSpPr>
          <p:spPr>
            <a:xfrm>
              <a:off x="3641566" y="1887524"/>
              <a:ext cx="5015" cy="4525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矩形: 圆角 17"/>
            <p:cNvSpPr/>
            <p:nvPr/>
          </p:nvSpPr>
          <p:spPr>
            <a:xfrm>
              <a:off x="2244104" y="1890942"/>
              <a:ext cx="2722621" cy="742436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  </a:t>
              </a:r>
              <a:r>
                <a:rPr lang="en-US" altLang="zh-CN" dirty="0">
                  <a:solidFill>
                    <a:schemeClr val="tx1"/>
                  </a:solidFill>
                </a:rPr>
                <a:t>2.1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Download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&amp;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br>
                <a:rPr lang="zh-CN" altLang="en-US" dirty="0">
                  <a:solidFill>
                    <a:schemeClr val="tx1"/>
                  </a:solidFill>
                </a:rPr>
              </a:br>
              <a:r>
                <a:rPr lang="en-US" altLang="zh-CN" dirty="0">
                  <a:solidFill>
                    <a:schemeClr val="tx1"/>
                  </a:solidFill>
                </a:rPr>
                <a:t>install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docker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319442" y="2064625"/>
              <a:ext cx="399185" cy="399905"/>
            </a:xfrm>
            <a:prstGeom prst="rect">
              <a:avLst/>
            </a:prstGeom>
          </p:spPr>
        </p:pic>
      </p:grpSp>
      <p:cxnSp>
        <p:nvCxnSpPr>
          <p:cNvPr id="18" name="直接箭头连接符 1041"/>
          <p:cNvCxnSpPr>
            <a:endCxn id="8" idx="0"/>
          </p:cNvCxnSpPr>
          <p:nvPr/>
        </p:nvCxnSpPr>
        <p:spPr>
          <a:xfrm>
            <a:off x="3608133" y="1976889"/>
            <a:ext cx="2882" cy="37552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矩形: 圆角 17"/>
          <p:cNvSpPr/>
          <p:nvPr/>
        </p:nvSpPr>
        <p:spPr>
          <a:xfrm>
            <a:off x="1956102" y="9071087"/>
            <a:ext cx="3315387" cy="13355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655123" y="9489360"/>
            <a:ext cx="1500029" cy="805503"/>
          </a:xfrm>
          <a:prstGeom prst="rect">
            <a:avLst/>
          </a:prstGeom>
        </p:spPr>
      </p:pic>
      <p:pic>
        <p:nvPicPr>
          <p:cNvPr id="64" name="图片 63" descr="钟表的特写&#10;&#10;中度可信度描述已自动生成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560" y="2439670"/>
            <a:ext cx="438150" cy="438150"/>
          </a:xfrm>
          <a:prstGeom prst="rect">
            <a:avLst/>
          </a:prstGeom>
        </p:spPr>
      </p:pic>
      <p:grpSp>
        <p:nvGrpSpPr>
          <p:cNvPr id="51" name="组合 50"/>
          <p:cNvGrpSpPr/>
          <p:nvPr/>
        </p:nvGrpSpPr>
        <p:grpSpPr>
          <a:xfrm>
            <a:off x="4632325" y="1405255"/>
            <a:ext cx="527050" cy="368300"/>
            <a:chOff x="7113" y="2214"/>
            <a:chExt cx="830" cy="580"/>
          </a:xfrm>
        </p:grpSpPr>
        <p:sp>
          <p:nvSpPr>
            <p:cNvPr id="20" name="TextBox 38"/>
            <p:cNvSpPr txBox="1"/>
            <p:nvPr/>
          </p:nvSpPr>
          <p:spPr>
            <a:xfrm>
              <a:off x="7295" y="2214"/>
              <a:ext cx="649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#1</a:t>
              </a:r>
            </a:p>
          </p:txBody>
        </p:sp>
        <p:pic>
          <p:nvPicPr>
            <p:cNvPr id="50" name="图片 49" descr="注释 (1)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7113" y="2351"/>
              <a:ext cx="317" cy="317"/>
            </a:xfrm>
            <a:prstGeom prst="rect">
              <a:avLst/>
            </a:prstGeom>
          </p:spPr>
        </p:pic>
      </p:grpSp>
      <p:sp>
        <p:nvSpPr>
          <p:cNvPr id="43" name="矩形: 圆角 42"/>
          <p:cNvSpPr/>
          <p:nvPr/>
        </p:nvSpPr>
        <p:spPr>
          <a:xfrm>
            <a:off x="1958110" y="4787441"/>
            <a:ext cx="3309570" cy="3894279"/>
          </a:xfrm>
          <a:prstGeom prst="roundRect">
            <a:avLst>
              <a:gd name="adj" fmla="val 5073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1948625" y="4794703"/>
            <a:ext cx="3294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3. dockerHDDM </a:t>
            </a:r>
            <a:br>
              <a:rPr lang="en-US" altLang="zh-CN" dirty="0"/>
            </a:br>
            <a:r>
              <a:rPr lang="en-US" altLang="zh-CN" dirty="0">
                <a:sym typeface="+mn-ea"/>
              </a:rPr>
              <a:t>workflow</a:t>
            </a:r>
            <a:endParaRPr lang="en-US" altLang="zh-CN" dirty="0"/>
          </a:p>
        </p:txBody>
      </p:sp>
      <p:pic>
        <p:nvPicPr>
          <p:cNvPr id="47" name="图片 46" descr="main-logo 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2063400" y="4917800"/>
            <a:ext cx="446470" cy="446470"/>
          </a:xfrm>
          <a:prstGeom prst="rect">
            <a:avLst/>
          </a:prstGeom>
        </p:spPr>
      </p:pic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2595496" y="5512487"/>
            <a:ext cx="29056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 dirty="0"/>
              <a:t>3.1 Define models</a:t>
            </a:r>
          </a:p>
        </p:txBody>
      </p:sp>
      <p:sp>
        <p:nvSpPr>
          <p:cNvPr id="23" name="文本框 22"/>
          <p:cNvSpPr txBox="1"/>
          <p:nvPr>
            <p:custDataLst>
              <p:tags r:id="rId3"/>
            </p:custDataLst>
          </p:nvPr>
        </p:nvSpPr>
        <p:spPr>
          <a:xfrm>
            <a:off x="2595496" y="6212384"/>
            <a:ext cx="27578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 dirty="0"/>
              <a:t>3.1 Fitting model</a:t>
            </a:r>
          </a:p>
        </p:txBody>
      </p:sp>
      <p:sp>
        <p:nvSpPr>
          <p:cNvPr id="25" name="文本框 24"/>
          <p:cNvSpPr txBox="1"/>
          <p:nvPr>
            <p:custDataLst>
              <p:tags r:id="rId4"/>
            </p:custDataLst>
          </p:nvPr>
        </p:nvSpPr>
        <p:spPr>
          <a:xfrm>
            <a:off x="2595496" y="6912916"/>
            <a:ext cx="27578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 dirty="0"/>
              <a:t>3.3 Diagnostic </a:t>
            </a:r>
          </a:p>
        </p:txBody>
      </p:sp>
      <p:sp>
        <p:nvSpPr>
          <p:cNvPr id="32" name="文本框 31"/>
          <p:cNvSpPr txBox="1"/>
          <p:nvPr>
            <p:custDataLst>
              <p:tags r:id="rId5"/>
            </p:custDataLst>
          </p:nvPr>
        </p:nvSpPr>
        <p:spPr>
          <a:xfrm>
            <a:off x="2600576" y="7753783"/>
            <a:ext cx="27578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 dirty="0"/>
              <a:t>3.4 &amp; 3.5 Prediction and inference</a:t>
            </a:r>
          </a:p>
        </p:txBody>
      </p:sp>
      <p:grpSp>
        <p:nvGrpSpPr>
          <p:cNvPr id="58" name="组合 57"/>
          <p:cNvGrpSpPr/>
          <p:nvPr/>
        </p:nvGrpSpPr>
        <p:grpSpPr>
          <a:xfrm>
            <a:off x="1888741" y="5877993"/>
            <a:ext cx="3291205" cy="275590"/>
            <a:chOff x="3003" y="9765"/>
            <a:chExt cx="5183" cy="434"/>
          </a:xfrm>
        </p:grpSpPr>
        <p:sp>
          <p:nvSpPr>
            <p:cNvPr id="33" name="矩形: 圆角 32"/>
            <p:cNvSpPr/>
            <p:nvPr/>
          </p:nvSpPr>
          <p:spPr>
            <a:xfrm>
              <a:off x="4116" y="9765"/>
              <a:ext cx="4071" cy="430"/>
            </a:xfrm>
            <a:prstGeom prst="roundRect">
              <a:avLst>
                <a:gd name="adj" fmla="val 6944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fontAlgn="auto">
                <a:lnSpc>
                  <a:spcPct val="100000"/>
                </a:lnSpc>
              </a:pPr>
              <a:r>
                <a:rPr lang="en-US" altLang="zh-CN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+mn-ea"/>
                </a:rPr>
                <a:t>model=hddm.HDDM(data)</a:t>
              </a: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3003" y="9765"/>
              <a:ext cx="1097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indent="0" fontAlgn="auto">
                <a:lnSpc>
                  <a:spcPct val="100000"/>
                </a:lnSpc>
              </a:pPr>
              <a:r>
                <a:rPr lang="en-US" altLang="zh-CN" sz="1200" dirty="0">
                  <a:solidFill>
                    <a:srgbClr val="303F9F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+mn-ea"/>
                </a:rPr>
                <a:t>In [1]:</a:t>
              </a: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1888741" y="6577890"/>
            <a:ext cx="3286125" cy="276225"/>
            <a:chOff x="3003" y="10852"/>
            <a:chExt cx="5175" cy="435"/>
          </a:xfrm>
        </p:grpSpPr>
        <p:sp>
          <p:nvSpPr>
            <p:cNvPr id="12" name="矩形: 圆角 32"/>
            <p:cNvSpPr/>
            <p:nvPr>
              <p:custDataLst>
                <p:tags r:id="rId12"/>
              </p:custDataLst>
            </p:nvPr>
          </p:nvSpPr>
          <p:spPr>
            <a:xfrm>
              <a:off x="4108" y="10857"/>
              <a:ext cx="4071" cy="430"/>
            </a:xfrm>
            <a:prstGeom prst="roundRect">
              <a:avLst>
                <a:gd name="adj" fmla="val 6944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fontAlgn="auto">
                <a:lnSpc>
                  <a:spcPct val="100000"/>
                </a:lnSpc>
              </a:pPr>
              <a:r>
                <a:rPr lang="en-US" altLang="zh-CN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infdata=model.sample(500)</a:t>
              </a:r>
            </a:p>
          </p:txBody>
        </p:sp>
        <p:sp>
          <p:nvSpPr>
            <p:cNvPr id="55" name="文本框 54"/>
            <p:cNvSpPr txBox="1"/>
            <p:nvPr>
              <p:custDataLst>
                <p:tags r:id="rId13"/>
              </p:custDataLst>
            </p:nvPr>
          </p:nvSpPr>
          <p:spPr>
            <a:xfrm>
              <a:off x="3003" y="10852"/>
              <a:ext cx="1097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indent="0" fontAlgn="auto">
                <a:lnSpc>
                  <a:spcPct val="100000"/>
                </a:lnSpc>
              </a:pPr>
              <a:r>
                <a:rPr lang="en-US" altLang="zh-CN" sz="1200" dirty="0">
                  <a:solidFill>
                    <a:srgbClr val="303F9F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+mn-ea"/>
                </a:rPr>
                <a:t>In [2]:</a:t>
              </a: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888741" y="7278422"/>
            <a:ext cx="3286760" cy="416560"/>
            <a:chOff x="3003" y="12006"/>
            <a:chExt cx="5176" cy="656"/>
          </a:xfrm>
        </p:grpSpPr>
        <p:sp>
          <p:nvSpPr>
            <p:cNvPr id="24" name="矩形: 圆角 32"/>
            <p:cNvSpPr/>
            <p:nvPr>
              <p:custDataLst>
                <p:tags r:id="rId10"/>
              </p:custDataLst>
            </p:nvPr>
          </p:nvSpPr>
          <p:spPr>
            <a:xfrm>
              <a:off x="4108" y="12044"/>
              <a:ext cx="4071" cy="618"/>
            </a:xfrm>
            <a:prstGeom prst="roundRect">
              <a:avLst>
                <a:gd name="adj" fmla="val 6944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fontAlgn="auto">
                <a:lnSpc>
                  <a:spcPct val="100000"/>
                </a:lnSpc>
              </a:pPr>
              <a:r>
                <a:rPr lang="en-US" altLang="zh-CN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arviz.plot_trace(infdata)</a:t>
              </a:r>
            </a:p>
            <a:p>
              <a:pPr indent="0" fontAlgn="auto">
                <a:lnSpc>
                  <a:spcPct val="100000"/>
                </a:lnSpc>
              </a:pPr>
              <a:r>
                <a:rPr lang="en-US" altLang="zh-CN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arviz.summay(infdata)</a:t>
              </a:r>
            </a:p>
          </p:txBody>
        </p:sp>
        <p:sp>
          <p:nvSpPr>
            <p:cNvPr id="56" name="文本框 55"/>
            <p:cNvSpPr txBox="1"/>
            <p:nvPr>
              <p:custDataLst>
                <p:tags r:id="rId11"/>
              </p:custDataLst>
            </p:nvPr>
          </p:nvSpPr>
          <p:spPr>
            <a:xfrm>
              <a:off x="3003" y="12006"/>
              <a:ext cx="1097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indent="0" fontAlgn="auto">
                <a:lnSpc>
                  <a:spcPct val="100000"/>
                </a:lnSpc>
              </a:pPr>
              <a:r>
                <a:rPr lang="en-US" altLang="zh-CN" sz="1200" dirty="0">
                  <a:solidFill>
                    <a:srgbClr val="303F9F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+mn-ea"/>
                </a:rPr>
                <a:t>In [3]:</a:t>
              </a: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1909696" y="8119286"/>
            <a:ext cx="3275965" cy="417830"/>
            <a:chOff x="3036" y="13278"/>
            <a:chExt cx="5159" cy="658"/>
          </a:xfrm>
        </p:grpSpPr>
        <p:sp>
          <p:nvSpPr>
            <p:cNvPr id="38" name="矩形: 圆角 32"/>
            <p:cNvSpPr/>
            <p:nvPr>
              <p:custDataLst>
                <p:tags r:id="rId8"/>
              </p:custDataLst>
            </p:nvPr>
          </p:nvSpPr>
          <p:spPr>
            <a:xfrm>
              <a:off x="4124" y="13318"/>
              <a:ext cx="4071" cy="618"/>
            </a:xfrm>
            <a:prstGeom prst="roundRect">
              <a:avLst>
                <a:gd name="adj" fmla="val 6944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fontAlgn="auto">
                <a:lnSpc>
                  <a:spcPct val="100000"/>
                </a:lnSpc>
              </a:pPr>
              <a:r>
                <a:rPr lang="en-US" altLang="zh-CN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arviz.plot_posterior(infdata)</a:t>
              </a:r>
            </a:p>
            <a:p>
              <a:pPr indent="0" fontAlgn="auto">
                <a:lnSpc>
                  <a:spcPct val="100000"/>
                </a:lnSpc>
              </a:pPr>
              <a:r>
                <a:rPr lang="en-US" altLang="zh-CN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arviz.plot_ppc(infdata,...)</a:t>
              </a:r>
            </a:p>
          </p:txBody>
        </p:sp>
        <p:sp>
          <p:nvSpPr>
            <p:cNvPr id="57" name="文本框 56"/>
            <p:cNvSpPr txBox="1"/>
            <p:nvPr>
              <p:custDataLst>
                <p:tags r:id="rId9"/>
              </p:custDataLst>
            </p:nvPr>
          </p:nvSpPr>
          <p:spPr>
            <a:xfrm>
              <a:off x="3036" y="13278"/>
              <a:ext cx="1097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indent="0" fontAlgn="auto">
                <a:lnSpc>
                  <a:spcPct val="100000"/>
                </a:lnSpc>
              </a:pPr>
              <a:r>
                <a:rPr lang="en-US" altLang="zh-CN" sz="1200" dirty="0">
                  <a:solidFill>
                    <a:srgbClr val="303F9F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+mn-ea"/>
                </a:rPr>
                <a:t>In [4]: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632960" y="2474214"/>
            <a:ext cx="532765" cy="369570"/>
            <a:chOff x="7113" y="2214"/>
            <a:chExt cx="839" cy="582"/>
          </a:xfrm>
        </p:grpSpPr>
        <p:sp>
          <p:nvSpPr>
            <p:cNvPr id="4" name="TextBox 38"/>
            <p:cNvSpPr txBox="1"/>
            <p:nvPr/>
          </p:nvSpPr>
          <p:spPr>
            <a:xfrm>
              <a:off x="7295" y="2214"/>
              <a:ext cx="657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#2</a:t>
              </a:r>
            </a:p>
          </p:txBody>
        </p:sp>
        <p:pic>
          <p:nvPicPr>
            <p:cNvPr id="10" name="图片 9" descr="注释 (1)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7113" y="2351"/>
              <a:ext cx="317" cy="317"/>
            </a:xfrm>
            <a:prstGeom prst="rect">
              <a:avLst/>
            </a:prstGeom>
          </p:spPr>
        </p:pic>
      </p:grpSp>
      <p:sp>
        <p:nvSpPr>
          <p:cNvPr id="21" name="文本框 20"/>
          <p:cNvSpPr txBox="1"/>
          <p:nvPr/>
        </p:nvSpPr>
        <p:spPr>
          <a:xfrm>
            <a:off x="2886697" y="2350210"/>
            <a:ext cx="14428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Pull and run dockerHDDM</a:t>
            </a:r>
            <a:endParaRPr lang="zh-CN" altLang="en-US" dirty="0"/>
          </a:p>
        </p:txBody>
      </p:sp>
      <p:grpSp>
        <p:nvGrpSpPr>
          <p:cNvPr id="31" name="组合 30"/>
          <p:cNvGrpSpPr/>
          <p:nvPr/>
        </p:nvGrpSpPr>
        <p:grpSpPr>
          <a:xfrm>
            <a:off x="2452671" y="3007766"/>
            <a:ext cx="2552243" cy="605084"/>
            <a:chOff x="2452671" y="3007766"/>
            <a:chExt cx="2552243" cy="605084"/>
          </a:xfrm>
        </p:grpSpPr>
        <p:sp>
          <p:nvSpPr>
            <p:cNvPr id="26" name="文本框 25"/>
            <p:cNvSpPr txBox="1"/>
            <p:nvPr>
              <p:custDataLst>
                <p:tags r:id="rId7"/>
              </p:custDataLst>
            </p:nvPr>
          </p:nvSpPr>
          <p:spPr>
            <a:xfrm>
              <a:off x="2452671" y="3007766"/>
              <a:ext cx="2552243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400" b="1" dirty="0"/>
                <a:t>2.2 Pull image</a:t>
              </a:r>
            </a:p>
          </p:txBody>
        </p:sp>
        <p:sp>
          <p:nvSpPr>
            <p:cNvPr id="28" name="矩形: 圆角 27"/>
            <p:cNvSpPr/>
            <p:nvPr/>
          </p:nvSpPr>
          <p:spPr>
            <a:xfrm>
              <a:off x="2534920" y="3339800"/>
              <a:ext cx="2449830" cy="273050"/>
            </a:xfrm>
            <a:prstGeom prst="roundRect">
              <a:avLst>
                <a:gd name="adj" fmla="val 6944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fontAlgn="auto">
                <a:lnSpc>
                  <a:spcPct val="100000"/>
                </a:lnSpc>
              </a:pPr>
              <a:r>
                <a:rPr lang="en-US" altLang="zh-CN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+mn-ea"/>
                </a:rPr>
                <a:t> :docker pull hcp4715/</a:t>
              </a:r>
              <a:r>
                <a:rPr lang="en-US" altLang="zh-CN" sz="12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+mn-ea"/>
                </a:rPr>
                <a:t>hddm</a:t>
              </a:r>
              <a:r>
                <a:rPr lang="en-US" altLang="zh-CN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+mn-ea"/>
                </a:rPr>
                <a:t> </a:t>
              </a:r>
            </a:p>
          </p:txBody>
        </p:sp>
      </p:grpSp>
      <p:pic>
        <p:nvPicPr>
          <p:cNvPr id="19" name="Picture 22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900" y="3383918"/>
            <a:ext cx="195881" cy="195881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452671" y="3629643"/>
            <a:ext cx="2552243" cy="605084"/>
            <a:chOff x="2452671" y="3007766"/>
            <a:chExt cx="2552243" cy="605084"/>
          </a:xfrm>
        </p:grpSpPr>
        <p:sp>
          <p:nvSpPr>
            <p:cNvPr id="35" name="文本框 34"/>
            <p:cNvSpPr txBox="1"/>
            <p:nvPr>
              <p:custDataLst>
                <p:tags r:id="rId6"/>
              </p:custDataLst>
            </p:nvPr>
          </p:nvSpPr>
          <p:spPr>
            <a:xfrm>
              <a:off x="2452671" y="3007766"/>
              <a:ext cx="2552243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400" b="1" dirty="0"/>
                <a:t>2.3 Run container</a:t>
              </a:r>
            </a:p>
          </p:txBody>
        </p:sp>
        <p:sp>
          <p:nvSpPr>
            <p:cNvPr id="36" name="矩形: 圆角 35"/>
            <p:cNvSpPr/>
            <p:nvPr/>
          </p:nvSpPr>
          <p:spPr>
            <a:xfrm>
              <a:off x="2534920" y="3339800"/>
              <a:ext cx="2449830" cy="273050"/>
            </a:xfrm>
            <a:prstGeom prst="roundRect">
              <a:avLst>
                <a:gd name="adj" fmla="val 6944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fontAlgn="auto">
                <a:lnSpc>
                  <a:spcPct val="100000"/>
                </a:lnSpc>
              </a:pPr>
              <a:r>
                <a:rPr lang="en-US" altLang="zh-CN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+mn-ea"/>
                </a:rPr>
                <a:t> :docker run hcp4715/</a:t>
              </a:r>
              <a:r>
                <a:rPr lang="en-US" altLang="zh-CN" sz="12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+mn-ea"/>
                </a:rPr>
                <a:t>hddm</a:t>
              </a:r>
              <a:r>
                <a:rPr lang="en-US" altLang="zh-CN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+mn-ea"/>
                </a:rPr>
                <a:t> </a:t>
              </a:r>
            </a:p>
          </p:txBody>
        </p:sp>
      </p:grpSp>
      <p:cxnSp>
        <p:nvCxnSpPr>
          <p:cNvPr id="39" name="直接箭头连接符 1041"/>
          <p:cNvCxnSpPr>
            <a:stCxn id="8" idx="2"/>
            <a:endCxn id="43" idx="0"/>
          </p:cNvCxnSpPr>
          <p:nvPr/>
        </p:nvCxnSpPr>
        <p:spPr>
          <a:xfrm>
            <a:off x="3611015" y="4398397"/>
            <a:ext cx="1880" cy="38904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5" name="组合 64"/>
          <p:cNvGrpSpPr/>
          <p:nvPr/>
        </p:nvGrpSpPr>
        <p:grpSpPr>
          <a:xfrm>
            <a:off x="4605094" y="4950180"/>
            <a:ext cx="532765" cy="369570"/>
            <a:chOff x="7113" y="2214"/>
            <a:chExt cx="839" cy="582"/>
          </a:xfrm>
        </p:grpSpPr>
        <p:sp>
          <p:nvSpPr>
            <p:cNvPr id="66" name="TextBox 38"/>
            <p:cNvSpPr txBox="1"/>
            <p:nvPr/>
          </p:nvSpPr>
          <p:spPr>
            <a:xfrm>
              <a:off x="7295" y="2214"/>
              <a:ext cx="657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#3</a:t>
              </a:r>
            </a:p>
          </p:txBody>
        </p:sp>
        <p:pic>
          <p:nvPicPr>
            <p:cNvPr id="67" name="图片 66" descr="注释 (1)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7113" y="2351"/>
              <a:ext cx="317" cy="317"/>
            </a:xfrm>
            <a:prstGeom prst="rect">
              <a:avLst/>
            </a:prstGeom>
          </p:spPr>
        </p:pic>
      </p:grpSp>
      <p:grpSp>
        <p:nvGrpSpPr>
          <p:cNvPr id="68" name="组合 67"/>
          <p:cNvGrpSpPr/>
          <p:nvPr/>
        </p:nvGrpSpPr>
        <p:grpSpPr>
          <a:xfrm>
            <a:off x="4605094" y="5461573"/>
            <a:ext cx="532765" cy="369570"/>
            <a:chOff x="7113" y="2214"/>
            <a:chExt cx="839" cy="582"/>
          </a:xfrm>
        </p:grpSpPr>
        <p:sp>
          <p:nvSpPr>
            <p:cNvPr id="69" name="TextBox 38"/>
            <p:cNvSpPr txBox="1"/>
            <p:nvPr/>
          </p:nvSpPr>
          <p:spPr>
            <a:xfrm>
              <a:off x="7295" y="2214"/>
              <a:ext cx="657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#4</a:t>
              </a:r>
            </a:p>
          </p:txBody>
        </p:sp>
        <p:pic>
          <p:nvPicPr>
            <p:cNvPr id="70" name="图片 69" descr="注释 (1)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7113" y="2351"/>
              <a:ext cx="317" cy="317"/>
            </a:xfrm>
            <a:prstGeom prst="rect">
              <a:avLst/>
            </a:prstGeom>
          </p:spPr>
        </p:pic>
      </p:grpSp>
      <p:grpSp>
        <p:nvGrpSpPr>
          <p:cNvPr id="71" name="组合 70"/>
          <p:cNvGrpSpPr/>
          <p:nvPr/>
        </p:nvGrpSpPr>
        <p:grpSpPr>
          <a:xfrm>
            <a:off x="4610304" y="6187629"/>
            <a:ext cx="532765" cy="369570"/>
            <a:chOff x="7113" y="2214"/>
            <a:chExt cx="839" cy="582"/>
          </a:xfrm>
        </p:grpSpPr>
        <p:sp>
          <p:nvSpPr>
            <p:cNvPr id="72" name="TextBox 38"/>
            <p:cNvSpPr txBox="1"/>
            <p:nvPr/>
          </p:nvSpPr>
          <p:spPr>
            <a:xfrm>
              <a:off x="7295" y="2214"/>
              <a:ext cx="657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#5</a:t>
              </a:r>
            </a:p>
          </p:txBody>
        </p:sp>
        <p:pic>
          <p:nvPicPr>
            <p:cNvPr id="73" name="图片 72" descr="注释 (1)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7113" y="2351"/>
              <a:ext cx="317" cy="317"/>
            </a:xfrm>
            <a:prstGeom prst="rect">
              <a:avLst/>
            </a:prstGeom>
          </p:spPr>
        </p:pic>
      </p:grpSp>
      <p:pic>
        <p:nvPicPr>
          <p:cNvPr id="78" name="Picture 22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178" y="4007547"/>
            <a:ext cx="195881" cy="195881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10503" y="9489360"/>
            <a:ext cx="1392228" cy="805503"/>
          </a:xfrm>
          <a:prstGeom prst="rect">
            <a:avLst/>
          </a:prstGeom>
        </p:spPr>
      </p:pic>
      <p:cxnSp>
        <p:nvCxnSpPr>
          <p:cNvPr id="93" name="直接箭头连接符 1041"/>
          <p:cNvCxnSpPr>
            <a:stCxn id="43" idx="2"/>
            <a:endCxn id="2" idx="0"/>
          </p:cNvCxnSpPr>
          <p:nvPr/>
        </p:nvCxnSpPr>
        <p:spPr>
          <a:xfrm>
            <a:off x="3612895" y="8681720"/>
            <a:ext cx="901" cy="38936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1958110" y="9069022"/>
            <a:ext cx="331337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Results</a:t>
            </a:r>
          </a:p>
        </p:txBody>
      </p:sp>
      <p:grpSp>
        <p:nvGrpSpPr>
          <p:cNvPr id="137" name="组合 136"/>
          <p:cNvGrpSpPr/>
          <p:nvPr/>
        </p:nvGrpSpPr>
        <p:grpSpPr>
          <a:xfrm>
            <a:off x="5946205" y="1244686"/>
            <a:ext cx="3760875" cy="1517818"/>
            <a:chOff x="5840325" y="1244686"/>
            <a:chExt cx="3760875" cy="1517818"/>
          </a:xfrm>
        </p:grpSpPr>
        <p:sp>
          <p:nvSpPr>
            <p:cNvPr id="113" name="矩形 112"/>
            <p:cNvSpPr/>
            <p:nvPr/>
          </p:nvSpPr>
          <p:spPr>
            <a:xfrm>
              <a:off x="5840325" y="1244686"/>
              <a:ext cx="3760875" cy="15178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100" dirty="0">
                <a:solidFill>
                  <a:schemeClr val="tx2">
                    <a:lumMod val="75000"/>
                  </a:schemeClr>
                </a:solidFill>
              </a:endParaRPr>
            </a:p>
            <a:p>
              <a:endParaRPr lang="en-US" altLang="zh-CN" sz="1100" dirty="0">
                <a:solidFill>
                  <a:schemeClr val="tx2">
                    <a:lumMod val="75000"/>
                  </a:schemeClr>
                </a:solidFill>
              </a:endParaRP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To download and install docker, visit the official Docker website </a:t>
              </a:r>
              <a:b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(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  <a:hlinkClick r:id="rId22"/>
                </a:rPr>
                <a:t>https://docs.docker.com/get-docker/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).</a:t>
              </a: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The windows user could use wsl</a:t>
              </a:r>
              <a:b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(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  <a:hlinkClick r:id="rId23"/>
                </a:rPr>
                <a:t>https://docs.docker.com/desktop/wsl/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)</a:t>
              </a: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To test the docker installation by command line: </a:t>
              </a:r>
              <a:b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altLang="zh-CN" sz="100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docker run hello-world</a:t>
              </a:r>
              <a:endParaRPr lang="en-US" altLang="zh-CN" sz="9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endParaRPr>
            </a:p>
          </p:txBody>
        </p:sp>
        <p:grpSp>
          <p:nvGrpSpPr>
            <p:cNvPr id="105" name="组合 104"/>
            <p:cNvGrpSpPr/>
            <p:nvPr/>
          </p:nvGrpSpPr>
          <p:grpSpPr>
            <a:xfrm>
              <a:off x="5937493" y="1252221"/>
              <a:ext cx="527050" cy="368300"/>
              <a:chOff x="7113" y="2214"/>
              <a:chExt cx="830" cy="580"/>
            </a:xfrm>
          </p:grpSpPr>
          <p:sp>
            <p:nvSpPr>
              <p:cNvPr id="106" name="TextBox 38"/>
              <p:cNvSpPr txBox="1"/>
              <p:nvPr/>
            </p:nvSpPr>
            <p:spPr>
              <a:xfrm>
                <a:off x="7295" y="2214"/>
                <a:ext cx="649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#1</a:t>
                </a:r>
              </a:p>
            </p:txBody>
          </p:sp>
          <p:pic>
            <p:nvPicPr>
              <p:cNvPr id="107" name="图片 106" descr="注释 (1)"/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113" y="2351"/>
                <a:ext cx="317" cy="317"/>
              </a:xfrm>
              <a:prstGeom prst="rect">
                <a:avLst/>
              </a:prstGeom>
            </p:spPr>
          </p:pic>
        </p:grpSp>
      </p:grpSp>
      <p:grpSp>
        <p:nvGrpSpPr>
          <p:cNvPr id="132" name="组合 131"/>
          <p:cNvGrpSpPr/>
          <p:nvPr/>
        </p:nvGrpSpPr>
        <p:grpSpPr>
          <a:xfrm>
            <a:off x="5946205" y="2829856"/>
            <a:ext cx="3760875" cy="1576526"/>
            <a:chOff x="5840325" y="2821871"/>
            <a:chExt cx="3760875" cy="1576526"/>
          </a:xfrm>
        </p:grpSpPr>
        <p:sp>
          <p:nvSpPr>
            <p:cNvPr id="117" name="矩形 116"/>
            <p:cNvSpPr/>
            <p:nvPr/>
          </p:nvSpPr>
          <p:spPr>
            <a:xfrm>
              <a:off x="5840325" y="2821871"/>
              <a:ext cx="3760875" cy="15765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100" dirty="0">
                <a:solidFill>
                  <a:schemeClr val="tx2">
                    <a:lumMod val="75000"/>
                  </a:schemeClr>
                </a:solidFill>
              </a:endParaRPr>
            </a:p>
            <a:p>
              <a:endParaRPr lang="en-US" altLang="zh-CN" sz="1100" dirty="0">
                <a:solidFill>
                  <a:schemeClr val="tx2">
                    <a:lumMod val="75000"/>
                  </a:schemeClr>
                </a:solidFill>
              </a:endParaRP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To pull and run dockerHDDM (details in section 2) require terminal line basics (</a:t>
              </a:r>
              <a:r>
                <a:rPr lang="en-US" altLang="zh-CN" sz="1100" b="0" i="0" dirty="0">
                  <a:solidFill>
                    <a:schemeClr val="bg2">
                      <a:lumMod val="90000"/>
                    </a:schemeClr>
                  </a:solidFill>
                  <a:effectLst/>
                  <a:hlinkClick r:id="rId24"/>
                </a:rPr>
                <a:t>https://www.freecodecamp.org/news/command-line-for-beginners/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) </a:t>
              </a:r>
              <a:b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and basic docker commands (</a:t>
              </a:r>
              <a:r>
                <a:rPr lang="en-US" altLang="zh-CN" sz="1100" b="0" i="0" dirty="0">
                  <a:solidFill>
                    <a:schemeClr val="bg2">
                      <a:lumMod val="90000"/>
                    </a:schemeClr>
                  </a:solidFill>
                  <a:effectLst/>
                  <a:hlinkClick r:id="rId25"/>
                </a:rPr>
                <a:t>https://dev.to/roselinebassey/docker-for-beginners-basic-docker-commands-2n89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)</a:t>
              </a:r>
            </a:p>
          </p:txBody>
        </p:sp>
        <p:grpSp>
          <p:nvGrpSpPr>
            <p:cNvPr id="112" name="组合 111"/>
            <p:cNvGrpSpPr/>
            <p:nvPr/>
          </p:nvGrpSpPr>
          <p:grpSpPr>
            <a:xfrm>
              <a:off x="5938128" y="2836164"/>
              <a:ext cx="532765" cy="369570"/>
              <a:chOff x="7113" y="2199"/>
              <a:chExt cx="839" cy="582"/>
            </a:xfrm>
          </p:grpSpPr>
          <p:sp>
            <p:nvSpPr>
              <p:cNvPr id="114" name="TextBox 38"/>
              <p:cNvSpPr txBox="1"/>
              <p:nvPr/>
            </p:nvSpPr>
            <p:spPr>
              <a:xfrm>
                <a:off x="7295" y="2199"/>
                <a:ext cx="657" cy="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#2</a:t>
                </a:r>
              </a:p>
            </p:txBody>
          </p:sp>
          <p:pic>
            <p:nvPicPr>
              <p:cNvPr id="115" name="图片 114" descr="注释 (1)"/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113" y="2336"/>
                <a:ext cx="317" cy="317"/>
              </a:xfrm>
              <a:prstGeom prst="rect">
                <a:avLst/>
              </a:prstGeom>
            </p:spPr>
          </p:pic>
        </p:grpSp>
      </p:grpSp>
      <p:grpSp>
        <p:nvGrpSpPr>
          <p:cNvPr id="131" name="组合 130"/>
          <p:cNvGrpSpPr/>
          <p:nvPr/>
        </p:nvGrpSpPr>
        <p:grpSpPr>
          <a:xfrm>
            <a:off x="5955042" y="4473734"/>
            <a:ext cx="3760875" cy="1388775"/>
            <a:chOff x="5849162" y="4569944"/>
            <a:chExt cx="3760875" cy="1388775"/>
          </a:xfrm>
        </p:grpSpPr>
        <p:sp>
          <p:nvSpPr>
            <p:cNvPr id="120" name="矩形 119"/>
            <p:cNvSpPr/>
            <p:nvPr/>
          </p:nvSpPr>
          <p:spPr>
            <a:xfrm>
              <a:off x="5849162" y="4569944"/>
              <a:ext cx="3760875" cy="13887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1"/>
              <a:endParaRPr lang="en-US" altLang="zh-CN" sz="1100" dirty="0">
                <a:solidFill>
                  <a:schemeClr val="tx2">
                    <a:lumMod val="75000"/>
                  </a:schemeClr>
                </a:solidFill>
              </a:endParaRPr>
            </a:p>
            <a:p>
              <a:pPr latinLnBrk="1"/>
              <a:endParaRPr lang="en-US" altLang="zh-CN" sz="1100" dirty="0">
                <a:solidFill>
                  <a:schemeClr val="tx2">
                    <a:lumMod val="75000"/>
                  </a:schemeClr>
                </a:solidFill>
              </a:endParaRPr>
            </a:p>
            <a:p>
              <a:pPr marL="107950" indent="-107950" latinLnBrk="1"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If you are not familiar with the jupyter IDE and python code, you can try it online without installing it beforehand: </a:t>
              </a:r>
              <a:b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  <a:hlinkClick r:id="rId26"/>
                </a:rPr>
                <a:t>https://jupyter.org/try-jupyter/retro/</a:t>
              </a:r>
              <a:b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  <a:hlinkClick r:id="rId26"/>
                </a:rPr>
              </a:b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  <a:hlinkClick r:id="rId26"/>
                </a:rPr>
                <a:t>notebooks/?path=notebooks/</a:t>
              </a:r>
              <a:r>
                <a:rPr lang="en-US" altLang="zh-CN" sz="1100" dirty="0" err="1">
                  <a:solidFill>
                    <a:schemeClr val="tx2">
                      <a:lumMod val="75000"/>
                    </a:schemeClr>
                  </a:solidFill>
                  <a:hlinkClick r:id="rId26"/>
                </a:rPr>
                <a:t>Intro.ipynb</a:t>
              </a:r>
              <a:endParaRPr lang="en-US" altLang="zh-CN" sz="1100" dirty="0">
                <a:solidFill>
                  <a:schemeClr val="tx2">
                    <a:lumMod val="75000"/>
                  </a:schemeClr>
                </a:solidFill>
              </a:endParaRP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If you successfully run the dockerHDDM container and go to jupyter, you'll be greeted with the sight of figure5. </a:t>
              </a:r>
              <a:endParaRPr lang="zh-CN" altLang="en-US"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grpSp>
          <p:nvGrpSpPr>
            <p:cNvPr id="116" name="组合 115"/>
            <p:cNvGrpSpPr/>
            <p:nvPr/>
          </p:nvGrpSpPr>
          <p:grpSpPr>
            <a:xfrm>
              <a:off x="5932413" y="4585553"/>
              <a:ext cx="532765" cy="369570"/>
              <a:chOff x="7113" y="2214"/>
              <a:chExt cx="839" cy="582"/>
            </a:xfrm>
          </p:grpSpPr>
          <p:sp>
            <p:nvSpPr>
              <p:cNvPr id="118" name="TextBox 38"/>
              <p:cNvSpPr txBox="1"/>
              <p:nvPr/>
            </p:nvSpPr>
            <p:spPr>
              <a:xfrm>
                <a:off x="7295" y="2214"/>
                <a:ext cx="657" cy="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#3</a:t>
                </a:r>
              </a:p>
            </p:txBody>
          </p:sp>
          <p:pic>
            <p:nvPicPr>
              <p:cNvPr id="119" name="图片 118" descr="注释 (1)"/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113" y="2351"/>
                <a:ext cx="317" cy="317"/>
              </a:xfrm>
              <a:prstGeom prst="rect">
                <a:avLst/>
              </a:prstGeom>
            </p:spPr>
          </p:pic>
        </p:grpSp>
      </p:grpSp>
      <p:grpSp>
        <p:nvGrpSpPr>
          <p:cNvPr id="130" name="组合 129"/>
          <p:cNvGrpSpPr/>
          <p:nvPr/>
        </p:nvGrpSpPr>
        <p:grpSpPr>
          <a:xfrm>
            <a:off x="5955042" y="5929861"/>
            <a:ext cx="3758174" cy="2238737"/>
            <a:chOff x="5849162" y="6071789"/>
            <a:chExt cx="3758174" cy="2238737"/>
          </a:xfrm>
        </p:grpSpPr>
        <p:sp>
          <p:nvSpPr>
            <p:cNvPr id="123" name="矩形 122"/>
            <p:cNvSpPr/>
            <p:nvPr/>
          </p:nvSpPr>
          <p:spPr>
            <a:xfrm>
              <a:off x="5849162" y="6071789"/>
              <a:ext cx="3758174" cy="22387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100" dirty="0">
                <a:solidFill>
                  <a:schemeClr val="tx2">
                    <a:lumMod val="75000"/>
                  </a:schemeClr>
                </a:solidFill>
              </a:endParaRPr>
            </a:p>
            <a:p>
              <a:endParaRPr lang="en-US" altLang="zh-CN" sz="1100" dirty="0">
                <a:solidFill>
                  <a:schemeClr val="tx2">
                    <a:lumMod val="75000"/>
                  </a:schemeClr>
                </a:solidFill>
              </a:endParaRPr>
            </a:p>
            <a:p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If you are not familiar with the basic code of HDDM, you can refer to the jupyter notebook provided in the </a:t>
              </a:r>
              <a:r>
                <a:rPr lang="en-US" altLang="zh-CN" sz="1100" dirty="0" err="1">
                  <a:solidFill>
                    <a:schemeClr val="tx2">
                      <a:lumMod val="75000"/>
                    </a:schemeClr>
                  </a:solidFill>
                </a:rPr>
                <a:t>HDDM_official_tutorial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 folder:</a:t>
              </a: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en-US" altLang="zh-CN" sz="1100" dirty="0" err="1">
                  <a:solidFill>
                    <a:schemeClr val="tx2">
                      <a:lumMod val="75000"/>
                    </a:schemeClr>
                  </a:solidFill>
                </a:rPr>
                <a:t>HDDM_basic_tutorial.ipynb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: provides basic code examples on how to build and fitting the DDM in hierarchical structure. </a:t>
              </a: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en-US" altLang="zh-CN" sz="1100" dirty="0" err="1">
                  <a:solidFill>
                    <a:schemeClr val="tx2">
                      <a:lumMod val="75000"/>
                    </a:schemeClr>
                  </a:solidFill>
                </a:rPr>
                <a:t>HDDM_regression_stimcoding.ipynb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: shows how to allow parameters to vary with experimental conditions</a:t>
              </a:r>
              <a:endParaRPr lang="zh-CN" altLang="en-US" sz="1100" dirty="0">
                <a:solidFill>
                  <a:schemeClr val="tx2">
                    <a:lumMod val="75000"/>
                  </a:schemeClr>
                </a:solidFill>
              </a:endParaRP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en-US" altLang="zh-CN" sz="1100" dirty="0" err="1">
                  <a:solidFill>
                    <a:schemeClr val="tx2">
                      <a:lumMod val="75000"/>
                    </a:schemeClr>
                  </a:solidFill>
                </a:rPr>
                <a:t>Posterior_Predictive_Checks.ipynb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: demonstrates how to evaluate the predictive performance of a model. </a:t>
              </a: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en-US" altLang="zh-CN" sz="1100" dirty="0" err="1">
                  <a:solidFill>
                    <a:schemeClr val="tx2">
                      <a:lumMod val="75000"/>
                    </a:schemeClr>
                  </a:solidFill>
                </a:rPr>
                <a:t>LAN_Tutorial.ipynb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: exhibits the use of neural network methods to deal with complex models with free likelihood. </a:t>
              </a:r>
            </a:p>
          </p:txBody>
        </p:sp>
        <p:grpSp>
          <p:nvGrpSpPr>
            <p:cNvPr id="122" name="组合 121"/>
            <p:cNvGrpSpPr/>
            <p:nvPr/>
          </p:nvGrpSpPr>
          <p:grpSpPr>
            <a:xfrm>
              <a:off x="5941249" y="6095021"/>
              <a:ext cx="532765" cy="369570"/>
              <a:chOff x="7113" y="2199"/>
              <a:chExt cx="839" cy="582"/>
            </a:xfrm>
          </p:grpSpPr>
          <p:sp>
            <p:nvSpPr>
              <p:cNvPr id="125" name="TextBox 38"/>
              <p:cNvSpPr txBox="1"/>
              <p:nvPr/>
            </p:nvSpPr>
            <p:spPr>
              <a:xfrm>
                <a:off x="7295" y="2199"/>
                <a:ext cx="657" cy="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#4</a:t>
                </a:r>
              </a:p>
            </p:txBody>
          </p:sp>
          <p:pic>
            <p:nvPicPr>
              <p:cNvPr id="129" name="图片 128" descr="注释 (1)"/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113" y="2321"/>
                <a:ext cx="317" cy="317"/>
              </a:xfrm>
              <a:prstGeom prst="rect">
                <a:avLst/>
              </a:prstGeom>
            </p:spPr>
          </p:pic>
        </p:grpSp>
      </p:grpSp>
      <p:grpSp>
        <p:nvGrpSpPr>
          <p:cNvPr id="138" name="组合 137"/>
          <p:cNvGrpSpPr/>
          <p:nvPr/>
        </p:nvGrpSpPr>
        <p:grpSpPr>
          <a:xfrm>
            <a:off x="5955042" y="8226601"/>
            <a:ext cx="3759073" cy="2180022"/>
            <a:chOff x="5849162" y="8226601"/>
            <a:chExt cx="3759073" cy="2180022"/>
          </a:xfrm>
        </p:grpSpPr>
        <p:sp>
          <p:nvSpPr>
            <p:cNvPr id="126" name="矩形 125"/>
            <p:cNvSpPr/>
            <p:nvPr/>
          </p:nvSpPr>
          <p:spPr>
            <a:xfrm>
              <a:off x="5849162" y="8235950"/>
              <a:ext cx="3759073" cy="21706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100" dirty="0">
                <a:solidFill>
                  <a:schemeClr val="tx2">
                    <a:lumMod val="75000"/>
                  </a:schemeClr>
                </a:solidFill>
              </a:endParaRPr>
            </a:p>
            <a:p>
              <a:endParaRPr lang="en-US" altLang="zh-CN" sz="1100" dirty="0">
                <a:solidFill>
                  <a:schemeClr val="tx2">
                    <a:lumMod val="75000"/>
                  </a:schemeClr>
                </a:solidFill>
              </a:endParaRPr>
            </a:p>
            <a:p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A quick view of the new features of DockerHDDM and the workflow analyzed in this article are stored in the </a:t>
              </a:r>
              <a:r>
                <a:rPr lang="en-US" altLang="zh-CN" sz="1100" dirty="0" err="1">
                  <a:solidFill>
                    <a:schemeClr val="tx2">
                      <a:lumMod val="75000"/>
                    </a:schemeClr>
                  </a:solidFill>
                </a:rPr>
                <a:t>dockerHDDM_tutorial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 folder: </a:t>
              </a: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en-US" altLang="zh-CN" sz="1100" dirty="0" err="1">
                  <a:solidFill>
                    <a:schemeClr val="tx2">
                      <a:lumMod val="75000"/>
                    </a:schemeClr>
                  </a:solidFill>
                </a:rPr>
                <a:t>dockerHDDM_quick_view.ipynb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: shows how to parallelize the computation of multiple MCMC chains, model loglikelihood and </a:t>
              </a:r>
              <a:r>
                <a:rPr lang="en-US" altLang="zh-CN" sz="1100" dirty="0" err="1">
                  <a:solidFill>
                    <a:schemeClr val="tx2">
                      <a:lumMod val="75000"/>
                    </a:schemeClr>
                  </a:solidFill>
                </a:rPr>
                <a:t>ppc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, and return inference data for </a:t>
              </a:r>
              <a:r>
                <a:rPr lang="en-US" altLang="zh-CN" sz="1100" dirty="0" err="1">
                  <a:solidFill>
                    <a:schemeClr val="tx2">
                      <a:lumMod val="75000"/>
                    </a:schemeClr>
                  </a:solidFill>
                </a:rPr>
                <a:t>Arviz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 analysis (see section 3).</a:t>
              </a: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en-US" altLang="zh-CN" sz="1100" dirty="0" err="1">
                  <a:solidFill>
                    <a:schemeClr val="tx2">
                      <a:lumMod val="75000"/>
                    </a:schemeClr>
                  </a:solidFill>
                </a:rPr>
                <a:t>dockerHDDM_workflow.ipynb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: include the workflow analyzed in the article (see section 4), which serves as a reference for the DDM analysis process, mainly for analyzing the inference data returned by the fitted model.</a:t>
              </a:r>
              <a:endParaRPr lang="zh-CN" altLang="en-US"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grpSp>
          <p:nvGrpSpPr>
            <p:cNvPr id="134" name="组合 133"/>
            <p:cNvGrpSpPr/>
            <p:nvPr/>
          </p:nvGrpSpPr>
          <p:grpSpPr>
            <a:xfrm>
              <a:off x="5935154" y="8226601"/>
              <a:ext cx="542290" cy="369570"/>
              <a:chOff x="7098" y="2169"/>
              <a:chExt cx="854" cy="582"/>
            </a:xfrm>
          </p:grpSpPr>
          <p:sp>
            <p:nvSpPr>
              <p:cNvPr id="135" name="TextBox 38"/>
              <p:cNvSpPr txBox="1"/>
              <p:nvPr/>
            </p:nvSpPr>
            <p:spPr>
              <a:xfrm>
                <a:off x="7295" y="2169"/>
                <a:ext cx="657" cy="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#5</a:t>
                </a:r>
              </a:p>
            </p:txBody>
          </p:sp>
          <p:pic>
            <p:nvPicPr>
              <p:cNvPr id="136" name="图片 135" descr="注释 (1)"/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98" y="2291"/>
                <a:ext cx="317" cy="317"/>
              </a:xfrm>
              <a:prstGeom prst="rect">
                <a:avLst/>
              </a:prstGeom>
            </p:spPr>
          </p:pic>
        </p:grpSp>
      </p:grpSp>
      <p:sp>
        <p:nvSpPr>
          <p:cNvPr id="5" name="矩形 4"/>
          <p:cNvSpPr/>
          <p:nvPr/>
        </p:nvSpPr>
        <p:spPr>
          <a:xfrm>
            <a:off x="1536075" y="933652"/>
            <a:ext cx="3965031" cy="966376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618458" y="932049"/>
            <a:ext cx="4305188" cy="966376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541156" y="877551"/>
            <a:ext cx="37061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A</a:t>
            </a:r>
            <a:endParaRPr lang="zh-CN" altLang="en-US" sz="24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5613514" y="877550"/>
            <a:ext cx="35779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/>
              <a:t>B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矩形 112"/>
          <p:cNvSpPr/>
          <p:nvPr/>
        </p:nvSpPr>
        <p:spPr>
          <a:xfrm>
            <a:off x="5703432" y="1235590"/>
            <a:ext cx="3294615" cy="16331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>
            <a:off x="5703432" y="3054473"/>
            <a:ext cx="3294615" cy="17627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/>
          <p:cNvSpPr/>
          <p:nvPr/>
        </p:nvSpPr>
        <p:spPr>
          <a:xfrm>
            <a:off x="5703432" y="5002929"/>
            <a:ext cx="3294615" cy="17024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122"/>
          <p:cNvSpPr/>
          <p:nvPr/>
        </p:nvSpPr>
        <p:spPr>
          <a:xfrm>
            <a:off x="5703432" y="6891129"/>
            <a:ext cx="3294615" cy="31378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/>
          <p:cNvSpPr/>
          <p:nvPr/>
        </p:nvSpPr>
        <p:spPr>
          <a:xfrm>
            <a:off x="5720962" y="10214742"/>
            <a:ext cx="3294615" cy="24957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958110" y="2352411"/>
            <a:ext cx="3305810" cy="2359650"/>
            <a:chOff x="1856301" y="2453420"/>
            <a:chExt cx="3305810" cy="2441879"/>
          </a:xfrm>
        </p:grpSpPr>
        <p:grpSp>
          <p:nvGrpSpPr>
            <p:cNvPr id="6" name="组合 5"/>
            <p:cNvGrpSpPr/>
            <p:nvPr/>
          </p:nvGrpSpPr>
          <p:grpSpPr>
            <a:xfrm>
              <a:off x="1856301" y="2453420"/>
              <a:ext cx="3305810" cy="2441879"/>
              <a:chOff x="2028180" y="1178793"/>
              <a:chExt cx="3305810" cy="2441879"/>
            </a:xfrm>
          </p:grpSpPr>
          <p:sp>
            <p:nvSpPr>
              <p:cNvPr id="8" name="矩形: 圆角 7"/>
              <p:cNvSpPr/>
              <p:nvPr/>
            </p:nvSpPr>
            <p:spPr>
              <a:xfrm>
                <a:off x="2028180" y="1178793"/>
                <a:ext cx="3305810" cy="2441879"/>
              </a:xfrm>
              <a:prstGeom prst="roundRect">
                <a:avLst>
                  <a:gd name="adj" fmla="val 8386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" name="矩形: 圆角 8"/>
              <p:cNvSpPr/>
              <p:nvPr/>
            </p:nvSpPr>
            <p:spPr>
              <a:xfrm>
                <a:off x="2316892" y="1851285"/>
                <a:ext cx="2722621" cy="742436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001">
                <a:schemeClr val="lt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1.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Pull image</a:t>
                </a:r>
                <a:br>
                  <a:rPr lang="en-US" altLang="zh-CN" dirty="0">
                    <a:solidFill>
                      <a:schemeClr val="tx1"/>
                    </a:solidFill>
                  </a:rPr>
                </a:br>
                <a:r>
                  <a:rPr lang="en-US" altLang="zh-CN" sz="1400" dirty="0">
                    <a:ln w="0"/>
                    <a:solidFill>
                      <a:schemeClr val="bg2">
                        <a:lumMod val="5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onsolas" panose="020B0609020204030204" pitchFamily="49" charset="0"/>
                  </a:rPr>
                  <a:t>docker pull hcp4715/</a:t>
                </a:r>
                <a:r>
                  <a:rPr lang="en-US" altLang="zh-CN" sz="1400" dirty="0" err="1">
                    <a:ln w="0"/>
                    <a:solidFill>
                      <a:schemeClr val="bg2">
                        <a:lumMod val="5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onsolas" panose="020B0609020204030204" pitchFamily="49" charset="0"/>
                  </a:rPr>
                  <a:t>hddm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" name="矩形: 圆角 6"/>
            <p:cNvSpPr/>
            <p:nvPr/>
          </p:nvSpPr>
          <p:spPr>
            <a:xfrm>
              <a:off x="2177646" y="3988875"/>
              <a:ext cx="2722621" cy="74243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2.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Run container</a:t>
              </a:r>
            </a:p>
            <a:p>
              <a:pPr algn="ctr"/>
              <a:r>
                <a:rPr lang="en-US" altLang="zh-CN" sz="140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docker run hcp4715/</a:t>
              </a:r>
              <a:r>
                <a:rPr lang="en-US" altLang="zh-CN" sz="1400" dirty="0" err="1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hddm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9"/>
          <p:cNvGrpSpPr/>
          <p:nvPr/>
        </p:nvGrpSpPr>
        <p:grpSpPr>
          <a:xfrm>
            <a:off x="2140038" y="1228294"/>
            <a:ext cx="3001453" cy="745854"/>
            <a:chOff x="2244104" y="1887524"/>
            <a:chExt cx="2722621" cy="745854"/>
          </a:xfrm>
        </p:grpSpPr>
        <p:cxnSp>
          <p:nvCxnSpPr>
            <p:cNvPr id="15" name="直接箭头连接符 14"/>
            <p:cNvCxnSpPr/>
            <p:nvPr/>
          </p:nvCxnSpPr>
          <p:spPr>
            <a:xfrm>
              <a:off x="3641566" y="1887524"/>
              <a:ext cx="5015" cy="4525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矩形: 圆角 17"/>
            <p:cNvSpPr/>
            <p:nvPr/>
          </p:nvSpPr>
          <p:spPr>
            <a:xfrm>
              <a:off x="2244104" y="1890942"/>
              <a:ext cx="2722621" cy="742436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  </a:t>
              </a:r>
              <a:r>
                <a:rPr lang="en-US" altLang="zh-CN" dirty="0">
                  <a:solidFill>
                    <a:schemeClr val="tx1"/>
                  </a:solidFill>
                </a:rPr>
                <a:t>0.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Download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&amp;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br>
                <a:rPr lang="en-US" altLang="zh-CN" dirty="0">
                  <a:solidFill>
                    <a:schemeClr val="tx1"/>
                  </a:solidFill>
                </a:rPr>
              </a:br>
              <a:r>
                <a:rPr lang="en-US" altLang="zh-CN" dirty="0">
                  <a:solidFill>
                    <a:schemeClr val="tx1"/>
                  </a:solidFill>
                </a:rPr>
                <a:t>  install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docker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19365" y="2064884"/>
              <a:ext cx="466725" cy="400050"/>
            </a:xfrm>
            <a:prstGeom prst="rect">
              <a:avLst/>
            </a:prstGeom>
          </p:spPr>
        </p:pic>
      </p:grpSp>
      <p:cxnSp>
        <p:nvCxnSpPr>
          <p:cNvPr id="18" name="直接箭头连接符 1041"/>
          <p:cNvCxnSpPr>
            <a:endCxn id="8" idx="0"/>
          </p:cNvCxnSpPr>
          <p:nvPr/>
        </p:nvCxnSpPr>
        <p:spPr>
          <a:xfrm>
            <a:off x="3608133" y="1976889"/>
            <a:ext cx="2882" cy="37552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38"/>
          <p:cNvSpPr txBox="1"/>
          <p:nvPr/>
        </p:nvSpPr>
        <p:spPr>
          <a:xfrm>
            <a:off x="4410849" y="1409103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[✎#1]</a:t>
            </a:r>
          </a:p>
        </p:txBody>
      </p:sp>
      <p:sp>
        <p:nvSpPr>
          <p:cNvPr id="21" name="TextBox 39"/>
          <p:cNvSpPr txBox="1"/>
          <p:nvPr/>
        </p:nvSpPr>
        <p:spPr>
          <a:xfrm>
            <a:off x="4352492" y="2492668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[✎#2]</a:t>
            </a:r>
          </a:p>
        </p:txBody>
      </p:sp>
      <p:sp>
        <p:nvSpPr>
          <p:cNvPr id="43" name="矩形: 圆角 42"/>
          <p:cNvSpPr/>
          <p:nvPr/>
        </p:nvSpPr>
        <p:spPr>
          <a:xfrm>
            <a:off x="2005917" y="6782717"/>
            <a:ext cx="3278987" cy="4366287"/>
          </a:xfrm>
          <a:prstGeom prst="roundRect">
            <a:avLst>
              <a:gd name="adj" fmla="val 5073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2167255" y="6843271"/>
            <a:ext cx="2905610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3. HDDM workflow</a:t>
            </a:r>
            <a:endParaRPr lang="zh-CN" altLang="en-US" dirty="0"/>
          </a:p>
        </p:txBody>
      </p:sp>
      <p:sp>
        <p:nvSpPr>
          <p:cNvPr id="33" name="矩形: 圆角 32"/>
          <p:cNvSpPr/>
          <p:nvPr/>
        </p:nvSpPr>
        <p:spPr>
          <a:xfrm>
            <a:off x="2279456" y="7258966"/>
            <a:ext cx="2722620" cy="63373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Define model</a:t>
            </a:r>
          </a:p>
          <a:p>
            <a:pPr algn="ctr">
              <a:lnSpc>
                <a:spcPct val="120000"/>
              </a:lnSpc>
            </a:pPr>
            <a:r>
              <a:rPr lang="en-US" altLang="zh-CN" sz="10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Model = </a:t>
            </a:r>
            <a:r>
              <a:rPr lang="en-US" altLang="zh-CN" sz="1000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hddm.HDDM</a:t>
            </a:r>
            <a:r>
              <a:rPr lang="en-US" altLang="zh-CN" sz="10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(data)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矩形: 圆角 33"/>
          <p:cNvSpPr/>
          <p:nvPr/>
        </p:nvSpPr>
        <p:spPr>
          <a:xfrm>
            <a:off x="2285806" y="8205118"/>
            <a:ext cx="2715308" cy="63373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Fitting model</a:t>
            </a:r>
          </a:p>
          <a:p>
            <a:pPr algn="ctr">
              <a:lnSpc>
                <a:spcPct val="120000"/>
              </a:lnSpc>
            </a:pPr>
            <a:r>
              <a:rPr lang="en-US" altLang="zh-CN" sz="900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Infdata</a:t>
            </a:r>
            <a:r>
              <a:rPr lang="en-US" altLang="zh-CN" sz="9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en-US" altLang="zh-CN" sz="900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Model.sample</a:t>
            </a:r>
            <a:r>
              <a:rPr lang="en-US" altLang="zh-CN" sz="9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(500, chains=4)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>
            <a:stCxn id="33" idx="2"/>
            <a:endCxn id="34" idx="0"/>
          </p:cNvCxnSpPr>
          <p:nvPr/>
        </p:nvCxnSpPr>
        <p:spPr>
          <a:xfrm>
            <a:off x="3641401" y="7892696"/>
            <a:ext cx="2540" cy="3124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矩形: 圆角 36"/>
          <p:cNvSpPr/>
          <p:nvPr/>
        </p:nvSpPr>
        <p:spPr>
          <a:xfrm>
            <a:off x="2279455" y="10301888"/>
            <a:ext cx="2721983" cy="7315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</a:rPr>
              <a:t>Diagnostic &amp; Analysis</a:t>
            </a:r>
          </a:p>
          <a:p>
            <a:pPr algn="ctr">
              <a:lnSpc>
                <a:spcPct val="120000"/>
              </a:lnSpc>
            </a:pPr>
            <a:r>
              <a:rPr lang="en-US" altLang="zh-CN" sz="900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arviz.summay</a:t>
            </a:r>
            <a:r>
              <a:rPr lang="en-US" altLang="zh-CN" sz="9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sz="900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Infdata</a:t>
            </a:r>
            <a:r>
              <a:rPr lang="en-US" altLang="zh-CN" sz="9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pPr algn="ctr">
              <a:lnSpc>
                <a:spcPct val="120000"/>
              </a:lnSpc>
            </a:pPr>
            <a:r>
              <a:rPr lang="en-US" altLang="zh-CN" sz="900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arviz.plot_posterior</a:t>
            </a:r>
            <a:r>
              <a:rPr lang="en-US" altLang="zh-CN" sz="9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sz="900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Infdata</a:t>
            </a:r>
            <a:r>
              <a:rPr lang="en-US" altLang="zh-CN" sz="9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pPr algn="ctr">
              <a:lnSpc>
                <a:spcPct val="120000"/>
              </a:lnSpc>
            </a:pPr>
            <a:endParaRPr lang="zh-CN" altLang="en-US" sz="900" dirty="0">
              <a:solidFill>
                <a:schemeClr val="tx1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279454" y="11396593"/>
            <a:ext cx="2721983" cy="1313850"/>
            <a:chOff x="2718593" y="11444535"/>
            <a:chExt cx="2228850" cy="1313850"/>
          </a:xfrm>
        </p:grpSpPr>
        <p:sp>
          <p:nvSpPr>
            <p:cNvPr id="2" name="矩形: 圆角 17"/>
            <p:cNvSpPr/>
            <p:nvPr/>
          </p:nvSpPr>
          <p:spPr>
            <a:xfrm>
              <a:off x="2718593" y="11444535"/>
              <a:ext cx="2228850" cy="131385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results and figures</a:t>
              </a: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</p:txBody>
        </p:sp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20763" y="11839349"/>
              <a:ext cx="1624510" cy="850104"/>
            </a:xfrm>
            <a:prstGeom prst="rect">
              <a:avLst/>
            </a:prstGeom>
          </p:spPr>
        </p:pic>
      </p:grpSp>
      <p:cxnSp>
        <p:nvCxnSpPr>
          <p:cNvPr id="39" name="直接箭头连接符 38"/>
          <p:cNvCxnSpPr>
            <a:stCxn id="27" idx="4"/>
            <a:endCxn id="37" idx="0"/>
          </p:cNvCxnSpPr>
          <p:nvPr/>
        </p:nvCxnSpPr>
        <p:spPr>
          <a:xfrm flipH="1">
            <a:off x="3641013" y="9988833"/>
            <a:ext cx="635" cy="31305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7" idx="2"/>
            <a:endCxn id="2" idx="0"/>
          </p:cNvCxnSpPr>
          <p:nvPr/>
        </p:nvCxnSpPr>
        <p:spPr>
          <a:xfrm>
            <a:off x="3640378" y="11033408"/>
            <a:ext cx="0" cy="3632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Oval 34"/>
          <p:cNvSpPr/>
          <p:nvPr/>
        </p:nvSpPr>
        <p:spPr>
          <a:xfrm>
            <a:off x="2333616" y="9136663"/>
            <a:ext cx="2616065" cy="852170"/>
          </a:xfrm>
          <a:prstGeom prst="ellipse">
            <a:avLst/>
          </a:prstGeom>
          <a:noFill/>
          <a:ln w="381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" descr="xarray - NumFOCUS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8" t="7503" r="12942" b="31588"/>
          <a:stretch>
            <a:fillRect/>
          </a:stretch>
        </p:blipFill>
        <p:spPr bwMode="auto">
          <a:xfrm>
            <a:off x="2738358" y="9258583"/>
            <a:ext cx="781377" cy="572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36"/>
          <p:cNvSpPr txBox="1"/>
          <p:nvPr/>
        </p:nvSpPr>
        <p:spPr>
          <a:xfrm>
            <a:off x="3462805" y="9326845"/>
            <a:ext cx="971001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Infdata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41"/>
          <p:cNvSpPr txBox="1"/>
          <p:nvPr/>
        </p:nvSpPr>
        <p:spPr>
          <a:xfrm>
            <a:off x="4222742" y="8272686"/>
            <a:ext cx="789264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[✎#4]</a:t>
            </a:r>
          </a:p>
        </p:txBody>
      </p:sp>
      <p:sp>
        <p:nvSpPr>
          <p:cNvPr id="31" name="TextBox 42"/>
          <p:cNvSpPr txBox="1"/>
          <p:nvPr/>
        </p:nvSpPr>
        <p:spPr>
          <a:xfrm>
            <a:off x="4283601" y="10482546"/>
            <a:ext cx="789264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[✎#5]</a:t>
            </a:r>
          </a:p>
        </p:txBody>
      </p:sp>
      <p:sp>
        <p:nvSpPr>
          <p:cNvPr id="114" name="TextBox 38"/>
          <p:cNvSpPr txBox="1"/>
          <p:nvPr/>
        </p:nvSpPr>
        <p:spPr>
          <a:xfrm>
            <a:off x="5707018" y="1230885"/>
            <a:ext cx="1006263" cy="3421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[✎#1]</a:t>
            </a:r>
          </a:p>
        </p:txBody>
      </p:sp>
      <p:sp>
        <p:nvSpPr>
          <p:cNvPr id="128" name="文本框 127"/>
          <p:cNvSpPr txBox="1"/>
          <p:nvPr/>
        </p:nvSpPr>
        <p:spPr>
          <a:xfrm>
            <a:off x="5680262" y="1575712"/>
            <a:ext cx="3300045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7950" indent="-107950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To download and install docker, visit the official Docker website </a:t>
            </a:r>
            <a:b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  <a:hlinkClick r:id="rId7"/>
              </a:rPr>
              <a:t>https://docs.docker.com/get-docker/</a:t>
            </a: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).</a:t>
            </a: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The windows user could use wsl</a:t>
            </a:r>
            <a:b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  <a:hlinkClick r:id="rId8"/>
              </a:rPr>
              <a:t>https://docs.docker.com/desktop/wsl/</a:t>
            </a: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To test the docker installation by command line: </a:t>
            </a:r>
            <a:r>
              <a:rPr lang="en-US" altLang="zh-CN" sz="10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docker run hello-world</a:t>
            </a:r>
            <a:endParaRPr lang="en-US" altLang="zh-CN" sz="900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endParaRPr lang="zh-CN" altLang="en-US"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8" name="TextBox 38"/>
          <p:cNvSpPr txBox="1"/>
          <p:nvPr/>
        </p:nvSpPr>
        <p:spPr>
          <a:xfrm>
            <a:off x="5707018" y="3057362"/>
            <a:ext cx="100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[✎#2]</a:t>
            </a:r>
          </a:p>
        </p:txBody>
      </p:sp>
      <p:sp>
        <p:nvSpPr>
          <p:cNvPr id="151" name="文本框 150"/>
          <p:cNvSpPr txBox="1"/>
          <p:nvPr/>
        </p:nvSpPr>
        <p:spPr>
          <a:xfrm>
            <a:off x="5631740" y="3374969"/>
            <a:ext cx="330209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7950" indent="-107950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To pull and run dockerHDDM (details in section 2) require terminal line basics (</a:t>
            </a:r>
            <a:r>
              <a:rPr lang="en-US" altLang="zh-CN" sz="1100" b="0" i="0" dirty="0">
                <a:solidFill>
                  <a:schemeClr val="bg2">
                    <a:lumMod val="90000"/>
                  </a:schemeClr>
                </a:solidFill>
                <a:effectLst/>
                <a:hlinkClick r:id="rId9"/>
              </a:rPr>
              <a:t>https://www.freecodecamp.org/news/command-line-for-beginners/</a:t>
            </a: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) </a:t>
            </a:r>
            <a:b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and basic docker commands (</a:t>
            </a:r>
            <a:r>
              <a:rPr lang="en-US" altLang="zh-CN" sz="1100" b="0" i="0" dirty="0">
                <a:solidFill>
                  <a:schemeClr val="bg2">
                    <a:lumMod val="90000"/>
                  </a:schemeClr>
                </a:solidFill>
                <a:effectLst/>
                <a:hlinkClick r:id="rId10"/>
              </a:rPr>
              <a:t>https://dev.to/roselinebassey/docker-for-beginners-basic-docker-commands-2n89</a:t>
            </a: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marL="107950" indent="-107950">
              <a:buFont typeface="Arial" panose="020B0604020202020204" pitchFamily="34" charset="0"/>
              <a:buChar char="•"/>
            </a:pPr>
            <a:endParaRPr lang="zh-CN" altLang="en-US"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1" name="TextBox 38"/>
          <p:cNvSpPr txBox="1"/>
          <p:nvPr/>
        </p:nvSpPr>
        <p:spPr>
          <a:xfrm>
            <a:off x="5707018" y="4996175"/>
            <a:ext cx="818246" cy="327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[✎#3]</a:t>
            </a:r>
          </a:p>
        </p:txBody>
      </p:sp>
      <p:sp>
        <p:nvSpPr>
          <p:cNvPr id="152" name="文本框 151"/>
          <p:cNvSpPr txBox="1"/>
          <p:nvPr/>
        </p:nvSpPr>
        <p:spPr>
          <a:xfrm>
            <a:off x="5680262" y="5342994"/>
            <a:ext cx="3299721" cy="997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7950" indent="-107950" latinLnBrk="1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If you are not familiar with the jupyter IDE and python code, you can try it online without installing it beforehand </a:t>
            </a: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  <a:hlinkClick r:id="rId11"/>
              </a:rPr>
              <a:t>https://jupyter.org/try-jupyter/retro/</a:t>
            </a:r>
            <a:br>
              <a:rPr lang="en-US" altLang="zh-CN" sz="1100" dirty="0">
                <a:solidFill>
                  <a:schemeClr val="tx2">
                    <a:lumMod val="75000"/>
                  </a:schemeClr>
                </a:solidFill>
                <a:hlinkClick r:id="rId11"/>
              </a:rPr>
            </a:b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  <a:hlinkClick r:id="rId11"/>
              </a:rPr>
              <a:t>notebooks/?path=notebooks/Intro.ipynb</a:t>
            </a:r>
            <a:endParaRPr lang="en-US" altLang="zh-CN" sz="1100" dirty="0">
              <a:solidFill>
                <a:schemeClr val="tx2">
                  <a:lumMod val="75000"/>
                </a:schemeClr>
              </a:solidFill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If you successfully run the dockerHDDM container and go to jupyter, you'll be greeted with the sight of figure5. </a:t>
            </a:r>
            <a:endParaRPr lang="zh-CN" altLang="en-US"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4" name="TextBox 38"/>
          <p:cNvSpPr txBox="1"/>
          <p:nvPr/>
        </p:nvSpPr>
        <p:spPr>
          <a:xfrm>
            <a:off x="5707018" y="6894143"/>
            <a:ext cx="80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[✎#4]</a:t>
            </a:r>
          </a:p>
        </p:txBody>
      </p:sp>
      <p:sp>
        <p:nvSpPr>
          <p:cNvPr id="160" name="文本框 159"/>
          <p:cNvSpPr txBox="1"/>
          <p:nvPr/>
        </p:nvSpPr>
        <p:spPr>
          <a:xfrm>
            <a:off x="5720962" y="7275064"/>
            <a:ext cx="3346838" cy="260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If you are not familiar with the basic code of HDDM, you can refer to the jupyter notebook provided in the </a:t>
            </a:r>
            <a:r>
              <a:rPr lang="en-US" altLang="zh-CN" sz="1100" dirty="0" err="1">
                <a:solidFill>
                  <a:schemeClr val="tx2">
                    <a:lumMod val="75000"/>
                  </a:schemeClr>
                </a:solidFill>
              </a:rPr>
              <a:t>HDDM_official_tutorial</a:t>
            </a: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 folder:</a:t>
            </a: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en-US" altLang="zh-CN" sz="1100" dirty="0" err="1">
                <a:solidFill>
                  <a:schemeClr val="tx2">
                    <a:lumMod val="75000"/>
                  </a:schemeClr>
                </a:solidFill>
              </a:rPr>
              <a:t>HDDM_basic_tutorial.ipynb</a:t>
            </a: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: provides basic code examples on how to build and fitting the DDM in hierarchical structure. </a:t>
            </a: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en-US" altLang="zh-CN" sz="1100" dirty="0" err="1">
                <a:solidFill>
                  <a:schemeClr val="tx2">
                    <a:lumMod val="75000"/>
                  </a:schemeClr>
                </a:solidFill>
              </a:rPr>
              <a:t>HDDM_regression_stimcoding.ipynb</a:t>
            </a: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: shows how to allow parameters to vary with experimental conditions</a:t>
            </a:r>
            <a:endParaRPr lang="zh-CN" altLang="en-US" sz="1100" dirty="0">
              <a:solidFill>
                <a:schemeClr val="tx2">
                  <a:lumMod val="75000"/>
                </a:schemeClr>
              </a:solidFill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en-US" altLang="zh-CN" sz="1100" dirty="0" err="1">
                <a:solidFill>
                  <a:schemeClr val="tx2">
                    <a:lumMod val="75000"/>
                  </a:schemeClr>
                </a:solidFill>
              </a:rPr>
              <a:t>Posterior_Predictive_Checks.ipynb</a:t>
            </a: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: demonstrates how to evaluate the predictive performance of a model. </a:t>
            </a: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en-US" altLang="zh-CN" sz="1100" dirty="0" err="1">
                <a:solidFill>
                  <a:schemeClr val="tx2">
                    <a:lumMod val="75000"/>
                  </a:schemeClr>
                </a:solidFill>
              </a:rPr>
              <a:t>LAN_Tutorial.ipynb</a:t>
            </a: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: exhibits the use of neural network methods to deal with complex models with free likelihood. </a:t>
            </a:r>
          </a:p>
        </p:txBody>
      </p:sp>
      <p:sp>
        <p:nvSpPr>
          <p:cNvPr id="127" name="TextBox 38"/>
          <p:cNvSpPr txBox="1"/>
          <p:nvPr/>
        </p:nvSpPr>
        <p:spPr>
          <a:xfrm>
            <a:off x="5724548" y="10223826"/>
            <a:ext cx="804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[✎#5]</a:t>
            </a:r>
          </a:p>
        </p:txBody>
      </p:sp>
      <p:sp>
        <p:nvSpPr>
          <p:cNvPr id="161" name="文本框 160"/>
          <p:cNvSpPr txBox="1"/>
          <p:nvPr/>
        </p:nvSpPr>
        <p:spPr>
          <a:xfrm>
            <a:off x="5712269" y="10612155"/>
            <a:ext cx="3257919" cy="201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A quick view of the new features of DockerHDDM and the workflow analyzed in this article are stored in the </a:t>
            </a:r>
            <a:r>
              <a:rPr lang="en-US" altLang="zh-CN" sz="1100" dirty="0" err="1">
                <a:solidFill>
                  <a:schemeClr val="tx2">
                    <a:lumMod val="75000"/>
                  </a:schemeClr>
                </a:solidFill>
              </a:rPr>
              <a:t>dockerHDDM_tutorial</a:t>
            </a: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 folder: </a:t>
            </a: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en-US" altLang="zh-CN" sz="1100" dirty="0" err="1">
                <a:solidFill>
                  <a:schemeClr val="tx2">
                    <a:lumMod val="75000"/>
                  </a:schemeClr>
                </a:solidFill>
              </a:rPr>
              <a:t>dockerHDDM_quick_view.ipynb</a:t>
            </a: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: shows how to parallelize the computation of multiple MCMC chains, model loglikelihood and </a:t>
            </a:r>
            <a:r>
              <a:rPr lang="en-US" altLang="zh-CN" sz="1100" dirty="0" err="1">
                <a:solidFill>
                  <a:schemeClr val="tx2">
                    <a:lumMod val="75000"/>
                  </a:schemeClr>
                </a:solidFill>
              </a:rPr>
              <a:t>ppc</a:t>
            </a: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, and return inference data for </a:t>
            </a:r>
            <a:r>
              <a:rPr lang="en-US" altLang="zh-CN" sz="1100" dirty="0" err="1">
                <a:solidFill>
                  <a:schemeClr val="tx2">
                    <a:lumMod val="75000"/>
                  </a:schemeClr>
                </a:solidFill>
              </a:rPr>
              <a:t>Arviz</a:t>
            </a: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 analysis (see section 3).</a:t>
            </a: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en-US" altLang="zh-CN" sz="1100" dirty="0" err="1">
                <a:solidFill>
                  <a:schemeClr val="tx2">
                    <a:lumMod val="75000"/>
                  </a:schemeClr>
                </a:solidFill>
              </a:rPr>
              <a:t>dockerHDDM_workflow.ipynb</a:t>
            </a: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: include the workflow analyzed in the article (see section 4), which serves as a reference for the DDM analysis process, mainly for analyzing the inference data returned by the fitted model.</a:t>
            </a:r>
            <a:endParaRPr lang="zh-CN" altLang="en-US"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4" name="直接箭头连接符 3"/>
          <p:cNvCxnSpPr>
            <a:stCxn id="7" idx="2"/>
          </p:cNvCxnSpPr>
          <p:nvPr>
            <p:custDataLst>
              <p:tags r:id="rId1"/>
            </p:custDataLst>
          </p:nvPr>
        </p:nvCxnSpPr>
        <p:spPr>
          <a:xfrm>
            <a:off x="3640766" y="4553595"/>
            <a:ext cx="324" cy="43348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>
            <p:custDataLst>
              <p:tags r:id="rId2"/>
            </p:custDataLst>
          </p:nvPr>
        </p:nvCxnSpPr>
        <p:spPr>
          <a:xfrm flipH="1">
            <a:off x="3645458" y="6205096"/>
            <a:ext cx="4445" cy="57721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6" name="组合 65"/>
          <p:cNvGrpSpPr/>
          <p:nvPr/>
        </p:nvGrpSpPr>
        <p:grpSpPr>
          <a:xfrm>
            <a:off x="2934931" y="5126268"/>
            <a:ext cx="1445204" cy="1159446"/>
            <a:chOff x="3087331" y="4021365"/>
            <a:chExt cx="1445204" cy="1159446"/>
          </a:xfrm>
        </p:grpSpPr>
        <p:pic>
          <p:nvPicPr>
            <p:cNvPr id="23" name="Picture 33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061540" y="4714047"/>
              <a:ext cx="466725" cy="466763"/>
            </a:xfrm>
            <a:prstGeom prst="rect">
              <a:avLst/>
            </a:prstGeom>
          </p:spPr>
        </p:pic>
        <p:sp>
          <p:nvSpPr>
            <p:cNvPr id="56" name="TextBox 36"/>
            <p:cNvSpPr txBox="1"/>
            <p:nvPr/>
          </p:nvSpPr>
          <p:spPr>
            <a:xfrm>
              <a:off x="3087331" y="4021365"/>
              <a:ext cx="1445204" cy="369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dockerHDDM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101557" y="4714048"/>
              <a:ext cx="466725" cy="466763"/>
            </a:xfrm>
            <a:prstGeom prst="rect">
              <a:avLst/>
            </a:prstGeom>
          </p:spPr>
        </p:pic>
        <p:cxnSp>
          <p:nvCxnSpPr>
            <p:cNvPr id="68" name="直接连接符 67"/>
            <p:cNvCxnSpPr>
              <a:endCxn id="60" idx="0"/>
            </p:cNvCxnSpPr>
            <p:nvPr/>
          </p:nvCxnSpPr>
          <p:spPr>
            <a:xfrm flipH="1">
              <a:off x="3334920" y="4345885"/>
              <a:ext cx="242484" cy="36816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>
              <a:stCxn id="23" idx="1"/>
              <a:endCxn id="60" idx="3"/>
            </p:cNvCxnSpPr>
            <p:nvPr/>
          </p:nvCxnSpPr>
          <p:spPr>
            <a:xfrm flipH="1">
              <a:off x="3568282" y="4947429"/>
              <a:ext cx="493258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23" idx="0"/>
            </p:cNvCxnSpPr>
            <p:nvPr/>
          </p:nvCxnSpPr>
          <p:spPr>
            <a:xfrm flipH="1" flipV="1">
              <a:off x="4104410" y="4345757"/>
              <a:ext cx="190493" cy="36829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TextBox 40"/>
          <p:cNvSpPr txBox="1"/>
          <p:nvPr/>
        </p:nvSpPr>
        <p:spPr>
          <a:xfrm>
            <a:off x="4375683" y="5469422"/>
            <a:ext cx="78930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[✎#3]</a:t>
            </a:r>
          </a:p>
        </p:txBody>
      </p:sp>
      <p:sp>
        <p:nvSpPr>
          <p:cNvPr id="62" name="矩形: 圆角 61"/>
          <p:cNvSpPr/>
          <p:nvPr/>
        </p:nvSpPr>
        <p:spPr>
          <a:xfrm>
            <a:off x="1863315" y="5050065"/>
            <a:ext cx="3561226" cy="7755768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5" name="组合 64"/>
          <p:cNvGrpSpPr/>
          <p:nvPr/>
        </p:nvGrpSpPr>
        <p:grpSpPr>
          <a:xfrm>
            <a:off x="2067648" y="2411713"/>
            <a:ext cx="940778" cy="508027"/>
            <a:chOff x="1854552" y="1378050"/>
            <a:chExt cx="940778" cy="508027"/>
          </a:xfrm>
        </p:grpSpPr>
        <p:pic>
          <p:nvPicPr>
            <p:cNvPr id="19" name="Picture 22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7303" y="1378050"/>
              <a:ext cx="508027" cy="508027"/>
            </a:xfrm>
            <a:prstGeom prst="rect">
              <a:avLst/>
            </a:prstGeom>
          </p:spPr>
        </p:pic>
        <p:pic>
          <p:nvPicPr>
            <p:cNvPr id="64" name="图片 63" descr="钟表的特写&#10;&#10;中度可信度描述已自动生成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4552" y="1406204"/>
              <a:ext cx="437886" cy="437886"/>
            </a:xfrm>
            <a:prstGeom prst="rect">
              <a:avLst/>
            </a:prstGeom>
          </p:spPr>
        </p:pic>
      </p:grpSp>
      <p:cxnSp>
        <p:nvCxnSpPr>
          <p:cNvPr id="36" name="直接箭头连接符 35"/>
          <p:cNvCxnSpPr>
            <a:stCxn id="34" idx="2"/>
            <a:endCxn id="27" idx="0"/>
          </p:cNvCxnSpPr>
          <p:nvPr/>
        </p:nvCxnSpPr>
        <p:spPr>
          <a:xfrm flipH="1">
            <a:off x="3641555" y="8838848"/>
            <a:ext cx="1905" cy="29781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110510" y="1323711"/>
            <a:ext cx="3305810" cy="2359650"/>
            <a:chOff x="1856301" y="2453420"/>
            <a:chExt cx="3305810" cy="2441879"/>
          </a:xfrm>
        </p:grpSpPr>
        <p:grpSp>
          <p:nvGrpSpPr>
            <p:cNvPr id="6" name="组合 5"/>
            <p:cNvGrpSpPr/>
            <p:nvPr/>
          </p:nvGrpSpPr>
          <p:grpSpPr>
            <a:xfrm>
              <a:off x="1856301" y="2453420"/>
              <a:ext cx="3305810" cy="2441879"/>
              <a:chOff x="2028180" y="1178793"/>
              <a:chExt cx="3305810" cy="2441879"/>
            </a:xfrm>
          </p:grpSpPr>
          <p:sp>
            <p:nvSpPr>
              <p:cNvPr id="8" name="矩形: 圆角 7"/>
              <p:cNvSpPr/>
              <p:nvPr/>
            </p:nvSpPr>
            <p:spPr>
              <a:xfrm>
                <a:off x="2028180" y="1178793"/>
                <a:ext cx="3305810" cy="2441879"/>
              </a:xfrm>
              <a:prstGeom prst="roundRect">
                <a:avLst>
                  <a:gd name="adj" fmla="val 8386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" name="矩形: 圆角 8"/>
              <p:cNvSpPr/>
              <p:nvPr/>
            </p:nvSpPr>
            <p:spPr>
              <a:xfrm>
                <a:off x="2316892" y="1851285"/>
                <a:ext cx="2722621" cy="742436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001">
                <a:schemeClr val="lt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1.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Pull image</a:t>
                </a:r>
                <a:br>
                  <a:rPr lang="en-US" altLang="zh-CN" dirty="0">
                    <a:solidFill>
                      <a:schemeClr val="tx1"/>
                    </a:solidFill>
                  </a:rPr>
                </a:br>
                <a:r>
                  <a:rPr lang="en-US" altLang="zh-CN" sz="1400" dirty="0">
                    <a:ln w="0"/>
                    <a:solidFill>
                      <a:schemeClr val="bg2">
                        <a:lumMod val="5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onsolas" panose="020B0609020204030204" pitchFamily="49" charset="0"/>
                  </a:rPr>
                  <a:t>docker pull hcp4715/</a:t>
                </a:r>
                <a:r>
                  <a:rPr lang="en-US" altLang="zh-CN" sz="1400" dirty="0" err="1">
                    <a:ln w="0"/>
                    <a:solidFill>
                      <a:schemeClr val="bg2">
                        <a:lumMod val="5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onsolas" panose="020B0609020204030204" pitchFamily="49" charset="0"/>
                  </a:rPr>
                  <a:t>hddm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" name="矩形: 圆角 6"/>
            <p:cNvSpPr/>
            <p:nvPr/>
          </p:nvSpPr>
          <p:spPr>
            <a:xfrm>
              <a:off x="2177646" y="3988875"/>
              <a:ext cx="2722621" cy="74243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2.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Run container</a:t>
              </a:r>
            </a:p>
            <a:p>
              <a:pPr algn="ctr"/>
              <a:r>
                <a:rPr lang="en-US" altLang="zh-CN" sz="140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docker run hcp4715/</a:t>
              </a:r>
              <a:r>
                <a:rPr lang="en-US" altLang="zh-CN" sz="1400" dirty="0" err="1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hddm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连接符: 曲线 11"/>
          <p:cNvCxnSpPr>
            <a:stCxn id="7" idx="1"/>
          </p:cNvCxnSpPr>
          <p:nvPr/>
        </p:nvCxnSpPr>
        <p:spPr>
          <a:xfrm rot="10800000">
            <a:off x="1127125" y="2197102"/>
            <a:ext cx="1304730" cy="969076"/>
          </a:xfrm>
          <a:prstGeom prst="curvedConnector3">
            <a:avLst>
              <a:gd name="adj1" fmla="val 50000"/>
            </a:avLst>
          </a:prstGeom>
          <a:ln w="12700">
            <a:prstDash val="sysDash"/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连接符: 曲线 12"/>
          <p:cNvCxnSpPr/>
          <p:nvPr/>
        </p:nvCxnSpPr>
        <p:spPr>
          <a:xfrm>
            <a:off x="1307026" y="1447643"/>
            <a:ext cx="1100662" cy="846190"/>
          </a:xfrm>
          <a:prstGeom prst="curvedConnector3">
            <a:avLst>
              <a:gd name="adj1" fmla="val 50000"/>
            </a:avLst>
          </a:prstGeom>
          <a:ln w="12700">
            <a:prstDash val="sysDash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Group 9"/>
          <p:cNvGrpSpPr/>
          <p:nvPr/>
        </p:nvGrpSpPr>
        <p:grpSpPr>
          <a:xfrm>
            <a:off x="2292438" y="199594"/>
            <a:ext cx="3001453" cy="745854"/>
            <a:chOff x="2244104" y="1887524"/>
            <a:chExt cx="2722621" cy="745854"/>
          </a:xfrm>
        </p:grpSpPr>
        <p:cxnSp>
          <p:nvCxnSpPr>
            <p:cNvPr id="15" name="直接箭头连接符 14"/>
            <p:cNvCxnSpPr/>
            <p:nvPr/>
          </p:nvCxnSpPr>
          <p:spPr>
            <a:xfrm>
              <a:off x="3641566" y="1887524"/>
              <a:ext cx="5015" cy="4525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矩形: 圆角 17"/>
            <p:cNvSpPr/>
            <p:nvPr/>
          </p:nvSpPr>
          <p:spPr>
            <a:xfrm>
              <a:off x="2244104" y="1890942"/>
              <a:ext cx="2722621" cy="742436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  </a:t>
              </a:r>
              <a:r>
                <a:rPr lang="en-US" altLang="zh-CN" dirty="0">
                  <a:solidFill>
                    <a:schemeClr val="tx1"/>
                  </a:solidFill>
                </a:rPr>
                <a:t>0.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Download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&amp;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br>
                <a:rPr lang="en-US" altLang="zh-CN" dirty="0">
                  <a:solidFill>
                    <a:schemeClr val="tx1"/>
                  </a:solidFill>
                </a:rPr>
              </a:br>
              <a:r>
                <a:rPr lang="en-US" altLang="zh-CN" dirty="0">
                  <a:solidFill>
                    <a:schemeClr val="tx1"/>
                  </a:solidFill>
                </a:rPr>
                <a:t>  install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docker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19365" y="2064884"/>
              <a:ext cx="466725" cy="400050"/>
            </a:xfrm>
            <a:prstGeom prst="rect">
              <a:avLst/>
            </a:prstGeom>
          </p:spPr>
        </p:pic>
      </p:grpSp>
      <p:cxnSp>
        <p:nvCxnSpPr>
          <p:cNvPr id="18" name="直接箭头连接符 1041"/>
          <p:cNvCxnSpPr>
            <a:endCxn id="8" idx="0"/>
          </p:cNvCxnSpPr>
          <p:nvPr/>
        </p:nvCxnSpPr>
        <p:spPr>
          <a:xfrm>
            <a:off x="3760533" y="948189"/>
            <a:ext cx="2882" cy="37552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9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034" y="1378050"/>
            <a:ext cx="508027" cy="508027"/>
          </a:xfrm>
          <a:prstGeom prst="rect">
            <a:avLst/>
          </a:prstGeom>
        </p:spPr>
      </p:pic>
      <p:sp>
        <p:nvSpPr>
          <p:cNvPr id="20" name="TextBox 38"/>
          <p:cNvSpPr txBox="1"/>
          <p:nvPr/>
        </p:nvSpPr>
        <p:spPr>
          <a:xfrm>
            <a:off x="4563249" y="380403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[✎#1]</a:t>
            </a:r>
          </a:p>
        </p:txBody>
      </p:sp>
      <p:sp>
        <p:nvSpPr>
          <p:cNvPr id="21" name="TextBox 39"/>
          <p:cNvSpPr txBox="1"/>
          <p:nvPr/>
        </p:nvSpPr>
        <p:spPr>
          <a:xfrm>
            <a:off x="4504892" y="1463968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[✎#2]</a:t>
            </a:r>
          </a:p>
        </p:txBody>
      </p:sp>
      <p:sp>
        <p:nvSpPr>
          <p:cNvPr id="43" name="矩形: 圆角 42"/>
          <p:cNvSpPr/>
          <p:nvPr/>
        </p:nvSpPr>
        <p:spPr>
          <a:xfrm>
            <a:off x="2110510" y="5754017"/>
            <a:ext cx="3278987" cy="4366287"/>
          </a:xfrm>
          <a:prstGeom prst="roundRect">
            <a:avLst>
              <a:gd name="adj" fmla="val 5073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2319655" y="5814571"/>
            <a:ext cx="2905610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3. HDDM workflow</a:t>
            </a:r>
            <a:endParaRPr lang="zh-CN" altLang="en-US" dirty="0"/>
          </a:p>
        </p:txBody>
      </p:sp>
      <p:sp>
        <p:nvSpPr>
          <p:cNvPr id="33" name="矩形: 圆角 32"/>
          <p:cNvSpPr/>
          <p:nvPr/>
        </p:nvSpPr>
        <p:spPr>
          <a:xfrm>
            <a:off x="2431856" y="6230266"/>
            <a:ext cx="2722620" cy="63373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Define model</a:t>
            </a:r>
          </a:p>
          <a:p>
            <a:pPr algn="ctr">
              <a:lnSpc>
                <a:spcPct val="120000"/>
              </a:lnSpc>
            </a:pPr>
            <a:r>
              <a:rPr lang="en-US" altLang="zh-CN" sz="10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Model = </a:t>
            </a:r>
            <a:r>
              <a:rPr lang="en-US" altLang="zh-CN" sz="1000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hddm.HDDM</a:t>
            </a:r>
            <a:r>
              <a:rPr lang="en-US" altLang="zh-CN" sz="10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(data)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矩形: 圆角 33"/>
          <p:cNvSpPr/>
          <p:nvPr/>
        </p:nvSpPr>
        <p:spPr>
          <a:xfrm>
            <a:off x="2431856" y="7176418"/>
            <a:ext cx="2715308" cy="63373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Fitting model</a:t>
            </a:r>
          </a:p>
          <a:p>
            <a:pPr algn="ctr">
              <a:lnSpc>
                <a:spcPct val="120000"/>
              </a:lnSpc>
            </a:pPr>
            <a:r>
              <a:rPr lang="en-US" altLang="zh-CN" sz="900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Infdata</a:t>
            </a:r>
            <a:r>
              <a:rPr lang="en-US" altLang="zh-CN" sz="9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en-US" altLang="zh-CN" sz="900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Model.sample</a:t>
            </a:r>
            <a:r>
              <a:rPr lang="en-US" altLang="zh-CN" sz="9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(500, chains=4)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>
            <a:stCxn id="33" idx="2"/>
            <a:endCxn id="34" idx="0"/>
          </p:cNvCxnSpPr>
          <p:nvPr/>
        </p:nvCxnSpPr>
        <p:spPr>
          <a:xfrm flipH="1">
            <a:off x="3789510" y="6863996"/>
            <a:ext cx="3656" cy="31242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34" idx="2"/>
          </p:cNvCxnSpPr>
          <p:nvPr/>
        </p:nvCxnSpPr>
        <p:spPr>
          <a:xfrm>
            <a:off x="3789510" y="7810148"/>
            <a:ext cx="16603" cy="25527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矩形: 圆角 36"/>
          <p:cNvSpPr/>
          <p:nvPr/>
        </p:nvSpPr>
        <p:spPr>
          <a:xfrm>
            <a:off x="2431855" y="9273188"/>
            <a:ext cx="2721983" cy="7315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</a:rPr>
              <a:t>Diagnostic &amp; Analysis</a:t>
            </a:r>
          </a:p>
          <a:p>
            <a:pPr algn="ctr">
              <a:lnSpc>
                <a:spcPct val="120000"/>
              </a:lnSpc>
            </a:pPr>
            <a:r>
              <a:rPr lang="en-US" altLang="zh-CN" sz="900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arviz.summay</a:t>
            </a:r>
            <a:r>
              <a:rPr lang="en-US" altLang="zh-CN" sz="9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sz="900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Infdata</a:t>
            </a:r>
            <a:r>
              <a:rPr lang="en-US" altLang="zh-CN" sz="9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pPr algn="ctr">
              <a:lnSpc>
                <a:spcPct val="120000"/>
              </a:lnSpc>
            </a:pPr>
            <a:r>
              <a:rPr lang="en-US" altLang="zh-CN" sz="900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arviz.plot_posterior</a:t>
            </a:r>
            <a:r>
              <a:rPr lang="en-US" altLang="zh-CN" sz="9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sz="900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Infdata</a:t>
            </a:r>
            <a:r>
              <a:rPr lang="en-US" altLang="zh-CN" sz="9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pPr algn="ctr">
              <a:lnSpc>
                <a:spcPct val="120000"/>
              </a:lnSpc>
            </a:pPr>
            <a:r>
              <a:rPr lang="en-US" altLang="zh-CN" sz="9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· · ·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431854" y="10367893"/>
            <a:ext cx="2721983" cy="1313850"/>
            <a:chOff x="2718593" y="11444535"/>
            <a:chExt cx="2228850" cy="1313850"/>
          </a:xfrm>
        </p:grpSpPr>
        <p:sp>
          <p:nvSpPr>
            <p:cNvPr id="2" name="矩形: 圆角 17"/>
            <p:cNvSpPr/>
            <p:nvPr/>
          </p:nvSpPr>
          <p:spPr>
            <a:xfrm>
              <a:off x="2718593" y="11444535"/>
              <a:ext cx="2228850" cy="131385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results and figures</a:t>
              </a: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</p:txBody>
        </p:sp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20763" y="11839349"/>
              <a:ext cx="1624510" cy="850104"/>
            </a:xfrm>
            <a:prstGeom prst="rect">
              <a:avLst/>
            </a:prstGeom>
          </p:spPr>
        </p:pic>
      </p:grpSp>
      <p:cxnSp>
        <p:nvCxnSpPr>
          <p:cNvPr id="39" name="直接箭头连接符 38"/>
          <p:cNvCxnSpPr/>
          <p:nvPr/>
        </p:nvCxnSpPr>
        <p:spPr>
          <a:xfrm flipH="1">
            <a:off x="3806113" y="9000138"/>
            <a:ext cx="0" cy="25527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endCxn id="2" idx="0"/>
          </p:cNvCxnSpPr>
          <p:nvPr/>
        </p:nvCxnSpPr>
        <p:spPr>
          <a:xfrm flipH="1">
            <a:off x="3792846" y="10011693"/>
            <a:ext cx="13267" cy="3562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Oval 34"/>
          <p:cNvSpPr/>
          <p:nvPr/>
        </p:nvSpPr>
        <p:spPr>
          <a:xfrm>
            <a:off x="2497446" y="8107963"/>
            <a:ext cx="2616065" cy="852170"/>
          </a:xfrm>
          <a:prstGeom prst="ellipse">
            <a:avLst/>
          </a:prstGeom>
          <a:noFill/>
          <a:ln w="381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" descr="xarray - NumFOCUS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8" t="7503" r="12942" b="31588"/>
          <a:stretch>
            <a:fillRect/>
          </a:stretch>
        </p:blipFill>
        <p:spPr bwMode="auto">
          <a:xfrm>
            <a:off x="2890758" y="8229883"/>
            <a:ext cx="781377" cy="572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36"/>
          <p:cNvSpPr txBox="1"/>
          <p:nvPr/>
        </p:nvSpPr>
        <p:spPr>
          <a:xfrm>
            <a:off x="3615205" y="8298145"/>
            <a:ext cx="971001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Infdata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41"/>
          <p:cNvSpPr txBox="1"/>
          <p:nvPr/>
        </p:nvSpPr>
        <p:spPr>
          <a:xfrm>
            <a:off x="4375142" y="7243986"/>
            <a:ext cx="789264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[✎#4]</a:t>
            </a:r>
          </a:p>
        </p:txBody>
      </p:sp>
      <p:sp>
        <p:nvSpPr>
          <p:cNvPr id="31" name="TextBox 42"/>
          <p:cNvSpPr txBox="1"/>
          <p:nvPr/>
        </p:nvSpPr>
        <p:spPr>
          <a:xfrm>
            <a:off x="4436001" y="9453846"/>
            <a:ext cx="789264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[✎#5]</a:t>
            </a:r>
          </a:p>
        </p:txBody>
      </p:sp>
      <p:grpSp>
        <p:nvGrpSpPr>
          <p:cNvPr id="153" name="组合 152"/>
          <p:cNvGrpSpPr/>
          <p:nvPr/>
        </p:nvGrpSpPr>
        <p:grpSpPr>
          <a:xfrm>
            <a:off x="5832662" y="206890"/>
            <a:ext cx="3300046" cy="1771283"/>
            <a:chOff x="6138146" y="298383"/>
            <a:chExt cx="2587526" cy="1911817"/>
          </a:xfrm>
        </p:grpSpPr>
        <p:grpSp>
          <p:nvGrpSpPr>
            <p:cNvPr id="115" name="组合 114"/>
            <p:cNvGrpSpPr/>
            <p:nvPr/>
          </p:nvGrpSpPr>
          <p:grpSpPr>
            <a:xfrm>
              <a:off x="6151095" y="298383"/>
              <a:ext cx="2574577" cy="1762707"/>
              <a:chOff x="6151095" y="298383"/>
              <a:chExt cx="2574577" cy="1762707"/>
            </a:xfrm>
          </p:grpSpPr>
          <p:sp>
            <p:nvSpPr>
              <p:cNvPr id="113" name="矩形 112"/>
              <p:cNvSpPr/>
              <p:nvPr/>
            </p:nvSpPr>
            <p:spPr>
              <a:xfrm>
                <a:off x="6151095" y="298383"/>
                <a:ext cx="2574577" cy="17627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TextBox 38"/>
              <p:cNvSpPr txBox="1"/>
              <p:nvPr/>
            </p:nvSpPr>
            <p:spPr>
              <a:xfrm>
                <a:off x="6160717" y="348137"/>
                <a:ext cx="788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[✎#1]</a:t>
                </a:r>
              </a:p>
            </p:txBody>
          </p:sp>
        </p:grpSp>
        <p:sp>
          <p:nvSpPr>
            <p:cNvPr id="128" name="文本框 127"/>
            <p:cNvSpPr txBox="1"/>
            <p:nvPr/>
          </p:nvSpPr>
          <p:spPr>
            <a:xfrm>
              <a:off x="6138146" y="665490"/>
              <a:ext cx="2587525" cy="154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To download and install docker, visit the official Docker website </a:t>
              </a:r>
              <a:b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(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  <a:hlinkClick r:id="rId8"/>
                </a:rPr>
                <a:t>https://docs.docker.com/get-docker/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).</a:t>
              </a: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The windows user could use wsl</a:t>
              </a:r>
              <a:b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(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  <a:hlinkClick r:id="rId9"/>
                </a:rPr>
                <a:t>https://docs.docker.com/desktop/wsl/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)</a:t>
              </a: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To test the docker installation by command line: </a:t>
              </a:r>
              <a:r>
                <a:rPr lang="en-US" altLang="zh-CN" sz="100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docker run hello-world</a:t>
              </a:r>
              <a:endParaRPr lang="en-US" altLang="zh-CN" sz="9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endParaRPr>
            </a:p>
            <a:p>
              <a:pPr marL="107950" indent="-107950">
                <a:buFont typeface="Arial" panose="020B0604020202020204" pitchFamily="34" charset="0"/>
                <a:buChar char="•"/>
              </a:pPr>
              <a:endParaRPr lang="zh-CN" altLang="en-US"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229154" y="576950"/>
            <a:ext cx="1156654" cy="1156654"/>
            <a:chOff x="503657" y="3196253"/>
            <a:chExt cx="1156654" cy="1156654"/>
          </a:xfrm>
        </p:grpSpPr>
        <p:grpSp>
          <p:nvGrpSpPr>
            <p:cNvPr id="136" name="组合 135"/>
            <p:cNvGrpSpPr/>
            <p:nvPr/>
          </p:nvGrpSpPr>
          <p:grpSpPr>
            <a:xfrm>
              <a:off x="503657" y="3196253"/>
              <a:ext cx="1156654" cy="1156654"/>
              <a:chOff x="503657" y="3196253"/>
              <a:chExt cx="1156654" cy="1156654"/>
            </a:xfrm>
          </p:grpSpPr>
          <p:pic>
            <p:nvPicPr>
              <p:cNvPr id="130" name="图片 129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3657" y="3196253"/>
                <a:ext cx="1156654" cy="1156654"/>
              </a:xfrm>
              <a:prstGeom prst="rect">
                <a:avLst/>
              </a:prstGeom>
            </p:spPr>
          </p:pic>
          <p:pic>
            <p:nvPicPr>
              <p:cNvPr id="132" name="图片 131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9617" y="3613533"/>
                <a:ext cx="413200" cy="413200"/>
              </a:xfrm>
              <a:prstGeom prst="rect">
                <a:avLst/>
              </a:prstGeom>
            </p:spPr>
          </p:pic>
        </p:grpSp>
        <p:sp>
          <p:nvSpPr>
            <p:cNvPr id="134" name="TextBox 39"/>
            <p:cNvSpPr txBox="1"/>
            <p:nvPr/>
          </p:nvSpPr>
          <p:spPr>
            <a:xfrm>
              <a:off x="714736" y="4087499"/>
              <a:ext cx="73449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Docker Hub</a:t>
              </a:r>
            </a:p>
          </p:txBody>
        </p:sp>
      </p:grpSp>
      <p:grpSp>
        <p:nvGrpSpPr>
          <p:cNvPr id="144" name="组合 143"/>
          <p:cNvGrpSpPr/>
          <p:nvPr/>
        </p:nvGrpSpPr>
        <p:grpSpPr>
          <a:xfrm>
            <a:off x="472815" y="1790767"/>
            <a:ext cx="680360" cy="863760"/>
            <a:chOff x="1119371" y="1874800"/>
            <a:chExt cx="680360" cy="863760"/>
          </a:xfrm>
        </p:grpSpPr>
        <p:pic>
          <p:nvPicPr>
            <p:cNvPr id="142" name="图片 141" descr="图标&#10;&#10;描述已自动生成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2731" y="1874800"/>
              <a:ext cx="677000" cy="677000"/>
            </a:xfrm>
            <a:prstGeom prst="rect">
              <a:avLst/>
            </a:prstGeom>
          </p:spPr>
        </p:pic>
        <p:sp>
          <p:nvSpPr>
            <p:cNvPr id="143" name="TextBox 39"/>
            <p:cNvSpPr txBox="1"/>
            <p:nvPr/>
          </p:nvSpPr>
          <p:spPr>
            <a:xfrm>
              <a:off x="1119371" y="2507728"/>
              <a:ext cx="65755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Local data</a:t>
              </a:r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5784140" y="1928106"/>
            <a:ext cx="3348567" cy="1983188"/>
            <a:chOff x="6101728" y="2241784"/>
            <a:chExt cx="2623943" cy="1983188"/>
          </a:xfrm>
        </p:grpSpPr>
        <p:grpSp>
          <p:nvGrpSpPr>
            <p:cNvPr id="116" name="组合 115"/>
            <p:cNvGrpSpPr/>
            <p:nvPr/>
          </p:nvGrpSpPr>
          <p:grpSpPr>
            <a:xfrm>
              <a:off x="6151094" y="2241784"/>
              <a:ext cx="2574577" cy="1762707"/>
              <a:chOff x="6151095" y="298383"/>
              <a:chExt cx="2574577" cy="1762707"/>
            </a:xfrm>
          </p:grpSpPr>
          <p:sp>
            <p:nvSpPr>
              <p:cNvPr id="117" name="矩形 116"/>
              <p:cNvSpPr/>
              <p:nvPr/>
            </p:nvSpPr>
            <p:spPr>
              <a:xfrm>
                <a:off x="6151095" y="298383"/>
                <a:ext cx="2574577" cy="17627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TextBox 38"/>
              <p:cNvSpPr txBox="1"/>
              <p:nvPr/>
            </p:nvSpPr>
            <p:spPr>
              <a:xfrm>
                <a:off x="6160717" y="348137"/>
                <a:ext cx="788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[✎#2]</a:t>
                </a:r>
              </a:p>
            </p:txBody>
          </p:sp>
        </p:grpSp>
        <p:sp>
          <p:nvSpPr>
            <p:cNvPr id="151" name="文本框 150"/>
            <p:cNvSpPr txBox="1"/>
            <p:nvPr/>
          </p:nvSpPr>
          <p:spPr>
            <a:xfrm>
              <a:off x="6101728" y="2609145"/>
              <a:ext cx="2587525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To pull and run dockerHDDM (details in section 2) require terminal line basics (</a:t>
              </a:r>
              <a:r>
                <a:rPr lang="en-US" altLang="zh-CN" sz="1100" b="0" i="0" dirty="0">
                  <a:solidFill>
                    <a:schemeClr val="bg2">
                      <a:lumMod val="90000"/>
                    </a:schemeClr>
                  </a:solidFill>
                  <a:effectLst/>
                  <a:hlinkClick r:id="rId13"/>
                </a:rPr>
                <a:t>https://www.freecodecamp.org/news/command-line-for-beginners/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) </a:t>
              </a:r>
              <a:b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and basic docker commands (</a:t>
              </a:r>
              <a:r>
                <a:rPr lang="en-US" altLang="zh-CN" sz="1100" b="0" i="0" dirty="0">
                  <a:solidFill>
                    <a:schemeClr val="bg2">
                      <a:lumMod val="90000"/>
                    </a:schemeClr>
                  </a:solidFill>
                  <a:effectLst/>
                  <a:hlinkClick r:id="rId14"/>
                </a:rPr>
                <a:t>https://dev.to/roselinebassey/docker-for-beginners-basic-docker-commands-2n89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)</a:t>
              </a:r>
            </a:p>
            <a:p>
              <a:pPr marL="107950" indent="-107950">
                <a:buFont typeface="Arial" panose="020B0604020202020204" pitchFamily="34" charset="0"/>
                <a:buChar char="•"/>
              </a:pPr>
              <a:endParaRPr lang="zh-CN" altLang="en-US"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5832662" y="3792416"/>
            <a:ext cx="3299721" cy="1702451"/>
            <a:chOff x="8887517" y="5677491"/>
            <a:chExt cx="3181778" cy="1920632"/>
          </a:xfrm>
        </p:grpSpPr>
        <p:sp>
          <p:nvSpPr>
            <p:cNvPr id="120" name="矩形 119"/>
            <p:cNvSpPr/>
            <p:nvPr/>
          </p:nvSpPr>
          <p:spPr>
            <a:xfrm>
              <a:off x="8904759" y="5677491"/>
              <a:ext cx="3155148" cy="19206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TextBox 38"/>
            <p:cNvSpPr txBox="1"/>
            <p:nvPr/>
          </p:nvSpPr>
          <p:spPr>
            <a:xfrm>
              <a:off x="8916551" y="5731703"/>
              <a:ext cx="788999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[✎#3]</a:t>
              </a:r>
            </a:p>
          </p:txBody>
        </p:sp>
        <p:sp>
          <p:nvSpPr>
            <p:cNvPr id="152" name="文本框 151"/>
            <p:cNvSpPr txBox="1"/>
            <p:nvPr/>
          </p:nvSpPr>
          <p:spPr>
            <a:xfrm>
              <a:off x="8887517" y="6075209"/>
              <a:ext cx="3181778" cy="1125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7950" indent="-107950" latinLnBrk="1"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If you are not familiar with the jupyter IDE and python code, you can try it online without installing it beforehand 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  <a:hlinkClick r:id="rId15"/>
                </a:rPr>
                <a:t>https://jupyter.org/try-jupyter/retro/</a:t>
              </a:r>
              <a:b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  <a:hlinkClick r:id="rId15"/>
                </a:rPr>
              </a:b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  <a:hlinkClick r:id="rId15"/>
                </a:rPr>
                <a:t>notebooks/?path=notebooks/Intro.ipynb</a:t>
              </a:r>
              <a:endParaRPr lang="en-US" altLang="zh-CN" sz="1100" dirty="0">
                <a:solidFill>
                  <a:schemeClr val="tx2">
                    <a:lumMod val="75000"/>
                  </a:schemeClr>
                </a:solidFill>
              </a:endParaRP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If you successfully run the dockerHDDM container and go to jupyter, you'll be greeted with the sight of figure5. </a:t>
              </a:r>
              <a:endParaRPr lang="zh-CN" altLang="en-US"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859418" y="5754017"/>
            <a:ext cx="3299721" cy="3048636"/>
            <a:chOff x="8915618" y="7819608"/>
            <a:chExt cx="4309913" cy="2110884"/>
          </a:xfrm>
        </p:grpSpPr>
        <p:grpSp>
          <p:nvGrpSpPr>
            <p:cNvPr id="122" name="组合 121"/>
            <p:cNvGrpSpPr/>
            <p:nvPr/>
          </p:nvGrpSpPr>
          <p:grpSpPr>
            <a:xfrm>
              <a:off x="8915618" y="7819608"/>
              <a:ext cx="4293865" cy="2086810"/>
              <a:chOff x="6151095" y="298383"/>
              <a:chExt cx="2574577" cy="1762707"/>
            </a:xfrm>
          </p:grpSpPr>
          <p:sp>
            <p:nvSpPr>
              <p:cNvPr id="123" name="矩形 122"/>
              <p:cNvSpPr/>
              <p:nvPr/>
            </p:nvSpPr>
            <p:spPr>
              <a:xfrm>
                <a:off x="6151095" y="298383"/>
                <a:ext cx="2574577" cy="17627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TextBox 38"/>
              <p:cNvSpPr txBox="1"/>
              <p:nvPr/>
            </p:nvSpPr>
            <p:spPr>
              <a:xfrm>
                <a:off x="6160717" y="348137"/>
                <a:ext cx="444220" cy="311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[✎#4]</a:t>
                </a:r>
              </a:p>
            </p:txBody>
          </p:sp>
        </p:grpSp>
        <p:sp>
          <p:nvSpPr>
            <p:cNvPr id="160" name="文本框 159"/>
            <p:cNvSpPr txBox="1"/>
            <p:nvPr/>
          </p:nvSpPr>
          <p:spPr>
            <a:xfrm>
              <a:off x="8933501" y="8145388"/>
              <a:ext cx="4292030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If you are not familiar with the basic code of HDDM, you can refer to the jupyter notebook provided in the </a:t>
              </a:r>
              <a:r>
                <a:rPr lang="en-US" altLang="zh-CN" sz="1100" dirty="0" err="1">
                  <a:solidFill>
                    <a:schemeClr val="tx2">
                      <a:lumMod val="75000"/>
                    </a:schemeClr>
                  </a:solidFill>
                </a:rPr>
                <a:t>HDDM_official_tutorial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 folder:</a:t>
              </a: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en-US" altLang="zh-CN" sz="1100" dirty="0" err="1">
                  <a:solidFill>
                    <a:schemeClr val="tx2">
                      <a:lumMod val="75000"/>
                    </a:schemeClr>
                  </a:solidFill>
                </a:rPr>
                <a:t>HDDM_basic_tutorial.ipynb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: provides basic code examples on how to build and fitting the DDM in hierarchical structure. </a:t>
              </a: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en-US" altLang="zh-CN" sz="1100" dirty="0" err="1">
                  <a:solidFill>
                    <a:schemeClr val="tx2">
                      <a:lumMod val="75000"/>
                    </a:schemeClr>
                  </a:solidFill>
                </a:rPr>
                <a:t>HDDM_regression_stimcoding.ipynb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: shows how to allow parameters to vary with experimental conditions</a:t>
              </a:r>
              <a:endParaRPr lang="zh-CN" altLang="en-US" sz="1100" dirty="0">
                <a:solidFill>
                  <a:schemeClr val="tx2">
                    <a:lumMod val="75000"/>
                  </a:schemeClr>
                </a:solidFill>
              </a:endParaRP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en-US" altLang="zh-CN" sz="1100" dirty="0" err="1">
                  <a:solidFill>
                    <a:schemeClr val="tx2">
                      <a:lumMod val="75000"/>
                    </a:schemeClr>
                  </a:solidFill>
                </a:rPr>
                <a:t>Posterior_Predictive_Checks.ipynb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: demonstrates how to evaluate the predictive performance of a model. </a:t>
              </a: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en-US" altLang="zh-CN" sz="1100" dirty="0" err="1">
                  <a:solidFill>
                    <a:schemeClr val="tx2">
                      <a:lumMod val="75000"/>
                    </a:schemeClr>
                  </a:solidFill>
                </a:rPr>
                <a:t>LAN_Tutorial.ipynb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: exhibits the use of neural network methods to deal with complex models with free likelihood. </a:t>
              </a: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847139" y="8914939"/>
            <a:ext cx="3312000" cy="2766804"/>
            <a:chOff x="8903927" y="10058786"/>
            <a:chExt cx="4290036" cy="2179537"/>
          </a:xfrm>
        </p:grpSpPr>
        <p:grpSp>
          <p:nvGrpSpPr>
            <p:cNvPr id="125" name="组合 124"/>
            <p:cNvGrpSpPr/>
            <p:nvPr/>
          </p:nvGrpSpPr>
          <p:grpSpPr>
            <a:xfrm>
              <a:off x="8926446" y="10058786"/>
              <a:ext cx="4267517" cy="2179537"/>
              <a:chOff x="6151095" y="298383"/>
              <a:chExt cx="2574577" cy="1762707"/>
            </a:xfrm>
          </p:grpSpPr>
          <p:sp>
            <p:nvSpPr>
              <p:cNvPr id="126" name="矩形 125"/>
              <p:cNvSpPr/>
              <p:nvPr/>
            </p:nvSpPr>
            <p:spPr>
              <a:xfrm>
                <a:off x="6151095" y="298383"/>
                <a:ext cx="2574577" cy="17627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TextBox 38"/>
              <p:cNvSpPr txBox="1"/>
              <p:nvPr/>
            </p:nvSpPr>
            <p:spPr>
              <a:xfrm>
                <a:off x="6160717" y="348137"/>
                <a:ext cx="446963" cy="2986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[✎#5]</a:t>
                </a:r>
              </a:p>
            </p:txBody>
          </p:sp>
        </p:grpSp>
        <p:sp>
          <p:nvSpPr>
            <p:cNvPr id="161" name="文本框 160"/>
            <p:cNvSpPr txBox="1"/>
            <p:nvPr/>
          </p:nvSpPr>
          <p:spPr>
            <a:xfrm>
              <a:off x="8903927" y="10471639"/>
              <a:ext cx="4219985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A quick view of the new features of DockerHDDM and the workflow analyzed in this article are stored in the </a:t>
              </a:r>
              <a:r>
                <a:rPr lang="en-US" altLang="zh-CN" sz="1100" dirty="0" err="1">
                  <a:solidFill>
                    <a:schemeClr val="tx2">
                      <a:lumMod val="75000"/>
                    </a:schemeClr>
                  </a:solidFill>
                </a:rPr>
                <a:t>dockerHDDM_tutorial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 folder: </a:t>
              </a: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en-US" altLang="zh-CN" sz="1100" dirty="0" err="1">
                  <a:solidFill>
                    <a:schemeClr val="tx2">
                      <a:lumMod val="75000"/>
                    </a:schemeClr>
                  </a:solidFill>
                </a:rPr>
                <a:t>dockerHDDM_quick_view.ipynb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: shows how to parallelize the computation of multiple MCMC chains, model loglikelihood and </a:t>
              </a:r>
              <a:r>
                <a:rPr lang="en-US" altLang="zh-CN" sz="1100" dirty="0" err="1">
                  <a:solidFill>
                    <a:schemeClr val="tx2">
                      <a:lumMod val="75000"/>
                    </a:schemeClr>
                  </a:solidFill>
                </a:rPr>
                <a:t>ppc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, and return inference data for </a:t>
              </a:r>
              <a:r>
                <a:rPr lang="en-US" altLang="zh-CN" sz="1100" dirty="0" err="1">
                  <a:solidFill>
                    <a:schemeClr val="tx2">
                      <a:lumMod val="75000"/>
                    </a:schemeClr>
                  </a:solidFill>
                </a:rPr>
                <a:t>Arviz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 analysis (see section 3).</a:t>
              </a: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en-US" altLang="zh-CN" sz="1100" dirty="0" err="1">
                  <a:solidFill>
                    <a:schemeClr val="tx2">
                      <a:lumMod val="75000"/>
                    </a:schemeClr>
                  </a:solidFill>
                </a:rPr>
                <a:t>dockerHDDM_workflow.ipynb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: include the workflow analyzed in the article (see section 4), which serves as a reference for the DDM analysis process, mainly for analyzing the inference data returned by the fitted model.</a:t>
              </a:r>
              <a:endParaRPr lang="zh-CN" altLang="en-US"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cxnSp>
        <p:nvCxnSpPr>
          <p:cNvPr id="4" name="直接箭头连接符 3"/>
          <p:cNvCxnSpPr>
            <a:stCxn id="7" idx="2"/>
            <a:endCxn id="55" idx="0"/>
          </p:cNvCxnSpPr>
          <p:nvPr>
            <p:custDataLst>
              <p:tags r:id="rId1"/>
            </p:custDataLst>
          </p:nvPr>
        </p:nvCxnSpPr>
        <p:spPr>
          <a:xfrm>
            <a:off x="3793166" y="3524895"/>
            <a:ext cx="324" cy="43348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5" idx="4"/>
            <a:endCxn id="43" idx="0"/>
          </p:cNvCxnSpPr>
          <p:nvPr>
            <p:custDataLst>
              <p:tags r:id="rId2"/>
            </p:custDataLst>
          </p:nvPr>
        </p:nvCxnSpPr>
        <p:spPr>
          <a:xfrm flipH="1">
            <a:off x="3750004" y="5287430"/>
            <a:ext cx="43486" cy="46658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2716530" y="3958375"/>
            <a:ext cx="2557145" cy="1329055"/>
            <a:chOff x="2716530" y="4043045"/>
            <a:chExt cx="2557145" cy="1329055"/>
          </a:xfrm>
        </p:grpSpPr>
        <p:pic>
          <p:nvPicPr>
            <p:cNvPr id="23" name="Picture 33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061540" y="4798717"/>
              <a:ext cx="466725" cy="466763"/>
            </a:xfrm>
            <a:prstGeom prst="rect">
              <a:avLst/>
            </a:prstGeom>
          </p:spPr>
        </p:pic>
        <p:sp>
          <p:nvSpPr>
            <p:cNvPr id="55" name="Oval 34"/>
            <p:cNvSpPr/>
            <p:nvPr/>
          </p:nvSpPr>
          <p:spPr>
            <a:xfrm>
              <a:off x="2716530" y="4043045"/>
              <a:ext cx="2153920" cy="1329055"/>
            </a:xfrm>
            <a:prstGeom prst="ellips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36"/>
            <p:cNvSpPr txBox="1"/>
            <p:nvPr/>
          </p:nvSpPr>
          <p:spPr>
            <a:xfrm>
              <a:off x="3087331" y="4106035"/>
              <a:ext cx="1445204" cy="369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dockerHDDM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101557" y="4798718"/>
              <a:ext cx="466725" cy="466763"/>
            </a:xfrm>
            <a:prstGeom prst="rect">
              <a:avLst/>
            </a:prstGeom>
          </p:spPr>
        </p:pic>
        <p:cxnSp>
          <p:nvCxnSpPr>
            <p:cNvPr id="68" name="直接连接符 67"/>
            <p:cNvCxnSpPr>
              <a:endCxn id="60" idx="0"/>
            </p:cNvCxnSpPr>
            <p:nvPr/>
          </p:nvCxnSpPr>
          <p:spPr>
            <a:xfrm flipH="1">
              <a:off x="3334920" y="4430555"/>
              <a:ext cx="242484" cy="36816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>
              <a:stCxn id="23" idx="1"/>
              <a:endCxn id="60" idx="3"/>
            </p:cNvCxnSpPr>
            <p:nvPr/>
          </p:nvCxnSpPr>
          <p:spPr>
            <a:xfrm flipH="1">
              <a:off x="3568282" y="5032099"/>
              <a:ext cx="493258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23" idx="0"/>
            </p:cNvCxnSpPr>
            <p:nvPr/>
          </p:nvCxnSpPr>
          <p:spPr>
            <a:xfrm flipH="1" flipV="1">
              <a:off x="4104410" y="4430427"/>
              <a:ext cx="190493" cy="36829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40"/>
            <p:cNvSpPr txBox="1"/>
            <p:nvPr/>
          </p:nvSpPr>
          <p:spPr>
            <a:xfrm>
              <a:off x="4484370" y="4382770"/>
              <a:ext cx="789305" cy="369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[✎#3]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110510" y="1323711"/>
            <a:ext cx="3305810" cy="2359650"/>
            <a:chOff x="1856301" y="2453420"/>
            <a:chExt cx="3305810" cy="2441879"/>
          </a:xfrm>
        </p:grpSpPr>
        <p:grpSp>
          <p:nvGrpSpPr>
            <p:cNvPr id="6" name="组合 5"/>
            <p:cNvGrpSpPr/>
            <p:nvPr/>
          </p:nvGrpSpPr>
          <p:grpSpPr>
            <a:xfrm>
              <a:off x="1856301" y="2453420"/>
              <a:ext cx="3305810" cy="2441879"/>
              <a:chOff x="2028180" y="1178793"/>
              <a:chExt cx="3305810" cy="2441879"/>
            </a:xfrm>
          </p:grpSpPr>
          <p:sp>
            <p:nvSpPr>
              <p:cNvPr id="8" name="矩形: 圆角 7"/>
              <p:cNvSpPr/>
              <p:nvPr/>
            </p:nvSpPr>
            <p:spPr>
              <a:xfrm>
                <a:off x="2028180" y="1178793"/>
                <a:ext cx="3305810" cy="2441879"/>
              </a:xfrm>
              <a:prstGeom prst="roundRect">
                <a:avLst>
                  <a:gd name="adj" fmla="val 8386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" name="矩形: 圆角 8"/>
              <p:cNvSpPr/>
              <p:nvPr/>
            </p:nvSpPr>
            <p:spPr>
              <a:xfrm>
                <a:off x="2316892" y="1851285"/>
                <a:ext cx="2722621" cy="742436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001">
                <a:schemeClr val="lt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1.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Pull image</a:t>
                </a:r>
                <a:br>
                  <a:rPr lang="en-US" altLang="zh-CN" dirty="0">
                    <a:solidFill>
                      <a:schemeClr val="tx1"/>
                    </a:solidFill>
                  </a:rPr>
                </a:br>
                <a:r>
                  <a:rPr lang="en-US" altLang="zh-CN" sz="1400" dirty="0">
                    <a:ln w="0"/>
                    <a:solidFill>
                      <a:schemeClr val="bg2">
                        <a:lumMod val="5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onsolas" panose="020B0609020204030204" pitchFamily="49" charset="0"/>
                  </a:rPr>
                  <a:t>docker pull hcp4715/</a:t>
                </a:r>
                <a:r>
                  <a:rPr lang="en-US" altLang="zh-CN" sz="1400" dirty="0" err="1">
                    <a:ln w="0"/>
                    <a:solidFill>
                      <a:schemeClr val="bg2">
                        <a:lumMod val="5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onsolas" panose="020B0609020204030204" pitchFamily="49" charset="0"/>
                  </a:rPr>
                  <a:t>hddm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" name="矩形: 圆角 6"/>
            <p:cNvSpPr/>
            <p:nvPr/>
          </p:nvSpPr>
          <p:spPr>
            <a:xfrm>
              <a:off x="2177646" y="3988875"/>
              <a:ext cx="2722621" cy="74243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2.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Run container</a:t>
              </a:r>
            </a:p>
            <a:p>
              <a:pPr algn="ctr"/>
              <a:r>
                <a:rPr lang="en-US" altLang="zh-CN" sz="140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docker run hcp4715/</a:t>
              </a:r>
              <a:r>
                <a:rPr lang="en-US" altLang="zh-CN" sz="1400" dirty="0" err="1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hddm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连接符: 曲线 11"/>
          <p:cNvCxnSpPr>
            <a:stCxn id="7" idx="1"/>
          </p:cNvCxnSpPr>
          <p:nvPr/>
        </p:nvCxnSpPr>
        <p:spPr>
          <a:xfrm rot="10800000">
            <a:off x="1127125" y="2197102"/>
            <a:ext cx="1304730" cy="969076"/>
          </a:xfrm>
          <a:prstGeom prst="curvedConnector3">
            <a:avLst>
              <a:gd name="adj1" fmla="val 50000"/>
            </a:avLst>
          </a:prstGeom>
          <a:ln w="12700">
            <a:prstDash val="sysDash"/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连接符: 曲线 12"/>
          <p:cNvCxnSpPr/>
          <p:nvPr/>
        </p:nvCxnSpPr>
        <p:spPr>
          <a:xfrm>
            <a:off x="1307026" y="1447643"/>
            <a:ext cx="1100662" cy="846190"/>
          </a:xfrm>
          <a:prstGeom prst="curvedConnector3">
            <a:avLst>
              <a:gd name="adj1" fmla="val 50000"/>
            </a:avLst>
          </a:prstGeom>
          <a:ln w="12700">
            <a:prstDash val="sysDash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Group 9"/>
          <p:cNvGrpSpPr/>
          <p:nvPr/>
        </p:nvGrpSpPr>
        <p:grpSpPr>
          <a:xfrm>
            <a:off x="2292438" y="199594"/>
            <a:ext cx="3001453" cy="745854"/>
            <a:chOff x="2244104" y="1887524"/>
            <a:chExt cx="2722621" cy="745854"/>
          </a:xfrm>
        </p:grpSpPr>
        <p:cxnSp>
          <p:nvCxnSpPr>
            <p:cNvPr id="15" name="直接箭头连接符 14"/>
            <p:cNvCxnSpPr/>
            <p:nvPr/>
          </p:nvCxnSpPr>
          <p:spPr>
            <a:xfrm>
              <a:off x="3641566" y="1887524"/>
              <a:ext cx="5015" cy="4525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矩形: 圆角 17"/>
            <p:cNvSpPr/>
            <p:nvPr/>
          </p:nvSpPr>
          <p:spPr>
            <a:xfrm>
              <a:off x="2244104" y="1890942"/>
              <a:ext cx="2722621" cy="742436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  </a:t>
              </a:r>
              <a:r>
                <a:rPr lang="en-US" altLang="zh-CN" dirty="0">
                  <a:solidFill>
                    <a:schemeClr val="tx1"/>
                  </a:solidFill>
                </a:rPr>
                <a:t>0.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Download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&amp;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br>
                <a:rPr lang="en-US" altLang="zh-CN" dirty="0">
                  <a:solidFill>
                    <a:schemeClr val="tx1"/>
                  </a:solidFill>
                </a:rPr>
              </a:br>
              <a:r>
                <a:rPr lang="en-US" altLang="zh-CN" dirty="0">
                  <a:solidFill>
                    <a:schemeClr val="tx1"/>
                  </a:solidFill>
                </a:rPr>
                <a:t>  install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docker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19365" y="2064884"/>
              <a:ext cx="466725" cy="400050"/>
            </a:xfrm>
            <a:prstGeom prst="rect">
              <a:avLst/>
            </a:prstGeom>
          </p:spPr>
        </p:pic>
      </p:grpSp>
      <p:cxnSp>
        <p:nvCxnSpPr>
          <p:cNvPr id="18" name="直接箭头连接符 1041"/>
          <p:cNvCxnSpPr>
            <a:endCxn id="8" idx="0"/>
          </p:cNvCxnSpPr>
          <p:nvPr/>
        </p:nvCxnSpPr>
        <p:spPr>
          <a:xfrm>
            <a:off x="3760533" y="948189"/>
            <a:ext cx="2882" cy="37552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9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864" y="1285420"/>
            <a:ext cx="508027" cy="508027"/>
          </a:xfrm>
          <a:prstGeom prst="rect">
            <a:avLst/>
          </a:prstGeom>
        </p:spPr>
      </p:pic>
      <p:sp>
        <p:nvSpPr>
          <p:cNvPr id="20" name="TextBox 38"/>
          <p:cNvSpPr txBox="1"/>
          <p:nvPr/>
        </p:nvSpPr>
        <p:spPr>
          <a:xfrm>
            <a:off x="4563249" y="380403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[✎#1]</a:t>
            </a:r>
          </a:p>
        </p:txBody>
      </p:sp>
      <p:sp>
        <p:nvSpPr>
          <p:cNvPr id="21" name="TextBox 39"/>
          <p:cNvSpPr txBox="1"/>
          <p:nvPr/>
        </p:nvSpPr>
        <p:spPr>
          <a:xfrm>
            <a:off x="4497189" y="1407430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[✎#2]</a:t>
            </a:r>
          </a:p>
        </p:txBody>
      </p:sp>
      <p:sp>
        <p:nvSpPr>
          <p:cNvPr id="24" name="TextBox 40"/>
          <p:cNvSpPr txBox="1"/>
          <p:nvPr/>
        </p:nvSpPr>
        <p:spPr>
          <a:xfrm>
            <a:off x="5038110" y="4841127"/>
            <a:ext cx="78930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[✎#3]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5822950" y="6234078"/>
            <a:ext cx="2905610" cy="5493385"/>
            <a:chOff x="9140462" y="3076669"/>
            <a:chExt cx="2835899" cy="2220973"/>
          </a:xfrm>
        </p:grpSpPr>
        <p:sp>
          <p:nvSpPr>
            <p:cNvPr id="43" name="矩形: 圆角 42"/>
            <p:cNvSpPr/>
            <p:nvPr/>
          </p:nvSpPr>
          <p:spPr>
            <a:xfrm>
              <a:off x="9180402" y="3076669"/>
              <a:ext cx="2795959" cy="2220973"/>
            </a:xfrm>
            <a:prstGeom prst="roundRect">
              <a:avLst>
                <a:gd name="adj" fmla="val 5073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9140462" y="3101151"/>
              <a:ext cx="2835899" cy="14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3. HDDM workflow</a:t>
              </a:r>
              <a:endParaRPr lang="zh-CN" altLang="en-US" dirty="0"/>
            </a:p>
          </p:txBody>
        </p:sp>
      </p:grpSp>
      <p:sp>
        <p:nvSpPr>
          <p:cNvPr id="33" name="矩形: 圆角 32"/>
          <p:cNvSpPr/>
          <p:nvPr/>
        </p:nvSpPr>
        <p:spPr>
          <a:xfrm>
            <a:off x="6050891" y="6760963"/>
            <a:ext cx="2516748" cy="63358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Define model</a:t>
            </a:r>
          </a:p>
          <a:p>
            <a:pPr algn="ctr">
              <a:lnSpc>
                <a:spcPct val="120000"/>
              </a:lnSpc>
            </a:pPr>
            <a:r>
              <a:rPr lang="en-US" altLang="zh-CN" sz="10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Model = </a:t>
            </a:r>
            <a:r>
              <a:rPr lang="en-US" altLang="zh-CN" sz="1000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hddm.HDDM</a:t>
            </a:r>
            <a:r>
              <a:rPr lang="en-US" altLang="zh-CN" sz="10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(data)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矩形: 圆角 33"/>
          <p:cNvSpPr/>
          <p:nvPr/>
        </p:nvSpPr>
        <p:spPr>
          <a:xfrm>
            <a:off x="6050890" y="7656020"/>
            <a:ext cx="2516748" cy="63358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</a:rPr>
              <a:t>Fitting model</a:t>
            </a:r>
          </a:p>
          <a:p>
            <a:pPr algn="ctr">
              <a:lnSpc>
                <a:spcPct val="120000"/>
              </a:lnSpc>
            </a:pPr>
            <a:r>
              <a:rPr lang="en-US" altLang="zh-CN" sz="800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Infdata</a:t>
            </a:r>
            <a:r>
              <a:rPr lang="en-US" altLang="zh-CN" sz="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en-US" altLang="zh-CN" sz="800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Model.sample</a:t>
            </a:r>
            <a:r>
              <a:rPr lang="en-US" altLang="zh-CN" sz="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(500, chains=4)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>
            <a:stCxn id="33" idx="2"/>
            <a:endCxn id="34" idx="0"/>
          </p:cNvCxnSpPr>
          <p:nvPr/>
        </p:nvCxnSpPr>
        <p:spPr>
          <a:xfrm flipH="1">
            <a:off x="7309265" y="7394551"/>
            <a:ext cx="1" cy="26146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34" idx="2"/>
          </p:cNvCxnSpPr>
          <p:nvPr/>
        </p:nvCxnSpPr>
        <p:spPr>
          <a:xfrm flipH="1">
            <a:off x="7309263" y="8289608"/>
            <a:ext cx="2" cy="25544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矩形: 圆角 36"/>
          <p:cNvSpPr/>
          <p:nvPr/>
        </p:nvSpPr>
        <p:spPr>
          <a:xfrm>
            <a:off x="6050890" y="9752895"/>
            <a:ext cx="2516748" cy="73144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</a:rPr>
              <a:t>Diagnostic &amp; Analysis</a:t>
            </a:r>
          </a:p>
          <a:p>
            <a:pPr algn="ctr">
              <a:lnSpc>
                <a:spcPct val="120000"/>
              </a:lnSpc>
            </a:pPr>
            <a:r>
              <a:rPr lang="en-US" altLang="zh-CN" sz="800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arviz.summay</a:t>
            </a:r>
            <a:r>
              <a:rPr lang="en-US" altLang="zh-CN" sz="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sz="800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Infdata</a:t>
            </a:r>
            <a:r>
              <a:rPr lang="en-US" altLang="zh-CN" sz="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pPr algn="ctr">
              <a:lnSpc>
                <a:spcPct val="120000"/>
              </a:lnSpc>
            </a:pPr>
            <a:r>
              <a:rPr lang="en-US" altLang="zh-CN" sz="800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arviz.plot_posterior</a:t>
            </a:r>
            <a:r>
              <a:rPr lang="en-US" altLang="zh-CN" sz="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sz="800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Infdata</a:t>
            </a:r>
            <a:r>
              <a:rPr lang="en-US" altLang="zh-CN" sz="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pPr algn="ctr">
              <a:lnSpc>
                <a:spcPct val="120000"/>
              </a:lnSpc>
            </a:pPr>
            <a:r>
              <a:rPr lang="en-US" altLang="zh-CN" sz="10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· · ·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6638702" y="10669097"/>
            <a:ext cx="1358339" cy="950519"/>
            <a:chOff x="8366465" y="5487901"/>
            <a:chExt cx="1358200" cy="950519"/>
          </a:xfrm>
        </p:grpSpPr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68941" y="5729216"/>
              <a:ext cx="1355724" cy="709204"/>
            </a:xfrm>
            <a:prstGeom prst="rect">
              <a:avLst/>
            </a:prstGeom>
          </p:spPr>
        </p:pic>
        <p:sp>
          <p:nvSpPr>
            <p:cNvPr id="42" name="文本框 41"/>
            <p:cNvSpPr txBox="1"/>
            <p:nvPr/>
          </p:nvSpPr>
          <p:spPr>
            <a:xfrm>
              <a:off x="8366465" y="5487901"/>
              <a:ext cx="13208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results and figures</a:t>
              </a:r>
              <a:endParaRPr lang="zh-CN" altLang="en-US" sz="1200" dirty="0"/>
            </a:p>
          </p:txBody>
        </p:sp>
      </p:grpSp>
      <p:cxnSp>
        <p:nvCxnSpPr>
          <p:cNvPr id="39" name="直接箭头连接符 38"/>
          <p:cNvCxnSpPr/>
          <p:nvPr/>
        </p:nvCxnSpPr>
        <p:spPr>
          <a:xfrm flipH="1">
            <a:off x="7309263" y="9479701"/>
            <a:ext cx="2" cy="25544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7309261" y="10491564"/>
            <a:ext cx="2" cy="25544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1" name="组合 110"/>
          <p:cNvGrpSpPr/>
          <p:nvPr/>
        </p:nvGrpSpPr>
        <p:grpSpPr>
          <a:xfrm>
            <a:off x="6000750" y="8587909"/>
            <a:ext cx="2616200" cy="852170"/>
            <a:chOff x="5817085" y="8765823"/>
            <a:chExt cx="2858770" cy="852170"/>
          </a:xfrm>
        </p:grpSpPr>
        <p:sp>
          <p:nvSpPr>
            <p:cNvPr id="27" name="Oval 34"/>
            <p:cNvSpPr/>
            <p:nvPr/>
          </p:nvSpPr>
          <p:spPr>
            <a:xfrm>
              <a:off x="5817085" y="8765823"/>
              <a:ext cx="2858770" cy="852170"/>
            </a:xfrm>
            <a:prstGeom prst="ellips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" descr="xarray - NumFOCUS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08" t="7503" r="12942" b="31588"/>
            <a:stretch>
              <a:fillRect/>
            </a:stretch>
          </p:blipFill>
          <p:spPr bwMode="auto">
            <a:xfrm>
              <a:off x="6246886" y="8887743"/>
              <a:ext cx="853869" cy="5727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36"/>
            <p:cNvSpPr txBox="1"/>
            <p:nvPr/>
          </p:nvSpPr>
          <p:spPr>
            <a:xfrm>
              <a:off x="7038544" y="8956005"/>
              <a:ext cx="1061085" cy="4616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Infdata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0" name="TextBox 41"/>
          <p:cNvSpPr txBox="1"/>
          <p:nvPr/>
        </p:nvSpPr>
        <p:spPr>
          <a:xfrm>
            <a:off x="5995485" y="7337489"/>
            <a:ext cx="78930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[✎#4]</a:t>
            </a:r>
          </a:p>
        </p:txBody>
      </p:sp>
      <p:sp>
        <p:nvSpPr>
          <p:cNvPr id="31" name="TextBox 42"/>
          <p:cNvSpPr txBox="1"/>
          <p:nvPr/>
        </p:nvSpPr>
        <p:spPr>
          <a:xfrm>
            <a:off x="5995485" y="10467383"/>
            <a:ext cx="78930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[✎#5]</a:t>
            </a:r>
          </a:p>
        </p:txBody>
      </p:sp>
      <p:grpSp>
        <p:nvGrpSpPr>
          <p:cNvPr id="77" name="组合 76"/>
          <p:cNvGrpSpPr/>
          <p:nvPr/>
        </p:nvGrpSpPr>
        <p:grpSpPr>
          <a:xfrm>
            <a:off x="4339360" y="4348474"/>
            <a:ext cx="2153920" cy="1328947"/>
            <a:chOff x="4028440" y="4199338"/>
            <a:chExt cx="2153920" cy="1328947"/>
          </a:xfrm>
        </p:grpSpPr>
        <p:pic>
          <p:nvPicPr>
            <p:cNvPr id="23" name="Picture 3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373450" y="4954949"/>
              <a:ext cx="466725" cy="466725"/>
            </a:xfrm>
            <a:prstGeom prst="rect">
              <a:avLst/>
            </a:prstGeom>
          </p:spPr>
        </p:pic>
        <p:sp>
          <p:nvSpPr>
            <p:cNvPr id="55" name="Oval 34"/>
            <p:cNvSpPr/>
            <p:nvPr/>
          </p:nvSpPr>
          <p:spPr>
            <a:xfrm>
              <a:off x="4028440" y="4199338"/>
              <a:ext cx="2153920" cy="1328947"/>
            </a:xfrm>
            <a:prstGeom prst="ellips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36"/>
            <p:cNvSpPr txBox="1"/>
            <p:nvPr/>
          </p:nvSpPr>
          <p:spPr>
            <a:xfrm>
              <a:off x="4399241" y="4262323"/>
              <a:ext cx="14452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dockerHDDM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13467" y="4954950"/>
              <a:ext cx="466725" cy="466725"/>
            </a:xfrm>
            <a:prstGeom prst="rect">
              <a:avLst/>
            </a:prstGeom>
          </p:spPr>
        </p:pic>
        <p:cxnSp>
          <p:nvCxnSpPr>
            <p:cNvPr id="68" name="直接连接符 67"/>
            <p:cNvCxnSpPr>
              <a:endCxn id="60" idx="0"/>
            </p:cNvCxnSpPr>
            <p:nvPr/>
          </p:nvCxnSpPr>
          <p:spPr>
            <a:xfrm flipH="1">
              <a:off x="4646830" y="4586817"/>
              <a:ext cx="242484" cy="36813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>
              <a:stCxn id="23" idx="1"/>
              <a:endCxn id="60" idx="3"/>
            </p:cNvCxnSpPr>
            <p:nvPr/>
          </p:nvCxnSpPr>
          <p:spPr>
            <a:xfrm flipH="1">
              <a:off x="4880192" y="5188312"/>
              <a:ext cx="493258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23" idx="0"/>
            </p:cNvCxnSpPr>
            <p:nvPr/>
          </p:nvCxnSpPr>
          <p:spPr>
            <a:xfrm flipH="1" flipV="1">
              <a:off x="5416320" y="4586689"/>
              <a:ext cx="190493" cy="3682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0" name="连接符: 曲线 79"/>
          <p:cNvCxnSpPr>
            <a:stCxn id="55" idx="2"/>
          </p:cNvCxnSpPr>
          <p:nvPr/>
        </p:nvCxnSpPr>
        <p:spPr>
          <a:xfrm rot="10800000">
            <a:off x="3187700" y="3524896"/>
            <a:ext cx="1151660" cy="1488053"/>
          </a:xfrm>
          <a:prstGeom prst="curvedConnector2">
            <a:avLst/>
          </a:prstGeom>
          <a:ln w="12700">
            <a:prstDash val="sysDash"/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连接符: 曲线 100"/>
          <p:cNvCxnSpPr/>
          <p:nvPr/>
        </p:nvCxnSpPr>
        <p:spPr>
          <a:xfrm rot="16200000" flipV="1">
            <a:off x="6515586" y="4990643"/>
            <a:ext cx="1237675" cy="1282286"/>
          </a:xfrm>
          <a:prstGeom prst="curvedConnector2">
            <a:avLst/>
          </a:prstGeom>
          <a:ln w="12700">
            <a:prstDash val="sysDash"/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9" name="组合 118"/>
          <p:cNvGrpSpPr/>
          <p:nvPr/>
        </p:nvGrpSpPr>
        <p:grpSpPr>
          <a:xfrm>
            <a:off x="832639" y="5104086"/>
            <a:ext cx="3155148" cy="1920632"/>
            <a:chOff x="6151095" y="298383"/>
            <a:chExt cx="2574577" cy="1762707"/>
          </a:xfrm>
        </p:grpSpPr>
        <p:sp>
          <p:nvSpPr>
            <p:cNvPr id="120" name="矩形 119"/>
            <p:cNvSpPr/>
            <p:nvPr/>
          </p:nvSpPr>
          <p:spPr>
            <a:xfrm>
              <a:off x="6151095" y="298383"/>
              <a:ext cx="2574577" cy="17627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TextBox 38"/>
            <p:cNvSpPr txBox="1"/>
            <p:nvPr/>
          </p:nvSpPr>
          <p:spPr>
            <a:xfrm>
              <a:off x="6160717" y="348137"/>
              <a:ext cx="643817" cy="3389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[✎#3]</a:t>
              </a: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843498" y="7246203"/>
            <a:ext cx="4293865" cy="2086810"/>
            <a:chOff x="6151095" y="298383"/>
            <a:chExt cx="2574577" cy="1762707"/>
          </a:xfrm>
        </p:grpSpPr>
        <p:sp>
          <p:nvSpPr>
            <p:cNvPr id="123" name="矩形 122"/>
            <p:cNvSpPr/>
            <p:nvPr/>
          </p:nvSpPr>
          <p:spPr>
            <a:xfrm>
              <a:off x="6151095" y="298383"/>
              <a:ext cx="2574577" cy="17627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TextBox 38"/>
            <p:cNvSpPr txBox="1"/>
            <p:nvPr/>
          </p:nvSpPr>
          <p:spPr>
            <a:xfrm>
              <a:off x="6160717" y="348137"/>
              <a:ext cx="444220" cy="3119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[✎#4]</a:t>
              </a:r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854326" y="9485381"/>
            <a:ext cx="4267517" cy="2179537"/>
            <a:chOff x="6151095" y="298383"/>
            <a:chExt cx="2574577" cy="1762707"/>
          </a:xfrm>
        </p:grpSpPr>
        <p:sp>
          <p:nvSpPr>
            <p:cNvPr id="126" name="矩形 125"/>
            <p:cNvSpPr/>
            <p:nvPr/>
          </p:nvSpPr>
          <p:spPr>
            <a:xfrm>
              <a:off x="6151095" y="298383"/>
              <a:ext cx="2574577" cy="17627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TextBox 38"/>
            <p:cNvSpPr txBox="1"/>
            <p:nvPr/>
          </p:nvSpPr>
          <p:spPr>
            <a:xfrm>
              <a:off x="6160717" y="348137"/>
              <a:ext cx="446963" cy="2986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[✎#5]</a:t>
              </a:r>
            </a:p>
          </p:txBody>
        </p:sp>
      </p:grpSp>
      <p:grpSp>
        <p:nvGrpSpPr>
          <p:cNvPr id="153" name="组合 152"/>
          <p:cNvGrpSpPr/>
          <p:nvPr/>
        </p:nvGrpSpPr>
        <p:grpSpPr>
          <a:xfrm>
            <a:off x="6138146" y="298383"/>
            <a:ext cx="2587526" cy="1680338"/>
            <a:chOff x="6138146" y="298383"/>
            <a:chExt cx="2587526" cy="1813656"/>
          </a:xfrm>
        </p:grpSpPr>
        <p:grpSp>
          <p:nvGrpSpPr>
            <p:cNvPr id="115" name="组合 114"/>
            <p:cNvGrpSpPr/>
            <p:nvPr/>
          </p:nvGrpSpPr>
          <p:grpSpPr>
            <a:xfrm>
              <a:off x="6151095" y="298383"/>
              <a:ext cx="2574577" cy="1762707"/>
              <a:chOff x="6151095" y="298383"/>
              <a:chExt cx="2574577" cy="1762707"/>
            </a:xfrm>
          </p:grpSpPr>
          <p:sp>
            <p:nvSpPr>
              <p:cNvPr id="113" name="矩形 112"/>
              <p:cNvSpPr/>
              <p:nvPr/>
            </p:nvSpPr>
            <p:spPr>
              <a:xfrm>
                <a:off x="6151095" y="298383"/>
                <a:ext cx="2574577" cy="17627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TextBox 38"/>
              <p:cNvSpPr txBox="1"/>
              <p:nvPr/>
            </p:nvSpPr>
            <p:spPr>
              <a:xfrm>
                <a:off x="6160717" y="348137"/>
                <a:ext cx="788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[✎#1]</a:t>
                </a:r>
              </a:p>
            </p:txBody>
          </p:sp>
        </p:grpSp>
        <p:sp>
          <p:nvSpPr>
            <p:cNvPr id="128" name="文本框 127"/>
            <p:cNvSpPr txBox="1"/>
            <p:nvPr/>
          </p:nvSpPr>
          <p:spPr>
            <a:xfrm>
              <a:off x="6138146" y="665490"/>
              <a:ext cx="2587525" cy="1446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To download and install docker, visit the official Docker website (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  <a:hlinkClick r:id="rId8"/>
                </a:rPr>
                <a:t>https://docs.docker.com/get-docker/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).</a:t>
              </a: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The windows user could use wsl</a:t>
              </a:r>
              <a:b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(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  <a:hlinkClick r:id="rId9"/>
                </a:rPr>
                <a:t>https://docs.docker.com/desktop/wsl/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)</a:t>
              </a: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To test the docker installation by command line: </a:t>
              </a:r>
              <a:r>
                <a:rPr lang="en-US" altLang="zh-CN" sz="90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docker run hello-world</a:t>
              </a:r>
            </a:p>
            <a:p>
              <a:pPr marL="107950" indent="-107950">
                <a:buFont typeface="Arial" panose="020B0604020202020204" pitchFamily="34" charset="0"/>
                <a:buChar char="•"/>
              </a:pPr>
              <a:endParaRPr lang="zh-CN" altLang="en-US"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229154" y="576950"/>
            <a:ext cx="1156654" cy="1156654"/>
            <a:chOff x="503657" y="3196253"/>
            <a:chExt cx="1156654" cy="1156654"/>
          </a:xfrm>
        </p:grpSpPr>
        <p:grpSp>
          <p:nvGrpSpPr>
            <p:cNvPr id="136" name="组合 135"/>
            <p:cNvGrpSpPr/>
            <p:nvPr/>
          </p:nvGrpSpPr>
          <p:grpSpPr>
            <a:xfrm>
              <a:off x="503657" y="3196253"/>
              <a:ext cx="1156654" cy="1156654"/>
              <a:chOff x="503657" y="3196253"/>
              <a:chExt cx="1156654" cy="1156654"/>
            </a:xfrm>
          </p:grpSpPr>
          <p:pic>
            <p:nvPicPr>
              <p:cNvPr id="130" name="图片 129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3657" y="3196253"/>
                <a:ext cx="1156654" cy="1156654"/>
              </a:xfrm>
              <a:prstGeom prst="rect">
                <a:avLst/>
              </a:prstGeom>
            </p:spPr>
          </p:pic>
          <p:pic>
            <p:nvPicPr>
              <p:cNvPr id="132" name="图片 131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9617" y="3613533"/>
                <a:ext cx="413200" cy="413200"/>
              </a:xfrm>
              <a:prstGeom prst="rect">
                <a:avLst/>
              </a:prstGeom>
            </p:spPr>
          </p:pic>
        </p:grpSp>
        <p:sp>
          <p:nvSpPr>
            <p:cNvPr id="134" name="TextBox 39"/>
            <p:cNvSpPr txBox="1"/>
            <p:nvPr/>
          </p:nvSpPr>
          <p:spPr>
            <a:xfrm>
              <a:off x="714736" y="4087499"/>
              <a:ext cx="73449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Docker Hub</a:t>
              </a:r>
            </a:p>
          </p:txBody>
        </p:sp>
      </p:grpSp>
      <p:grpSp>
        <p:nvGrpSpPr>
          <p:cNvPr id="144" name="组合 143"/>
          <p:cNvGrpSpPr/>
          <p:nvPr/>
        </p:nvGrpSpPr>
        <p:grpSpPr>
          <a:xfrm>
            <a:off x="472815" y="1790767"/>
            <a:ext cx="680360" cy="863760"/>
            <a:chOff x="1119371" y="1874800"/>
            <a:chExt cx="680360" cy="863760"/>
          </a:xfrm>
        </p:grpSpPr>
        <p:pic>
          <p:nvPicPr>
            <p:cNvPr id="142" name="图片 141" descr="图标&#10;&#10;描述已自动生成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2731" y="1874800"/>
              <a:ext cx="677000" cy="677000"/>
            </a:xfrm>
            <a:prstGeom prst="rect">
              <a:avLst/>
            </a:prstGeom>
          </p:spPr>
        </p:pic>
        <p:sp>
          <p:nvSpPr>
            <p:cNvPr id="143" name="TextBox 39"/>
            <p:cNvSpPr txBox="1"/>
            <p:nvPr/>
          </p:nvSpPr>
          <p:spPr>
            <a:xfrm>
              <a:off x="1119371" y="2507728"/>
              <a:ext cx="65755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Local data</a:t>
              </a:r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6101728" y="2102427"/>
            <a:ext cx="2623943" cy="1983188"/>
            <a:chOff x="6101728" y="2241784"/>
            <a:chExt cx="2623943" cy="1983188"/>
          </a:xfrm>
        </p:grpSpPr>
        <p:grpSp>
          <p:nvGrpSpPr>
            <p:cNvPr id="116" name="组合 115"/>
            <p:cNvGrpSpPr/>
            <p:nvPr/>
          </p:nvGrpSpPr>
          <p:grpSpPr>
            <a:xfrm>
              <a:off x="6151094" y="2241784"/>
              <a:ext cx="2574577" cy="1762707"/>
              <a:chOff x="6151095" y="298383"/>
              <a:chExt cx="2574577" cy="1762707"/>
            </a:xfrm>
          </p:grpSpPr>
          <p:sp>
            <p:nvSpPr>
              <p:cNvPr id="117" name="矩形 116"/>
              <p:cNvSpPr/>
              <p:nvPr/>
            </p:nvSpPr>
            <p:spPr>
              <a:xfrm>
                <a:off x="6151095" y="298383"/>
                <a:ext cx="2574577" cy="17627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TextBox 38"/>
              <p:cNvSpPr txBox="1"/>
              <p:nvPr/>
            </p:nvSpPr>
            <p:spPr>
              <a:xfrm>
                <a:off x="6160717" y="348137"/>
                <a:ext cx="788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[✎#2]</a:t>
                </a:r>
              </a:p>
            </p:txBody>
          </p:sp>
        </p:grpSp>
        <p:sp>
          <p:nvSpPr>
            <p:cNvPr id="151" name="文本框 150"/>
            <p:cNvSpPr txBox="1"/>
            <p:nvPr/>
          </p:nvSpPr>
          <p:spPr>
            <a:xfrm>
              <a:off x="6101728" y="2609145"/>
              <a:ext cx="2587525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To pull and run dockerHDDM (details in section 2) require terminal line basics (</a:t>
              </a:r>
              <a:r>
                <a:rPr lang="en-US" altLang="zh-CN" sz="1100" b="0" i="0" dirty="0">
                  <a:solidFill>
                    <a:schemeClr val="bg2">
                      <a:lumMod val="90000"/>
                    </a:schemeClr>
                  </a:solidFill>
                  <a:effectLst/>
                  <a:hlinkClick r:id="rId13"/>
                </a:rPr>
                <a:t>https://www.freecodecamp.org/news/command-line-for-beginners/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) </a:t>
              </a:r>
              <a:b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and basic docker commands (</a:t>
              </a:r>
              <a:r>
                <a:rPr lang="en-US" altLang="zh-CN" sz="1100" b="0" i="0" dirty="0">
                  <a:solidFill>
                    <a:schemeClr val="bg2">
                      <a:lumMod val="90000"/>
                    </a:schemeClr>
                  </a:solidFill>
                  <a:effectLst/>
                  <a:hlinkClick r:id="rId14"/>
                </a:rPr>
                <a:t>https://dev.to/roselinebassey/docker-for-beginners-basic-docker-commands-2n89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)</a:t>
              </a:r>
            </a:p>
            <a:p>
              <a:pPr marL="107950" indent="-107950">
                <a:buFont typeface="Arial" panose="020B0604020202020204" pitchFamily="34" charset="0"/>
                <a:buChar char="•"/>
              </a:pPr>
              <a:endParaRPr lang="zh-CN" altLang="en-US"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152" name="文本框 151"/>
          <p:cNvSpPr txBox="1"/>
          <p:nvPr/>
        </p:nvSpPr>
        <p:spPr>
          <a:xfrm>
            <a:off x="815397" y="5501804"/>
            <a:ext cx="31817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7950" indent="-107950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If you are not familiar with the jupyter IDE and python code, you can try it online without installing it beforehand </a:t>
            </a: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  <a:hlinkClick r:id="rId15"/>
              </a:rPr>
              <a:t>https://jupyter.org/try-jupyter/retro/notebooks/?path=notebooks/Intro.ipynb</a:t>
            </a:r>
            <a:endParaRPr lang="en-US" altLang="zh-CN" sz="1100" dirty="0">
              <a:solidFill>
                <a:schemeClr val="tx2">
                  <a:lumMod val="75000"/>
                </a:schemeClr>
              </a:solidFill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If you successfully run the dockerHDDM container and go to jupyter, you'll be greeted with the sight of figure5. </a:t>
            </a:r>
            <a:endParaRPr lang="zh-CN" altLang="en-US"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861381" y="7571983"/>
            <a:ext cx="429203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If you are not familiar with the basic code of HDDM, you can refer to the jupyter notebook provided in the </a:t>
            </a:r>
            <a:r>
              <a:rPr lang="en-US" altLang="zh-CN" sz="1100" dirty="0" err="1">
                <a:solidFill>
                  <a:schemeClr val="tx2">
                    <a:lumMod val="75000"/>
                  </a:schemeClr>
                </a:solidFill>
              </a:rPr>
              <a:t>HDDM_official_tutorial</a:t>
            </a: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 folder:</a:t>
            </a: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en-US" altLang="zh-CN" sz="1100" dirty="0" err="1">
                <a:solidFill>
                  <a:schemeClr val="tx2">
                    <a:lumMod val="75000"/>
                  </a:schemeClr>
                </a:solidFill>
              </a:rPr>
              <a:t>HDDM_basic_tutorial.ipynb</a:t>
            </a: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: provides basic code examples on how to build and fitting the DDM in hierarchical structure. </a:t>
            </a: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en-US" altLang="zh-CN" sz="1100" dirty="0" err="1">
                <a:solidFill>
                  <a:schemeClr val="tx2">
                    <a:lumMod val="75000"/>
                  </a:schemeClr>
                </a:solidFill>
              </a:rPr>
              <a:t>HDDM_regression_stimcoding.ipynb</a:t>
            </a: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: shows how to allow parameters to vary with experimental conditions</a:t>
            </a:r>
            <a:endParaRPr lang="zh-CN" altLang="en-US" sz="1100" dirty="0">
              <a:solidFill>
                <a:schemeClr val="tx2">
                  <a:lumMod val="75000"/>
                </a:schemeClr>
              </a:solidFill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en-US" altLang="zh-CN" sz="1100" dirty="0" err="1">
                <a:solidFill>
                  <a:schemeClr val="tx2">
                    <a:lumMod val="75000"/>
                  </a:schemeClr>
                </a:solidFill>
              </a:rPr>
              <a:t>Posterior_Predictive_Checks.ipynb</a:t>
            </a: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: demonstrates how to evaluate the predictive performance of a model. </a:t>
            </a: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en-US" altLang="zh-CN" sz="1100" dirty="0" err="1">
                <a:solidFill>
                  <a:schemeClr val="tx2">
                    <a:lumMod val="75000"/>
                  </a:schemeClr>
                </a:solidFill>
              </a:rPr>
              <a:t>LAN_Tutorial.ipynb</a:t>
            </a: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: exhibits the use of neural network methods to deal with complex models with free likelihood. </a:t>
            </a:r>
          </a:p>
        </p:txBody>
      </p:sp>
      <p:sp>
        <p:nvSpPr>
          <p:cNvPr id="161" name="文本框 160"/>
          <p:cNvSpPr txBox="1"/>
          <p:nvPr/>
        </p:nvSpPr>
        <p:spPr>
          <a:xfrm>
            <a:off x="831807" y="9898234"/>
            <a:ext cx="421998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A quick view of the new features of DockerHDDM and the workflow analyzed in this article are stored in the </a:t>
            </a:r>
            <a:r>
              <a:rPr lang="en-US" altLang="zh-CN" sz="1100" dirty="0" err="1">
                <a:solidFill>
                  <a:schemeClr val="tx2">
                    <a:lumMod val="75000"/>
                  </a:schemeClr>
                </a:solidFill>
              </a:rPr>
              <a:t>dockerHDDM_tutorial</a:t>
            </a: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 folder: </a:t>
            </a: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en-US" altLang="zh-CN" sz="1100" dirty="0" err="1">
                <a:solidFill>
                  <a:schemeClr val="tx2">
                    <a:lumMod val="75000"/>
                  </a:schemeClr>
                </a:solidFill>
              </a:rPr>
              <a:t>dockerHDDM_quick_view.ipynb</a:t>
            </a: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: shows how to parallelize the computation of multiple MCMC chains, model loglikelihood and </a:t>
            </a:r>
            <a:r>
              <a:rPr lang="en-US" altLang="zh-CN" sz="1100" dirty="0" err="1">
                <a:solidFill>
                  <a:schemeClr val="tx2">
                    <a:lumMod val="75000"/>
                  </a:schemeClr>
                </a:solidFill>
              </a:rPr>
              <a:t>ppc</a:t>
            </a: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, and return inference data for </a:t>
            </a:r>
            <a:r>
              <a:rPr lang="en-US" altLang="zh-CN" sz="1100" dirty="0" err="1">
                <a:solidFill>
                  <a:schemeClr val="tx2">
                    <a:lumMod val="75000"/>
                  </a:schemeClr>
                </a:solidFill>
              </a:rPr>
              <a:t>Arviz</a:t>
            </a: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 analysis (see section 3).</a:t>
            </a: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en-US" altLang="zh-CN" sz="1100" dirty="0" err="1">
                <a:solidFill>
                  <a:schemeClr val="tx2">
                    <a:lumMod val="75000"/>
                  </a:schemeClr>
                </a:solidFill>
              </a:rPr>
              <a:t>dockerHDDM_workflow.ipynb</a:t>
            </a: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: include the workflow analyzed in the article (see section 4), which serves as a reference for the DDM analysis process, mainly for analyzing the inference data returned by the fitted model.</a:t>
            </a:r>
            <a:endParaRPr lang="zh-CN" altLang="en-US" sz="11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jM2YTgwNzQwZjNlMDM5OTk0MmY5M2E2MzA2Njg4M2M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slider颜色版1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D374A"/>
      </a:accent1>
      <a:accent2>
        <a:srgbClr val="6A868F"/>
      </a:accent2>
      <a:accent3>
        <a:srgbClr val="31778E"/>
      </a:accent3>
      <a:accent4>
        <a:srgbClr val="D6C88B"/>
      </a:accent4>
      <a:accent5>
        <a:srgbClr val="D66E49"/>
      </a:accent5>
      <a:accent6>
        <a:srgbClr val="649EB2"/>
      </a:accent6>
      <a:hlink>
        <a:srgbClr val="BD374A"/>
      </a:hlink>
      <a:folHlink>
        <a:srgbClr val="BFBFBF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42</TotalTime>
  <Words>2563</Words>
  <Application>Microsoft Office PowerPoint</Application>
  <PresentationFormat>自定义</PresentationFormat>
  <Paragraphs>241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晚坷 潘</dc:creator>
  <cp:lastModifiedBy>晚坷 潘</cp:lastModifiedBy>
  <cp:revision>45</cp:revision>
  <dcterms:created xsi:type="dcterms:W3CDTF">2023-11-15T02:44:00Z</dcterms:created>
  <dcterms:modified xsi:type="dcterms:W3CDTF">2023-11-19T13:13:15Z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3A636E31D91349728277B5BFB9FB41CD_12</vt:lpwstr>
  </property>
  <property fmtid="{D5CDD505-2E9C-101B-9397-08002B2CF9AE}" pid="3" name="KSOProductBuildVer">
    <vt:lpwstr>2052-12.1.0.15712</vt:lpwstr>
  </property>
</Properties>
</file>