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8" r:id="rId2"/>
    <p:sldId id="259" r:id="rId3"/>
    <p:sldId id="256" r:id="rId4"/>
    <p:sldId id="257" r:id="rId5"/>
  </p:sldIdLst>
  <p:sldSz cx="14400213" cy="12599988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11" userDrawn="1">
          <p15:clr>
            <a:srgbClr val="A4A3A4"/>
          </p15:clr>
        </p15:guide>
        <p15:guide id="2" pos="4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303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60" y="284"/>
      </p:cViewPr>
      <p:guideLst>
        <p:guide orient="horz" pos="4011"/>
        <p:guide pos="4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8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4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1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0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0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8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4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5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9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6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3EC2-E0E7-4618-8B4E-812DCE2CC2E3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microsoft.com/office/2007/relationships/hdphoto" Target="../media/hdphoto2.wdp"/><Relationship Id="rId21" Type="http://schemas.openxmlformats.org/officeDocument/2006/relationships/tags" Target="../tags/tag22.xml"/><Relationship Id="rId34" Type="http://schemas.openxmlformats.org/officeDocument/2006/relationships/image" Target="../media/image9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2.png"/><Relationship Id="rId33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microsoft.com/office/2007/relationships/hdphoto" Target="../media/hdphoto1.wdp"/><Relationship Id="rId32" Type="http://schemas.openxmlformats.org/officeDocument/2006/relationships/image" Target="../media/image7.png"/><Relationship Id="rId37" Type="http://schemas.openxmlformats.org/officeDocument/2006/relationships/image" Target="../media/image12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1.png"/><Relationship Id="rId28" Type="http://schemas.microsoft.com/office/2007/relationships/hdphoto" Target="../media/hdphoto3.wdp"/><Relationship Id="rId36" Type="http://schemas.openxmlformats.org/officeDocument/2006/relationships/image" Target="../media/image11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3.png"/><Relationship Id="rId30" Type="http://schemas.openxmlformats.org/officeDocument/2006/relationships/image" Target="../media/image5.png"/><Relationship Id="rId35" Type="http://schemas.openxmlformats.org/officeDocument/2006/relationships/image" Target="../media/image10.png"/><Relationship Id="rId8" Type="http://schemas.openxmlformats.org/officeDocument/2006/relationships/tags" Target="../tags/tag9.xml"/><Relationship Id="rId3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image" Target="../media/image2.png"/><Relationship Id="rId21" Type="http://schemas.openxmlformats.org/officeDocument/2006/relationships/tags" Target="../tags/tag43.xml"/><Relationship Id="rId34" Type="http://schemas.openxmlformats.org/officeDocument/2006/relationships/image" Target="../media/image7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microsoft.com/office/2007/relationships/hdphoto" Target="../media/hdphoto1.wdp"/><Relationship Id="rId33" Type="http://schemas.openxmlformats.org/officeDocument/2006/relationships/image" Target="../media/image6.png"/><Relationship Id="rId38" Type="http://schemas.openxmlformats.org/officeDocument/2006/relationships/image" Target="../media/image11.png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microsoft.com/office/2007/relationships/hdphoto" Target="../media/hdphoto3.wdp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1.png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3.png"/><Relationship Id="rId36" Type="http://schemas.openxmlformats.org/officeDocument/2006/relationships/image" Target="../media/image9.png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31" Type="http://schemas.openxmlformats.org/officeDocument/2006/relationships/image" Target="../media/image12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microsoft.com/office/2007/relationships/hdphoto" Target="../media/hdphoto2.wdp"/><Relationship Id="rId30" Type="http://schemas.openxmlformats.org/officeDocument/2006/relationships/image" Target="../media/image4.png"/><Relationship Id="rId35" Type="http://schemas.openxmlformats.org/officeDocument/2006/relationships/image" Target="../media/image8.png"/><Relationship Id="rId8" Type="http://schemas.openxmlformats.org/officeDocument/2006/relationships/tags" Target="../tags/tag30.xml"/><Relationship Id="rId3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image" Target="../media/image2.png"/><Relationship Id="rId21" Type="http://schemas.openxmlformats.org/officeDocument/2006/relationships/tags" Target="../tags/tag65.xml"/><Relationship Id="rId34" Type="http://schemas.openxmlformats.org/officeDocument/2006/relationships/image" Target="../media/image9.png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microsoft.com/office/2007/relationships/hdphoto" Target="../media/hdphoto1.wdp"/><Relationship Id="rId33" Type="http://schemas.openxmlformats.org/officeDocument/2006/relationships/image" Target="../media/image6.png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microsoft.com/office/2007/relationships/hdphoto" Target="../media/hdphoto3.wdp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1.png"/><Relationship Id="rId32" Type="http://schemas.openxmlformats.org/officeDocument/2006/relationships/image" Target="../media/image5.png"/><Relationship Id="rId37" Type="http://schemas.openxmlformats.org/officeDocument/2006/relationships/image" Target="../media/image7.png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3.png"/><Relationship Id="rId36" Type="http://schemas.openxmlformats.org/officeDocument/2006/relationships/image" Target="../media/image11.png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image" Target="../media/image12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microsoft.com/office/2007/relationships/hdphoto" Target="../media/hdphoto2.wdp"/><Relationship Id="rId30" Type="http://schemas.openxmlformats.org/officeDocument/2006/relationships/image" Target="../media/image4.png"/><Relationship Id="rId35" Type="http://schemas.openxmlformats.org/officeDocument/2006/relationships/image" Target="../media/image10.png"/><Relationship Id="rId8" Type="http://schemas.openxmlformats.org/officeDocument/2006/relationships/tags" Target="../tags/tag52.xml"/><Relationship Id="rId3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17">
            <a:extLst>
              <a:ext uri="{FF2B5EF4-FFF2-40B4-BE49-F238E27FC236}">
                <a16:creationId xmlns:a16="http://schemas.microsoft.com/office/drawing/2014/main" id="{DE13AC87-5C2B-5075-CAFE-6846676FD1E8}"/>
              </a:ext>
            </a:extLst>
          </p:cNvPr>
          <p:cNvSpPr/>
          <p:nvPr/>
        </p:nvSpPr>
        <p:spPr>
          <a:xfrm>
            <a:off x="457023" y="354422"/>
            <a:ext cx="3662918" cy="21296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C513255-A9CA-82AB-6770-85D484DD54A7}"/>
              </a:ext>
            </a:extLst>
          </p:cNvPr>
          <p:cNvGrpSpPr/>
          <p:nvPr/>
        </p:nvGrpSpPr>
        <p:grpSpPr>
          <a:xfrm>
            <a:off x="1455333" y="801758"/>
            <a:ext cx="1507050" cy="1551866"/>
            <a:chOff x="300871" y="4294064"/>
            <a:chExt cx="1091473" cy="1123931"/>
          </a:xfrm>
        </p:grpSpPr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047142D5-9211-9BC1-E15D-D97FFD6CF854}"/>
                </a:ext>
              </a:extLst>
            </p:cNvPr>
            <p:cNvSpPr/>
            <p:nvPr/>
          </p:nvSpPr>
          <p:spPr>
            <a:xfrm>
              <a:off x="355722" y="4427056"/>
              <a:ext cx="965873" cy="965873"/>
            </a:xfrm>
            <a:prstGeom prst="flowChartConnec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8267BC7-6B67-31A9-BCB1-237FCD38CE8A}"/>
                </a:ext>
              </a:extLst>
            </p:cNvPr>
            <p:cNvSpPr/>
            <p:nvPr/>
          </p:nvSpPr>
          <p:spPr>
            <a:xfrm>
              <a:off x="1061883" y="5120218"/>
              <a:ext cx="236433" cy="20132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12E303C-A6A7-D2E9-FA00-BCD1245288CE}"/>
                </a:ext>
              </a:extLst>
            </p:cNvPr>
            <p:cNvSpPr/>
            <p:nvPr/>
          </p:nvSpPr>
          <p:spPr>
            <a:xfrm>
              <a:off x="382115" y="5107687"/>
              <a:ext cx="235112" cy="19660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CEF5885-DF67-8420-A862-F89E86843269}"/>
                </a:ext>
              </a:extLst>
            </p:cNvPr>
            <p:cNvSpPr/>
            <p:nvPr/>
          </p:nvSpPr>
          <p:spPr>
            <a:xfrm>
              <a:off x="774166" y="4410946"/>
              <a:ext cx="143143" cy="5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" name="图片 60" descr="mac (1)">
              <a:extLst>
                <a:ext uri="{FF2B5EF4-FFF2-40B4-BE49-F238E27FC236}">
                  <a16:creationId xmlns:a16="http://schemas.microsoft.com/office/drawing/2014/main" id="{9A5BBE3E-609F-1D9B-E3BF-C3EFD35F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0871" y="5068337"/>
              <a:ext cx="328991" cy="328991"/>
            </a:xfrm>
            <a:prstGeom prst="rect">
              <a:avLst/>
            </a:prstGeom>
          </p:spPr>
        </p:pic>
        <p:pic>
          <p:nvPicPr>
            <p:cNvPr id="62" name="图片 61" descr="windows-fill">
              <a:extLst>
                <a:ext uri="{FF2B5EF4-FFF2-40B4-BE49-F238E27FC236}">
                  <a16:creationId xmlns:a16="http://schemas.microsoft.com/office/drawing/2014/main" id="{F2131000-873A-541D-1982-CA95EC76F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6116" y="5041767"/>
              <a:ext cx="376228" cy="376228"/>
            </a:xfrm>
            <a:prstGeom prst="rect">
              <a:avLst/>
            </a:prstGeom>
          </p:spPr>
        </p:pic>
        <p:pic>
          <p:nvPicPr>
            <p:cNvPr id="68" name="图片 67" descr="形状&#10;&#10;低可信度描述已自动生成">
              <a:extLst>
                <a:ext uri="{FF2B5EF4-FFF2-40B4-BE49-F238E27FC236}">
                  <a16:creationId xmlns:a16="http://schemas.microsoft.com/office/drawing/2014/main" id="{AF86D3DB-6632-6411-C384-47A1E961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30" y="4294064"/>
              <a:ext cx="299497" cy="299498"/>
            </a:xfrm>
            <a:prstGeom prst="rect">
              <a:avLst/>
            </a:prstGeom>
          </p:spPr>
        </p:pic>
      </p:grpSp>
      <p:pic>
        <p:nvPicPr>
          <p:cNvPr id="72" name="图片 71" descr="形状&#10;&#10;低可信度描述已自动生成">
            <a:extLst>
              <a:ext uri="{FF2B5EF4-FFF2-40B4-BE49-F238E27FC236}">
                <a16:creationId xmlns:a16="http://schemas.microsoft.com/office/drawing/2014/main" id="{21E5E7CE-35BE-1E1B-4F8B-0CA525C2010F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78" y="1175138"/>
            <a:ext cx="828549" cy="828549"/>
          </a:xfrm>
          <a:prstGeom prst="rect">
            <a:avLst/>
          </a:prstGeom>
        </p:spPr>
      </p:pic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517AEC62-30AB-F35E-ACF7-AB1E2E95CCE4}"/>
              </a:ext>
            </a:extLst>
          </p:cNvPr>
          <p:cNvGrpSpPr/>
          <p:nvPr/>
        </p:nvGrpSpPr>
        <p:grpSpPr>
          <a:xfrm>
            <a:off x="457022" y="3036677"/>
            <a:ext cx="3674730" cy="2129672"/>
            <a:chOff x="3477342" y="5235747"/>
            <a:chExt cx="2726754" cy="2093073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61AF5B54-2A12-56DB-2E65-D4C3A0FB3ECF}"/>
                </a:ext>
              </a:extLst>
            </p:cNvPr>
            <p:cNvSpPr/>
            <p:nvPr/>
          </p:nvSpPr>
          <p:spPr>
            <a:xfrm>
              <a:off x="3477342" y="5235747"/>
              <a:ext cx="2726754" cy="2093073"/>
            </a:xfrm>
            <a:prstGeom prst="roundRect">
              <a:avLst>
                <a:gd name="adj" fmla="val 8386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A9B121A-E7CC-82CD-F2A1-25F557F486B4}"/>
                </a:ext>
              </a:extLst>
            </p:cNvPr>
            <p:cNvSpPr txBox="1"/>
            <p:nvPr/>
          </p:nvSpPr>
          <p:spPr>
            <a:xfrm>
              <a:off x="3477343" y="5290187"/>
              <a:ext cx="2717991" cy="39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Open terminal</a:t>
              </a:r>
              <a:endParaRPr lang="en-US" altLang="zh-CN" sz="2000" dirty="0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A834B6-A36B-A961-85E2-E234936864B0}"/>
                </a:ext>
              </a:extLst>
            </p:cNvPr>
            <p:cNvGrpSpPr/>
            <p:nvPr/>
          </p:nvGrpSpPr>
          <p:grpSpPr>
            <a:xfrm>
              <a:off x="3651853" y="5784835"/>
              <a:ext cx="2552243" cy="605084"/>
              <a:chOff x="2452671" y="3007766"/>
              <a:chExt cx="2552243" cy="605084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8DEE7DD8-494C-BC9D-8006-BC71F043EEB4}"/>
                  </a:ext>
                </a:extLst>
              </p:cNvPr>
              <p:cNvGrpSpPr/>
              <p:nvPr/>
            </p:nvGrpSpPr>
            <p:grpSpPr>
              <a:xfrm>
                <a:off x="2452671" y="3007766"/>
                <a:ext cx="2552243" cy="605084"/>
                <a:chOff x="2452671" y="3007766"/>
                <a:chExt cx="2552243" cy="605084"/>
              </a:xfrm>
            </p:grpSpPr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1DADA30F-501D-DCDA-088F-6C7B8D5F2737}"/>
                    </a:ext>
                  </a:extLst>
                </p:cNvPr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2452671" y="3007766"/>
                  <a:ext cx="2552243" cy="306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b="1" dirty="0"/>
                    <a:t>Pull image</a:t>
                  </a:r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8FB9AC50-7E06-F7D0-5A47-809DA022311D}"/>
                    </a:ext>
                  </a:extLst>
                </p:cNvPr>
                <p:cNvSpPr/>
                <p:nvPr/>
              </p:nvSpPr>
              <p:spPr>
                <a:xfrm>
                  <a:off x="2534919" y="3339800"/>
                  <a:ext cx="2219545" cy="2730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  :docker pull hcp4715/hddm </a:t>
                  </a:r>
                </a:p>
              </p:txBody>
            </p:sp>
          </p:grpSp>
          <p:pic>
            <p:nvPicPr>
              <p:cNvPr id="84" name="Picture 22">
                <a:extLst>
                  <a:ext uri="{FF2B5EF4-FFF2-40B4-BE49-F238E27FC236}">
                    <a16:creationId xmlns:a16="http://schemas.microsoft.com/office/drawing/2014/main" id="{E5AA5C0A-0EC4-3A6C-EBEF-7B64CDB08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0900" y="3383918"/>
                <a:ext cx="195881" cy="195881"/>
              </a:xfrm>
              <a:prstGeom prst="rect">
                <a:avLst/>
              </a:prstGeom>
            </p:spPr>
          </p:pic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84832A6A-66D0-A61B-994E-CD55B83DB85C}"/>
                </a:ext>
              </a:extLst>
            </p:cNvPr>
            <p:cNvGrpSpPr/>
            <p:nvPr/>
          </p:nvGrpSpPr>
          <p:grpSpPr>
            <a:xfrm>
              <a:off x="3643089" y="6508449"/>
              <a:ext cx="2552243" cy="605084"/>
              <a:chOff x="2452671" y="3629643"/>
              <a:chExt cx="2552243" cy="605084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5466E45-6AEE-DFA7-09E3-F0D093380F06}"/>
                  </a:ext>
                </a:extLst>
              </p:cNvPr>
              <p:cNvGrpSpPr/>
              <p:nvPr/>
            </p:nvGrpSpPr>
            <p:grpSpPr>
              <a:xfrm>
                <a:off x="2452671" y="3629643"/>
                <a:ext cx="2552243" cy="605084"/>
                <a:chOff x="2452671" y="3007766"/>
                <a:chExt cx="2552243" cy="605084"/>
              </a:xfrm>
            </p:grpSpPr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FAC2153E-C4EC-6C6F-97BB-F401660376D0}"/>
                    </a:ext>
                  </a:extLst>
                </p:cNvPr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2452671" y="3007766"/>
                  <a:ext cx="2552243" cy="306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b="1" dirty="0"/>
                    <a:t>Run container</a:t>
                  </a:r>
                </a:p>
              </p:txBody>
            </p:sp>
            <p:sp>
              <p:nvSpPr>
                <p:cNvPr id="111" name="矩形: 圆角 110">
                  <a:extLst>
                    <a:ext uri="{FF2B5EF4-FFF2-40B4-BE49-F238E27FC236}">
                      <a16:creationId xmlns:a16="http://schemas.microsoft.com/office/drawing/2014/main" id="{8ED05F12-2309-85FE-1649-467F0BC0A67A}"/>
                    </a:ext>
                  </a:extLst>
                </p:cNvPr>
                <p:cNvSpPr/>
                <p:nvPr/>
              </p:nvSpPr>
              <p:spPr>
                <a:xfrm>
                  <a:off x="2534920" y="3339800"/>
                  <a:ext cx="2228308" cy="2730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  :docker run hcp4715/hddm </a:t>
                  </a:r>
                </a:p>
              </p:txBody>
            </p:sp>
          </p:grpSp>
          <p:pic>
            <p:nvPicPr>
              <p:cNvPr id="97" name="Picture 22">
                <a:extLst>
                  <a:ext uri="{FF2B5EF4-FFF2-40B4-BE49-F238E27FC236}">
                    <a16:creationId xmlns:a16="http://schemas.microsoft.com/office/drawing/2014/main" id="{06960931-56BA-95CF-4E09-41E4C3623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7178" y="4007547"/>
                <a:ext cx="195881" cy="195881"/>
              </a:xfrm>
              <a:prstGeom prst="rect">
                <a:avLst/>
              </a:prstGeom>
            </p:spPr>
          </p:pic>
        </p:grpSp>
      </p:grp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C3D0355D-5385-C259-7928-BA86F0891273}"/>
              </a:ext>
            </a:extLst>
          </p:cNvPr>
          <p:cNvSpPr/>
          <p:nvPr/>
        </p:nvSpPr>
        <p:spPr>
          <a:xfrm>
            <a:off x="457021" y="5718932"/>
            <a:ext cx="3674731" cy="6163837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C5DEC7E3-53F5-E404-130C-1B45BC851BCF}"/>
              </a:ext>
            </a:extLst>
          </p:cNvPr>
          <p:cNvSpPr txBox="1"/>
          <p:nvPr/>
        </p:nvSpPr>
        <p:spPr>
          <a:xfrm>
            <a:off x="1286189" y="5753054"/>
            <a:ext cx="19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HDDM </a:t>
            </a:r>
            <a:r>
              <a:rPr lang="en-US" altLang="zh-CN" sz="2000" dirty="0">
                <a:sym typeface="+mn-ea"/>
              </a:rPr>
              <a:t>workflow</a:t>
            </a:r>
            <a:endParaRPr lang="en-US" altLang="zh-CN" sz="2000" dirty="0"/>
          </a:p>
        </p:txBody>
      </p:sp>
      <p:pic>
        <p:nvPicPr>
          <p:cNvPr id="170" name="图片 169" descr="main-logo ">
            <a:extLst>
              <a:ext uri="{FF2B5EF4-FFF2-40B4-BE49-F238E27FC236}">
                <a16:creationId xmlns:a16="http://schemas.microsoft.com/office/drawing/2014/main" id="{B43CC2C2-96F4-A557-76BC-46138A09F5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565989" y="5758324"/>
            <a:ext cx="446470" cy="446470"/>
          </a:xfrm>
          <a:prstGeom prst="rect">
            <a:avLst/>
          </a:prstGeom>
        </p:spPr>
      </p:pic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8D412A6-E0E4-D362-E46E-5E0B5B0E0AF1}"/>
              </a:ext>
            </a:extLst>
          </p:cNvPr>
          <p:cNvGrpSpPr/>
          <p:nvPr/>
        </p:nvGrpSpPr>
        <p:grpSpPr>
          <a:xfrm>
            <a:off x="405210" y="6164857"/>
            <a:ext cx="3531227" cy="952077"/>
            <a:chOff x="10502272" y="2126969"/>
            <a:chExt cx="3531227" cy="952077"/>
          </a:xfrm>
        </p:grpSpPr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7D3982E2-231E-B245-D55B-18269540829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Define models</a:t>
              </a:r>
            </a:p>
          </p:txBody>
        </p:sp>
        <p:sp>
          <p:nvSpPr>
            <p:cNvPr id="176" name="矩形: 圆角 32">
              <a:extLst>
                <a:ext uri="{FF2B5EF4-FFF2-40B4-BE49-F238E27FC236}">
                  <a16:creationId xmlns:a16="http://schemas.microsoft.com/office/drawing/2014/main" id="{DFEDF26D-8B46-78E9-7433-7357F9F282D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1102347" y="2434690"/>
              <a:ext cx="2931152" cy="60685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86FB5189-32EE-E518-AB45-96A7B9EAD5D3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m1=</a:t>
              </a: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hddm.HDDM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m2=</a:t>
              </a: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hddm.HDDM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(data,…)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···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07317335-EAC3-7944-AE87-1A6E9F65A61A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[1]:</a:t>
              </a:r>
            </a:p>
          </p:txBody>
        </p: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60F1469-C922-6094-EED9-895B184CB5B9}"/>
              </a:ext>
            </a:extLst>
          </p:cNvPr>
          <p:cNvSpPr txBox="1"/>
          <p:nvPr/>
        </p:nvSpPr>
        <p:spPr>
          <a:xfrm>
            <a:off x="12328864" y="3295700"/>
            <a:ext cx="169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Open URL &amp;</a:t>
            </a:r>
            <a:b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</a:br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Enter jupyter</a:t>
            </a:r>
            <a:endParaRPr lang="en-US" altLang="zh-CN" sz="2000" dirty="0"/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DE58C11-947D-AD87-B094-42CEF83DA900}"/>
              </a:ext>
            </a:extLst>
          </p:cNvPr>
          <p:cNvGrpSpPr/>
          <p:nvPr/>
        </p:nvGrpSpPr>
        <p:grpSpPr>
          <a:xfrm>
            <a:off x="405210" y="7102821"/>
            <a:ext cx="3531227" cy="952077"/>
            <a:chOff x="10502272" y="2126969"/>
            <a:chExt cx="3531227" cy="952077"/>
          </a:xfrm>
        </p:grpSpPr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8E3DEDD9-CAE9-FF23-BA84-AE6C94FA6E6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Fitting model</a:t>
              </a:r>
            </a:p>
          </p:txBody>
        </p:sp>
        <p:sp>
          <p:nvSpPr>
            <p:cNvPr id="229" name="矩形: 圆角 32">
              <a:extLst>
                <a:ext uri="{FF2B5EF4-FFF2-40B4-BE49-F238E27FC236}">
                  <a16:creationId xmlns:a16="http://schemas.microsoft.com/office/drawing/2014/main" id="{C408F891-94BB-F8E9-8C1A-A150F127202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1102347" y="2434690"/>
              <a:ext cx="2931152" cy="60685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5B00154-6F5D-81D4-34E7-AB220895096E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infdata1=m1.sample(500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,chains=4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infdata2=m2.sample(500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,chains=4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A15B84C4-E5C6-1D23-F94F-DA9B974ED09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[2]:</a:t>
              </a: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3975D70C-C813-6C9C-E1D5-770C9F41EC2C}"/>
              </a:ext>
            </a:extLst>
          </p:cNvPr>
          <p:cNvGrpSpPr/>
          <p:nvPr/>
        </p:nvGrpSpPr>
        <p:grpSpPr>
          <a:xfrm>
            <a:off x="405210" y="8040785"/>
            <a:ext cx="3531227" cy="952077"/>
            <a:chOff x="10502272" y="2126969"/>
            <a:chExt cx="3531227" cy="952077"/>
          </a:xfrm>
        </p:grpSpPr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82D625B4-FE19-261C-48FA-284EBE0EDAA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Diagnosis</a:t>
              </a:r>
            </a:p>
          </p:txBody>
        </p:sp>
        <p:sp>
          <p:nvSpPr>
            <p:cNvPr id="234" name="矩形: 圆角 32">
              <a:extLst>
                <a:ext uri="{FF2B5EF4-FFF2-40B4-BE49-F238E27FC236}">
                  <a16:creationId xmlns:a16="http://schemas.microsoft.com/office/drawing/2014/main" id="{D30C43FF-1CE4-675F-7E8B-6A2F8BCCE45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102347" y="2434690"/>
              <a:ext cx="2931152" cy="60685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71054C8E-F520-1930-FF51-A4BE836EFB41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az.summay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(infdata1)</a:t>
              </a:r>
            </a:p>
            <a:p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</a:t>
              </a:r>
              <a:r>
                <a:rPr lang="en-US" altLang="zh-CN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plot_trace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E2906E4D-3526-E621-E50A-43F4E2A6F58A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[3]:</a:t>
              </a:r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F1ADE3D9-76EB-D46B-0A4E-AEE47D0FE629}"/>
              </a:ext>
            </a:extLst>
          </p:cNvPr>
          <p:cNvGrpSpPr/>
          <p:nvPr/>
        </p:nvGrpSpPr>
        <p:grpSpPr>
          <a:xfrm>
            <a:off x="405210" y="8978749"/>
            <a:ext cx="3531227" cy="1321409"/>
            <a:chOff x="10502272" y="2126969"/>
            <a:chExt cx="3531227" cy="1321409"/>
          </a:xfrm>
        </p:grpSpPr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7359BA59-15B4-6DFA-DDE9-26D105E3C26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Comparison</a:t>
              </a:r>
            </a:p>
          </p:txBody>
        </p:sp>
        <p:sp>
          <p:nvSpPr>
            <p:cNvPr id="239" name="矩形: 圆角 32">
              <a:extLst>
                <a:ext uri="{FF2B5EF4-FFF2-40B4-BE49-F238E27FC236}">
                  <a16:creationId xmlns:a16="http://schemas.microsoft.com/office/drawing/2014/main" id="{81C8350E-871E-1ADA-A7C1-93B1E3EEDE1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102347" y="2434690"/>
              <a:ext cx="2931152" cy="101368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C4397134-CC22-CA56-4863-6DEEAD84C2E2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models={</a:t>
              </a:r>
              <a:b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"model1":infdata1, 	"model2":infdata2,</a:t>
              </a:r>
              <a:b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az.compare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(models)</a:t>
              </a:r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B3FCE690-3AF4-ACE5-607E-E04765DD4F2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[4]:</a:t>
              </a:r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6126D89D-C8D1-6333-3082-043DA65CF3AE}"/>
              </a:ext>
            </a:extLst>
          </p:cNvPr>
          <p:cNvGrpSpPr/>
          <p:nvPr/>
        </p:nvGrpSpPr>
        <p:grpSpPr>
          <a:xfrm>
            <a:off x="405210" y="10286045"/>
            <a:ext cx="3531227" cy="767411"/>
            <a:chOff x="10502272" y="2126969"/>
            <a:chExt cx="3531227" cy="767411"/>
          </a:xfrm>
        </p:grpSpPr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66BBBA08-8CD5-6984-B86C-472E587DD79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Evaluation</a:t>
              </a:r>
            </a:p>
          </p:txBody>
        </p:sp>
        <p:sp>
          <p:nvSpPr>
            <p:cNvPr id="249" name="矩形: 圆角 32">
              <a:extLst>
                <a:ext uri="{FF2B5EF4-FFF2-40B4-BE49-F238E27FC236}">
                  <a16:creationId xmlns:a16="http://schemas.microsoft.com/office/drawing/2014/main" id="{43FBFCAB-1ED4-3471-07B1-D7394905D62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102347" y="2434690"/>
              <a:ext cx="2931152" cy="41144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48E337E6-CE05-32F4-A545-8F4CE4C22450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az.plot_ppc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(infdata1,...)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8C323242-9E2F-EFFB-424F-7FB439D3059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[5]:</a:t>
              </a: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E9CFA44C-795F-9809-9432-B8EC397116B8}"/>
              </a:ext>
            </a:extLst>
          </p:cNvPr>
          <p:cNvGrpSpPr/>
          <p:nvPr/>
        </p:nvGrpSpPr>
        <p:grpSpPr>
          <a:xfrm>
            <a:off x="405210" y="11039342"/>
            <a:ext cx="3531227" cy="767411"/>
            <a:chOff x="10502272" y="2126969"/>
            <a:chExt cx="3531227" cy="767411"/>
          </a:xfrm>
        </p:grpSpPr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9FB915C8-4E81-DD97-39C3-CB0CC6C23D5A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Inference</a:t>
              </a:r>
            </a:p>
          </p:txBody>
        </p:sp>
        <p:sp>
          <p:nvSpPr>
            <p:cNvPr id="254" name="矩形: 圆角 32">
              <a:extLst>
                <a:ext uri="{FF2B5EF4-FFF2-40B4-BE49-F238E27FC236}">
                  <a16:creationId xmlns:a16="http://schemas.microsoft.com/office/drawing/2014/main" id="{F5181B6F-F4AF-558E-B1B8-04C358069E9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102347" y="2434690"/>
              <a:ext cx="2931152" cy="41144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DD8F5B6F-D45C-CC2C-54C0-679653348951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az.plot_posterior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DA259A4-3B0D-4F2F-828C-389FE70EB74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[6]: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1DFC39B-9283-7C8A-EBA5-F02C14C211EE}"/>
              </a:ext>
            </a:extLst>
          </p:cNvPr>
          <p:cNvSpPr txBox="1"/>
          <p:nvPr/>
        </p:nvSpPr>
        <p:spPr>
          <a:xfrm>
            <a:off x="1346818" y="379822"/>
            <a:ext cx="169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I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nstall</a:t>
            </a:r>
            <a:r>
              <a:rPr lang="zh-CN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docker</a:t>
            </a:r>
            <a:endParaRPr lang="en-US" altLang="zh-CN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F25DAF5-2B33-2D61-3DF8-5E5A150C8915}"/>
              </a:ext>
            </a:extLst>
          </p:cNvPr>
          <p:cNvGrpSpPr/>
          <p:nvPr/>
        </p:nvGrpSpPr>
        <p:grpSpPr>
          <a:xfrm>
            <a:off x="5668359" y="891902"/>
            <a:ext cx="6522374" cy="2469952"/>
            <a:chOff x="2118548" y="8152783"/>
            <a:chExt cx="6522374" cy="2469952"/>
          </a:xfrm>
        </p:grpSpPr>
        <p:sp>
          <p:nvSpPr>
            <p:cNvPr id="9" name="文本框 3">
              <a:extLst>
                <a:ext uri="{FF2B5EF4-FFF2-40B4-BE49-F238E27FC236}">
                  <a16:creationId xmlns:a16="http://schemas.microsoft.com/office/drawing/2014/main" id="{F20EBBD9-B4CB-0DE6-FC76-1BB49CD0212A}"/>
                </a:ext>
              </a:extLst>
            </p:cNvPr>
            <p:cNvSpPr txBox="1"/>
            <p:nvPr/>
          </p:nvSpPr>
          <p:spPr>
            <a:xfrm>
              <a:off x="2199022" y="8223747"/>
              <a:ext cx="6389394" cy="2292935"/>
            </a:xfrm>
            <a:prstGeom prst="rect">
              <a:avLst/>
            </a:prstGeom>
            <a:solidFill>
              <a:srgbClr val="20232A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latinLnBrk="1" hangingPunct="0"/>
              <a:r>
                <a:rPr lang="en-US" altLang="zh-CN" sz="1100" dirty="0">
                  <a:solidFill>
                    <a:srgbClr val="A9D18E"/>
                  </a:solidFill>
                  <a:latin typeface="Consolas" panose="020B0609020204030204" pitchFamily="49" charset="0"/>
                  <a:sym typeface="+mn-ea"/>
                </a:rPr>
                <a:t>user@DESKTOP</a:t>
              </a:r>
              <a:r>
                <a: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  <a:sym typeface="+mn-ea"/>
                </a:rPr>
                <a:t>:/$ docker pull hcp4715</a:t>
              </a:r>
              <a:endParaRPr lang="en-US" altLang="zh-CN" sz="1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1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user@DESKTOP</a:t>
              </a:r>
              <a:r>
                <a: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:/$ docker run -p 8888:8888 -it --rm hcp4715/hddm jupyter notebook</a:t>
              </a:r>
            </a:p>
            <a:p>
              <a:pPr eaLnBrk="0" latinLnBrk="1" hangingPunct="0"/>
              <a:r>
                <a:rPr lang="en-US" altLang="zh-CN" sz="11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Serving notebooks from local directory: /home/jovyan</a:t>
              </a:r>
            </a:p>
            <a:p>
              <a:pPr eaLnBrk="0" latinLnBrk="1" hangingPunct="0"/>
              <a:r>
                <a:rPr lang="en-US" altLang="zh-CN" sz="11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06:50:52.339 NotebookApp]</a:t>
              </a:r>
              <a:r>
                <a:rPr lang="en-US" altLang="zh-CN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Jupyter Notebook 6.4.12 is running at:</a:t>
              </a:r>
            </a:p>
            <a:p>
              <a:pPr eaLnBrk="0" latinLnBrk="1" hangingPunct="0"/>
              <a:r>
                <a:rPr lang="en-US" altLang="zh-CN" sz="11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Use Control-C to stop this server and shut down all kernels (twice to skip confirmation).</a:t>
              </a:r>
            </a:p>
            <a:p>
              <a:pPr eaLnBrk="0" latinLnBrk="1" hangingPunct="0"/>
              <a:r>
                <a:rPr lang="en-US" altLang="zh-CN" sz="1100" dirty="0">
                  <a:solidFill>
                    <a:srgbClr val="E492FB"/>
                  </a:solidFill>
                  <a:latin typeface="Consolas" panose="020B0609020204030204" pitchFamily="49" charset="0"/>
                </a:rPr>
                <a:t>[C 06:50:52.342 NotebookApp]</a:t>
              </a:r>
            </a:p>
            <a:p>
              <a:pPr eaLnBrk="0" latinLnBrk="1" hangingPunct="0"/>
              <a:endParaRPr lang="en-US" altLang="zh-CN" sz="11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To access the notebook, open this file in a browser:</a:t>
              </a:r>
            </a:p>
            <a:p>
              <a:pPr eaLnBrk="0" latinLnBrk="1" hangingPunct="0"/>
              <a:r>
                <a: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file:///home/jovyan/.local/share/jupyter/runtime/nbserver-7-open.html</a:t>
              </a:r>
            </a:p>
            <a:p>
              <a:pPr eaLnBrk="0" latinLnBrk="1" hangingPunct="0"/>
              <a:r>
                <a: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Or copy and paste one of these URLs:</a:t>
              </a:r>
            </a:p>
            <a:p>
              <a:pPr eaLnBrk="0" latinLnBrk="1" hangingPunct="0"/>
              <a:r>
                <a: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http://92ea06ad8c6d:8888/?token=0ce749eb149fe594d8879dbaeabd9e</a:t>
              </a:r>
            </a:p>
            <a:p>
              <a:pPr eaLnBrk="0" latinLnBrk="1" hangingPunct="0"/>
              <a:r>
                <a: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or http://127.0.0.1:8888/?token=0ce749eb149fe594d8879dbaeabd9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46B027D-E01A-A6E4-5ADE-8EFE5DD81990}"/>
                </a:ext>
              </a:extLst>
            </p:cNvPr>
            <p:cNvSpPr/>
            <p:nvPr/>
          </p:nvSpPr>
          <p:spPr>
            <a:xfrm>
              <a:off x="2635250" y="10115551"/>
              <a:ext cx="5080000" cy="33019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 w="0">
                  <a:noFill/>
                </a:ln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93EBA3-B86E-7B0B-6886-08B34F82AF62}"/>
                </a:ext>
              </a:extLst>
            </p:cNvPr>
            <p:cNvSpPr/>
            <p:nvPr/>
          </p:nvSpPr>
          <p:spPr>
            <a:xfrm>
              <a:off x="2118548" y="8152783"/>
              <a:ext cx="6522374" cy="24699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6F47EC6-9127-C1BA-059F-ABB5FB3777A0}"/>
              </a:ext>
            </a:extLst>
          </p:cNvPr>
          <p:cNvGrpSpPr/>
          <p:nvPr/>
        </p:nvGrpSpPr>
        <p:grpSpPr>
          <a:xfrm>
            <a:off x="7294527" y="3457748"/>
            <a:ext cx="3298005" cy="2882611"/>
            <a:chOff x="10327700" y="7676861"/>
            <a:chExt cx="3561662" cy="311306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AA9028B-E827-3149-C4C5-31DE20D37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0476874" y="7788190"/>
              <a:ext cx="3218846" cy="287251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6B5607-57C4-E35F-7EC7-499E6B696A18}"/>
                </a:ext>
              </a:extLst>
            </p:cNvPr>
            <p:cNvSpPr/>
            <p:nvPr/>
          </p:nvSpPr>
          <p:spPr>
            <a:xfrm>
              <a:off x="10327700" y="7676861"/>
              <a:ext cx="3561662" cy="31130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068FB012-D203-BDAE-E136-400AD3508B75}"/>
              </a:ext>
            </a:extLst>
          </p:cNvPr>
          <p:cNvSpPr/>
          <p:nvPr/>
        </p:nvSpPr>
        <p:spPr>
          <a:xfrm>
            <a:off x="11407339" y="2960164"/>
            <a:ext cx="921525" cy="13471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4D267B-2403-0AC9-CB30-14454AFC9509}"/>
              </a:ext>
            </a:extLst>
          </p:cNvPr>
          <p:cNvCxnSpPr>
            <a:cxnSpLocks/>
            <a:stCxn id="85" idx="3"/>
            <a:endCxn id="12" idx="1"/>
          </p:cNvCxnSpPr>
          <p:nvPr/>
        </p:nvCxnSpPr>
        <p:spPr>
          <a:xfrm flipV="1">
            <a:off x="4131752" y="2126878"/>
            <a:ext cx="1536607" cy="16245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5189D37-4A6D-4071-E6F6-B74179F5346F}"/>
              </a:ext>
            </a:extLst>
          </p:cNvPr>
          <p:cNvGrpSpPr/>
          <p:nvPr/>
        </p:nvGrpSpPr>
        <p:grpSpPr>
          <a:xfrm>
            <a:off x="5156555" y="6574785"/>
            <a:ext cx="7573947" cy="2933607"/>
            <a:chOff x="1872738" y="6244260"/>
            <a:chExt cx="7573947" cy="293360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8526F0B-26A1-9F83-66B2-920E8D278AF6}"/>
                </a:ext>
              </a:extLst>
            </p:cNvPr>
            <p:cNvSpPr/>
            <p:nvPr/>
          </p:nvSpPr>
          <p:spPr>
            <a:xfrm>
              <a:off x="1872738" y="6244260"/>
              <a:ext cx="7573947" cy="29336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 descr="IMG_256">
              <a:extLst>
                <a:ext uri="{FF2B5EF4-FFF2-40B4-BE49-F238E27FC236}">
                  <a16:creationId xmlns:a16="http://schemas.microsoft.com/office/drawing/2014/main" id="{555EE414-4C9B-E981-6154-4B5F912C8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490520" y="6363306"/>
              <a:ext cx="6390006" cy="266160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2" name="矩形: 圆角 17">
            <a:extLst>
              <a:ext uri="{FF2B5EF4-FFF2-40B4-BE49-F238E27FC236}">
                <a16:creationId xmlns:a16="http://schemas.microsoft.com/office/drawing/2014/main" id="{CE87EBCF-173F-8BE0-9079-42A05AF1F609}"/>
              </a:ext>
            </a:extLst>
          </p:cNvPr>
          <p:cNvSpPr/>
          <p:nvPr/>
        </p:nvSpPr>
        <p:spPr>
          <a:xfrm>
            <a:off x="7049578" y="10394700"/>
            <a:ext cx="3674730" cy="1619885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8199DFEC-DFEB-7431-99FE-B7704F84914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974277" y="10977085"/>
            <a:ext cx="1564840" cy="84030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475530C-D682-0063-E35B-89125DD15BE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404421" y="10987616"/>
            <a:ext cx="1452381" cy="840306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96F9227-5B62-74B9-A3F8-7467F073CB03}"/>
              </a:ext>
            </a:extLst>
          </p:cNvPr>
          <p:cNvSpPr txBox="1"/>
          <p:nvPr/>
        </p:nvSpPr>
        <p:spPr>
          <a:xfrm>
            <a:off x="7049578" y="10481081"/>
            <a:ext cx="367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Results</a:t>
            </a:r>
          </a:p>
        </p:txBody>
      </p:sp>
      <p:pic>
        <p:nvPicPr>
          <p:cNvPr id="46" name="图片 45" descr="图标&#10;&#10;描述已自动生成">
            <a:extLst>
              <a:ext uri="{FF2B5EF4-FFF2-40B4-BE49-F238E27FC236}">
                <a16:creationId xmlns:a16="http://schemas.microsoft.com/office/drawing/2014/main" id="{A64CC394-FF7D-F99E-56AC-2F4317F68EBE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17" y="10463047"/>
            <a:ext cx="460725" cy="460725"/>
          </a:xfrm>
          <a:prstGeom prst="rect">
            <a:avLst/>
          </a:prstGeom>
        </p:spPr>
      </p:pic>
      <p:sp>
        <p:nvSpPr>
          <p:cNvPr id="48" name="箭头: 虚尾 47">
            <a:extLst>
              <a:ext uri="{FF2B5EF4-FFF2-40B4-BE49-F238E27FC236}">
                <a16:creationId xmlns:a16="http://schemas.microsoft.com/office/drawing/2014/main" id="{ECA39CE2-383A-9301-C26A-58C020DF20DC}"/>
              </a:ext>
            </a:extLst>
          </p:cNvPr>
          <p:cNvSpPr/>
          <p:nvPr/>
        </p:nvSpPr>
        <p:spPr>
          <a:xfrm rot="5400000">
            <a:off x="8638437" y="9635814"/>
            <a:ext cx="735560" cy="623721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钟表的特写&#10;&#10;中度可信度描述已自动生成">
            <a:extLst>
              <a:ext uri="{FF2B5EF4-FFF2-40B4-BE49-F238E27FC236}">
                <a16:creationId xmlns:a16="http://schemas.microsoft.com/office/drawing/2014/main" id="{917FD23B-4076-DB54-DABF-86DD4791C381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9" y="3107712"/>
            <a:ext cx="438150" cy="445811"/>
          </a:xfrm>
          <a:prstGeom prst="rect">
            <a:avLst/>
          </a:prstGeom>
        </p:spPr>
      </p:pic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827C76F7-B819-4040-F687-468994572E23}"/>
              </a:ext>
            </a:extLst>
          </p:cNvPr>
          <p:cNvSpPr/>
          <p:nvPr/>
        </p:nvSpPr>
        <p:spPr>
          <a:xfrm rot="10137829">
            <a:off x="3879226" y="5638945"/>
            <a:ext cx="3526250" cy="40077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5F59733-AB46-1135-4007-49DF09E9D230}"/>
              </a:ext>
            </a:extLst>
          </p:cNvPr>
          <p:cNvSpPr txBox="1"/>
          <p:nvPr/>
        </p:nvSpPr>
        <p:spPr>
          <a:xfrm>
            <a:off x="4670083" y="4889375"/>
            <a:ext cx="169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Open jupyter notebook</a:t>
            </a:r>
            <a:endParaRPr lang="en-US" altLang="zh-CN" sz="20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C29B3DE-53E0-8E1E-24B8-3860D8535FBF}"/>
              </a:ext>
            </a:extLst>
          </p:cNvPr>
          <p:cNvCxnSpPr>
            <a:cxnSpLocks/>
            <a:stCxn id="168" idx="3"/>
            <a:endCxn id="25" idx="1"/>
          </p:cNvCxnSpPr>
          <p:nvPr/>
        </p:nvCxnSpPr>
        <p:spPr>
          <a:xfrm flipV="1">
            <a:off x="4131752" y="8041589"/>
            <a:ext cx="1024803" cy="7592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0057F74-D2C2-1764-2F0F-C2C6E9E353B2}"/>
              </a:ext>
            </a:extLst>
          </p:cNvPr>
          <p:cNvCxnSpPr>
            <a:cxnSpLocks/>
            <a:stCxn id="30" idx="2"/>
            <a:endCxn id="79" idx="0"/>
          </p:cNvCxnSpPr>
          <p:nvPr/>
        </p:nvCxnSpPr>
        <p:spPr>
          <a:xfrm>
            <a:off x="2288482" y="2484094"/>
            <a:ext cx="1" cy="607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02FDD69-5F7C-E7C8-CCE8-229A37ED8427}"/>
              </a:ext>
            </a:extLst>
          </p:cNvPr>
          <p:cNvCxnSpPr>
            <a:cxnSpLocks/>
            <a:stCxn id="73" idx="2"/>
            <a:endCxn id="168" idx="0"/>
          </p:cNvCxnSpPr>
          <p:nvPr/>
        </p:nvCxnSpPr>
        <p:spPr>
          <a:xfrm>
            <a:off x="2294387" y="5166349"/>
            <a:ext cx="0" cy="5525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8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17">
            <a:extLst>
              <a:ext uri="{FF2B5EF4-FFF2-40B4-BE49-F238E27FC236}">
                <a16:creationId xmlns:a16="http://schemas.microsoft.com/office/drawing/2014/main" id="{DE13AC87-5C2B-5075-CAFE-6846676FD1E8}"/>
              </a:ext>
            </a:extLst>
          </p:cNvPr>
          <p:cNvSpPr/>
          <p:nvPr/>
        </p:nvSpPr>
        <p:spPr>
          <a:xfrm>
            <a:off x="654039" y="3690389"/>
            <a:ext cx="2134881" cy="21296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C513255-A9CA-82AB-6770-85D484DD54A7}"/>
              </a:ext>
            </a:extLst>
          </p:cNvPr>
          <p:cNvGrpSpPr/>
          <p:nvPr/>
        </p:nvGrpSpPr>
        <p:grpSpPr>
          <a:xfrm>
            <a:off x="975273" y="4137725"/>
            <a:ext cx="1507050" cy="1551866"/>
            <a:chOff x="300871" y="4294064"/>
            <a:chExt cx="1091473" cy="1123931"/>
          </a:xfrm>
        </p:grpSpPr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047142D5-9211-9BC1-E15D-D97FFD6CF854}"/>
                </a:ext>
              </a:extLst>
            </p:cNvPr>
            <p:cNvSpPr/>
            <p:nvPr/>
          </p:nvSpPr>
          <p:spPr>
            <a:xfrm>
              <a:off x="355722" y="4427056"/>
              <a:ext cx="965873" cy="965873"/>
            </a:xfrm>
            <a:prstGeom prst="flowChartConnec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8267BC7-6B67-31A9-BCB1-237FCD38CE8A}"/>
                </a:ext>
              </a:extLst>
            </p:cNvPr>
            <p:cNvSpPr/>
            <p:nvPr/>
          </p:nvSpPr>
          <p:spPr>
            <a:xfrm>
              <a:off x="1061883" y="5120218"/>
              <a:ext cx="236433" cy="20132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12E303C-A6A7-D2E9-FA00-BCD1245288CE}"/>
                </a:ext>
              </a:extLst>
            </p:cNvPr>
            <p:cNvSpPr/>
            <p:nvPr/>
          </p:nvSpPr>
          <p:spPr>
            <a:xfrm>
              <a:off x="382115" y="5107687"/>
              <a:ext cx="235112" cy="19660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CEF5885-DF67-8420-A862-F89E86843269}"/>
                </a:ext>
              </a:extLst>
            </p:cNvPr>
            <p:cNvSpPr/>
            <p:nvPr/>
          </p:nvSpPr>
          <p:spPr>
            <a:xfrm>
              <a:off x="774166" y="4410946"/>
              <a:ext cx="143143" cy="5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" name="图片 60" descr="mac (1)">
              <a:extLst>
                <a:ext uri="{FF2B5EF4-FFF2-40B4-BE49-F238E27FC236}">
                  <a16:creationId xmlns:a16="http://schemas.microsoft.com/office/drawing/2014/main" id="{9A5BBE3E-609F-1D9B-E3BF-C3EFD35F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0871" y="5068337"/>
              <a:ext cx="328991" cy="328991"/>
            </a:xfrm>
            <a:prstGeom prst="rect">
              <a:avLst/>
            </a:prstGeom>
          </p:spPr>
        </p:pic>
        <p:pic>
          <p:nvPicPr>
            <p:cNvPr id="62" name="图片 61" descr="windows-fill">
              <a:extLst>
                <a:ext uri="{FF2B5EF4-FFF2-40B4-BE49-F238E27FC236}">
                  <a16:creationId xmlns:a16="http://schemas.microsoft.com/office/drawing/2014/main" id="{F2131000-873A-541D-1982-CA95EC76F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6116" y="5041767"/>
              <a:ext cx="376228" cy="376228"/>
            </a:xfrm>
            <a:prstGeom prst="rect">
              <a:avLst/>
            </a:prstGeom>
          </p:spPr>
        </p:pic>
        <p:pic>
          <p:nvPicPr>
            <p:cNvPr id="68" name="图片 67" descr="形状&#10;&#10;低可信度描述已自动生成">
              <a:extLst>
                <a:ext uri="{FF2B5EF4-FFF2-40B4-BE49-F238E27FC236}">
                  <a16:creationId xmlns:a16="http://schemas.microsoft.com/office/drawing/2014/main" id="{AF86D3DB-6632-6411-C384-47A1E961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30" y="4294064"/>
              <a:ext cx="299497" cy="299498"/>
            </a:xfrm>
            <a:prstGeom prst="rect">
              <a:avLst/>
            </a:prstGeom>
          </p:spPr>
        </p:pic>
      </p:grpSp>
      <p:pic>
        <p:nvPicPr>
          <p:cNvPr id="72" name="图片 71" descr="形状&#10;&#10;低可信度描述已自动生成">
            <a:extLst>
              <a:ext uri="{FF2B5EF4-FFF2-40B4-BE49-F238E27FC236}">
                <a16:creationId xmlns:a16="http://schemas.microsoft.com/office/drawing/2014/main" id="{21E5E7CE-35BE-1E1B-4F8B-0CA525C2010F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18" y="4511105"/>
            <a:ext cx="828549" cy="828549"/>
          </a:xfrm>
          <a:prstGeom prst="rect">
            <a:avLst/>
          </a:prstGeom>
        </p:spPr>
      </p:pic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517AEC62-30AB-F35E-ACF7-AB1E2E95CCE4}"/>
              </a:ext>
            </a:extLst>
          </p:cNvPr>
          <p:cNvGrpSpPr/>
          <p:nvPr/>
        </p:nvGrpSpPr>
        <p:grpSpPr>
          <a:xfrm>
            <a:off x="3391049" y="3690389"/>
            <a:ext cx="2726754" cy="2129672"/>
            <a:chOff x="3477342" y="5235747"/>
            <a:chExt cx="2726754" cy="2093073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61AF5B54-2A12-56DB-2E65-D4C3A0FB3ECF}"/>
                </a:ext>
              </a:extLst>
            </p:cNvPr>
            <p:cNvSpPr/>
            <p:nvPr/>
          </p:nvSpPr>
          <p:spPr>
            <a:xfrm>
              <a:off x="3477342" y="5235747"/>
              <a:ext cx="2726754" cy="2093073"/>
            </a:xfrm>
            <a:prstGeom prst="roundRect">
              <a:avLst>
                <a:gd name="adj" fmla="val 8386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6" name="图片 75" descr="钟表的特写&#10;&#10;中度可信度描述已自动生成">
              <a:extLst>
                <a:ext uri="{FF2B5EF4-FFF2-40B4-BE49-F238E27FC236}">
                  <a16:creationId xmlns:a16="http://schemas.microsoft.com/office/drawing/2014/main" id="{132749ED-90D9-2E73-CB0B-937572765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245" y="5271169"/>
              <a:ext cx="438150" cy="438150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A9B121A-E7CC-82CD-F2A1-25F557F486B4}"/>
                </a:ext>
              </a:extLst>
            </p:cNvPr>
            <p:cNvSpPr txBox="1"/>
            <p:nvPr/>
          </p:nvSpPr>
          <p:spPr>
            <a:xfrm>
              <a:off x="3945963" y="5290188"/>
              <a:ext cx="1690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Open terminal</a:t>
              </a:r>
              <a:endParaRPr lang="en-US" altLang="zh-CN" sz="2000" dirty="0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A834B6-A36B-A961-85E2-E234936864B0}"/>
                </a:ext>
              </a:extLst>
            </p:cNvPr>
            <p:cNvGrpSpPr/>
            <p:nvPr/>
          </p:nvGrpSpPr>
          <p:grpSpPr>
            <a:xfrm>
              <a:off x="3651853" y="5784835"/>
              <a:ext cx="2552243" cy="605084"/>
              <a:chOff x="2452671" y="3007766"/>
              <a:chExt cx="2552243" cy="605084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8DEE7DD8-494C-BC9D-8006-BC71F043EEB4}"/>
                  </a:ext>
                </a:extLst>
              </p:cNvPr>
              <p:cNvGrpSpPr/>
              <p:nvPr/>
            </p:nvGrpSpPr>
            <p:grpSpPr>
              <a:xfrm>
                <a:off x="2452671" y="3007766"/>
                <a:ext cx="2552243" cy="605084"/>
                <a:chOff x="2452671" y="3007766"/>
                <a:chExt cx="2552243" cy="605084"/>
              </a:xfrm>
            </p:grpSpPr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1DADA30F-501D-DCDA-088F-6C7B8D5F2737}"/>
                    </a:ext>
                  </a:extLst>
                </p:cNvPr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2452671" y="3007766"/>
                  <a:ext cx="2552243" cy="306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b="1" dirty="0"/>
                    <a:t>Pull image</a:t>
                  </a:r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8FB9AC50-7E06-F7D0-5A47-809DA022311D}"/>
                    </a:ext>
                  </a:extLst>
                </p:cNvPr>
                <p:cNvSpPr/>
                <p:nvPr/>
              </p:nvSpPr>
              <p:spPr>
                <a:xfrm>
                  <a:off x="2534919" y="3339800"/>
                  <a:ext cx="2219545" cy="2730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 :docker pull hcp4715/hddm </a:t>
                  </a:r>
                </a:p>
              </p:txBody>
            </p:sp>
          </p:grpSp>
          <p:pic>
            <p:nvPicPr>
              <p:cNvPr id="84" name="Picture 22">
                <a:extLst>
                  <a:ext uri="{FF2B5EF4-FFF2-40B4-BE49-F238E27FC236}">
                    <a16:creationId xmlns:a16="http://schemas.microsoft.com/office/drawing/2014/main" id="{E5AA5C0A-0EC4-3A6C-EBEF-7B64CDB08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0900" y="3383918"/>
                <a:ext cx="195881" cy="195881"/>
              </a:xfrm>
              <a:prstGeom prst="rect">
                <a:avLst/>
              </a:prstGeom>
            </p:spPr>
          </p:pic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84832A6A-66D0-A61B-994E-CD55B83DB85C}"/>
                </a:ext>
              </a:extLst>
            </p:cNvPr>
            <p:cNvGrpSpPr/>
            <p:nvPr/>
          </p:nvGrpSpPr>
          <p:grpSpPr>
            <a:xfrm>
              <a:off x="3643089" y="6508449"/>
              <a:ext cx="2552243" cy="605084"/>
              <a:chOff x="2452671" y="3629643"/>
              <a:chExt cx="2552243" cy="605084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5466E45-6AEE-DFA7-09E3-F0D093380F06}"/>
                  </a:ext>
                </a:extLst>
              </p:cNvPr>
              <p:cNvGrpSpPr/>
              <p:nvPr/>
            </p:nvGrpSpPr>
            <p:grpSpPr>
              <a:xfrm>
                <a:off x="2452671" y="3629643"/>
                <a:ext cx="2552243" cy="605084"/>
                <a:chOff x="2452671" y="3007766"/>
                <a:chExt cx="2552243" cy="605084"/>
              </a:xfrm>
            </p:grpSpPr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FAC2153E-C4EC-6C6F-97BB-F401660376D0}"/>
                    </a:ext>
                  </a:extLst>
                </p:cNvPr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2452671" y="3007766"/>
                  <a:ext cx="2552243" cy="306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b="1" dirty="0"/>
                    <a:t>Run container</a:t>
                  </a:r>
                </a:p>
              </p:txBody>
            </p:sp>
            <p:sp>
              <p:nvSpPr>
                <p:cNvPr id="111" name="矩形: 圆角 110">
                  <a:extLst>
                    <a:ext uri="{FF2B5EF4-FFF2-40B4-BE49-F238E27FC236}">
                      <a16:creationId xmlns:a16="http://schemas.microsoft.com/office/drawing/2014/main" id="{8ED05F12-2309-85FE-1649-467F0BC0A67A}"/>
                    </a:ext>
                  </a:extLst>
                </p:cNvPr>
                <p:cNvSpPr/>
                <p:nvPr/>
              </p:nvSpPr>
              <p:spPr>
                <a:xfrm>
                  <a:off x="2534920" y="3339800"/>
                  <a:ext cx="2228308" cy="2730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 :docker run hcp4715/hddm </a:t>
                  </a:r>
                </a:p>
              </p:txBody>
            </p:sp>
          </p:grpSp>
          <p:pic>
            <p:nvPicPr>
              <p:cNvPr id="97" name="Picture 22">
                <a:extLst>
                  <a:ext uri="{FF2B5EF4-FFF2-40B4-BE49-F238E27FC236}">
                    <a16:creationId xmlns:a16="http://schemas.microsoft.com/office/drawing/2014/main" id="{06960931-56BA-95CF-4E09-41E4C3623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7178" y="4007547"/>
                <a:ext cx="195881" cy="195881"/>
              </a:xfrm>
              <a:prstGeom prst="rect">
                <a:avLst/>
              </a:prstGeom>
            </p:spPr>
          </p:pic>
        </p:grpSp>
      </p:grp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1FEC82BF-6581-7E33-E9FE-4D1E4EA93F8B}"/>
              </a:ext>
            </a:extLst>
          </p:cNvPr>
          <p:cNvCxnSpPr>
            <a:stCxn id="30" idx="3"/>
            <a:endCxn id="73" idx="1"/>
          </p:cNvCxnSpPr>
          <p:nvPr/>
        </p:nvCxnSpPr>
        <p:spPr>
          <a:xfrm>
            <a:off x="2788920" y="4755225"/>
            <a:ext cx="60212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D1ACCAE6-97BE-13B5-0420-0D222E1EDD63}"/>
              </a:ext>
            </a:extLst>
          </p:cNvPr>
          <p:cNvSpPr/>
          <p:nvPr/>
        </p:nvSpPr>
        <p:spPr>
          <a:xfrm>
            <a:off x="6719932" y="4249078"/>
            <a:ext cx="2726754" cy="1012056"/>
          </a:xfrm>
          <a:prstGeom prst="roundRect">
            <a:avLst>
              <a:gd name="adj" fmla="val 838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FCFF6F7-29BF-32E9-8FD2-4040D86ED189}"/>
              </a:ext>
            </a:extLst>
          </p:cNvPr>
          <p:cNvCxnSpPr>
            <a:cxnSpLocks/>
            <a:stCxn id="73" idx="3"/>
            <a:endCxn id="152" idx="1"/>
          </p:cNvCxnSpPr>
          <p:nvPr/>
        </p:nvCxnSpPr>
        <p:spPr>
          <a:xfrm flipV="1">
            <a:off x="6117803" y="4755106"/>
            <a:ext cx="602129" cy="1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1" name="图片 160" descr="main-logo ">
            <a:extLst>
              <a:ext uri="{FF2B5EF4-FFF2-40B4-BE49-F238E27FC236}">
                <a16:creationId xmlns:a16="http://schemas.microsoft.com/office/drawing/2014/main" id="{AD4CCCBC-2315-2810-A81D-5DD0639769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6890706" y="4523660"/>
            <a:ext cx="446470" cy="446470"/>
          </a:xfrm>
          <a:prstGeom prst="rect">
            <a:avLst/>
          </a:prstGeom>
        </p:spPr>
      </p:pic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C3D0355D-5385-C259-7928-BA86F0891273}"/>
              </a:ext>
            </a:extLst>
          </p:cNvPr>
          <p:cNvSpPr/>
          <p:nvPr/>
        </p:nvSpPr>
        <p:spPr>
          <a:xfrm>
            <a:off x="10047614" y="3690389"/>
            <a:ext cx="3674730" cy="6163837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C5DEC7E3-53F5-E404-130C-1B45BC851BCF}"/>
              </a:ext>
            </a:extLst>
          </p:cNvPr>
          <p:cNvSpPr txBox="1"/>
          <p:nvPr/>
        </p:nvSpPr>
        <p:spPr>
          <a:xfrm>
            <a:off x="10679438" y="3725012"/>
            <a:ext cx="19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HDDM </a:t>
            </a:r>
            <a:r>
              <a:rPr lang="en-US" altLang="zh-CN" sz="2000" dirty="0">
                <a:sym typeface="+mn-ea"/>
              </a:rPr>
              <a:t>workflow</a:t>
            </a:r>
            <a:endParaRPr lang="en-US" altLang="zh-CN" sz="2000" dirty="0"/>
          </a:p>
        </p:txBody>
      </p:sp>
      <p:pic>
        <p:nvPicPr>
          <p:cNvPr id="170" name="图片 169" descr="main-logo ">
            <a:extLst>
              <a:ext uri="{FF2B5EF4-FFF2-40B4-BE49-F238E27FC236}">
                <a16:creationId xmlns:a16="http://schemas.microsoft.com/office/drawing/2014/main" id="{B43CC2C2-96F4-A557-76BC-46138A09F5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10156581" y="3729781"/>
            <a:ext cx="446470" cy="446470"/>
          </a:xfrm>
          <a:prstGeom prst="rect">
            <a:avLst/>
          </a:prstGeom>
        </p:spPr>
      </p:pic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8D412A6-E0E4-D362-E46E-5E0B5B0E0AF1}"/>
              </a:ext>
            </a:extLst>
          </p:cNvPr>
          <p:cNvGrpSpPr/>
          <p:nvPr/>
        </p:nvGrpSpPr>
        <p:grpSpPr>
          <a:xfrm>
            <a:off x="9995802" y="4136314"/>
            <a:ext cx="3531227" cy="952077"/>
            <a:chOff x="10502272" y="2126969"/>
            <a:chExt cx="3531227" cy="952077"/>
          </a:xfrm>
        </p:grpSpPr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7D3982E2-231E-B245-D55B-182695408295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Define models</a:t>
              </a:r>
            </a:p>
          </p:txBody>
        </p:sp>
        <p:sp>
          <p:nvSpPr>
            <p:cNvPr id="176" name="矩形: 圆角 32">
              <a:extLst>
                <a:ext uri="{FF2B5EF4-FFF2-40B4-BE49-F238E27FC236}">
                  <a16:creationId xmlns:a16="http://schemas.microsoft.com/office/drawing/2014/main" id="{DFEDF26D-8B46-78E9-7433-7357F9F282D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1102347" y="2434690"/>
              <a:ext cx="2931152" cy="60685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86FB5189-32EE-E518-AB45-96A7B9EAD5D3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m1=</a:t>
              </a: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hddm.HDDM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m2=</a:t>
              </a: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hddm.HDDM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(data,…)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···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07317335-EAC3-7944-AE87-1A6E9F65A61A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[1]:</a:t>
              </a:r>
            </a:p>
          </p:txBody>
        </p:sp>
      </p:grp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31B3CAB-53B4-4371-DDA2-BFE45E1BCF75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9446686" y="4755106"/>
            <a:ext cx="59584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60F1469-C922-6094-EED9-895B184CB5B9}"/>
              </a:ext>
            </a:extLst>
          </p:cNvPr>
          <p:cNvSpPr txBox="1"/>
          <p:nvPr/>
        </p:nvSpPr>
        <p:spPr>
          <a:xfrm>
            <a:off x="7305737" y="4392952"/>
            <a:ext cx="169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Open URL &amp;</a:t>
            </a:r>
            <a:b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</a:br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Enter jupyter</a:t>
            </a:r>
            <a:endParaRPr lang="en-US" altLang="zh-CN" sz="2000" dirty="0"/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DE58C11-947D-AD87-B094-42CEF83DA900}"/>
              </a:ext>
            </a:extLst>
          </p:cNvPr>
          <p:cNvGrpSpPr/>
          <p:nvPr/>
        </p:nvGrpSpPr>
        <p:grpSpPr>
          <a:xfrm>
            <a:off x="9995802" y="5074278"/>
            <a:ext cx="3531227" cy="952077"/>
            <a:chOff x="10502272" y="2126969"/>
            <a:chExt cx="3531227" cy="952077"/>
          </a:xfrm>
        </p:grpSpPr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8E3DEDD9-CAE9-FF23-BA84-AE6C94FA6E6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Fitting model</a:t>
              </a:r>
            </a:p>
          </p:txBody>
        </p:sp>
        <p:sp>
          <p:nvSpPr>
            <p:cNvPr id="229" name="矩形: 圆角 32">
              <a:extLst>
                <a:ext uri="{FF2B5EF4-FFF2-40B4-BE49-F238E27FC236}">
                  <a16:creationId xmlns:a16="http://schemas.microsoft.com/office/drawing/2014/main" id="{C408F891-94BB-F8E9-8C1A-A150F127202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1102347" y="2434690"/>
              <a:ext cx="2931152" cy="60685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5B00154-6F5D-81D4-34E7-AB220895096E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infdata1=m1.sample(500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,chains=4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infdata2=m2.sample(500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,chains=4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A15B84C4-E5C6-1D23-F94F-DA9B974ED09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[2]:</a:t>
              </a: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3975D70C-C813-6C9C-E1D5-770C9F41EC2C}"/>
              </a:ext>
            </a:extLst>
          </p:cNvPr>
          <p:cNvGrpSpPr/>
          <p:nvPr/>
        </p:nvGrpSpPr>
        <p:grpSpPr>
          <a:xfrm>
            <a:off x="9995802" y="6012242"/>
            <a:ext cx="3531227" cy="952077"/>
            <a:chOff x="10502272" y="2126969"/>
            <a:chExt cx="3531227" cy="952077"/>
          </a:xfrm>
        </p:grpSpPr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82D625B4-FE19-261C-48FA-284EBE0EDAA2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Diagnosis</a:t>
              </a:r>
            </a:p>
          </p:txBody>
        </p:sp>
        <p:sp>
          <p:nvSpPr>
            <p:cNvPr id="234" name="矩形: 圆角 32">
              <a:extLst>
                <a:ext uri="{FF2B5EF4-FFF2-40B4-BE49-F238E27FC236}">
                  <a16:creationId xmlns:a16="http://schemas.microsoft.com/office/drawing/2014/main" id="{D30C43FF-1CE4-675F-7E8B-6A2F8BCCE45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1102347" y="2434690"/>
              <a:ext cx="2931152" cy="60685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71054C8E-F520-1930-FF51-A4BE836EFB41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az.summay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(infdata1)</a:t>
              </a:r>
            </a:p>
            <a:p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</a:t>
              </a:r>
              <a:r>
                <a:rPr lang="en-US" altLang="zh-CN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plot_trace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E2906E4D-3526-E621-E50A-43F4E2A6F58A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[3]:</a:t>
              </a:r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F1ADE3D9-76EB-D46B-0A4E-AEE47D0FE629}"/>
              </a:ext>
            </a:extLst>
          </p:cNvPr>
          <p:cNvGrpSpPr/>
          <p:nvPr/>
        </p:nvGrpSpPr>
        <p:grpSpPr>
          <a:xfrm>
            <a:off x="9995802" y="6950206"/>
            <a:ext cx="3531227" cy="1321409"/>
            <a:chOff x="10502272" y="2126969"/>
            <a:chExt cx="3531227" cy="1321409"/>
          </a:xfrm>
        </p:grpSpPr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7359BA59-15B4-6DFA-DDE9-26D105E3C26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Comparison</a:t>
              </a:r>
            </a:p>
          </p:txBody>
        </p:sp>
        <p:sp>
          <p:nvSpPr>
            <p:cNvPr id="239" name="矩形: 圆角 32">
              <a:extLst>
                <a:ext uri="{FF2B5EF4-FFF2-40B4-BE49-F238E27FC236}">
                  <a16:creationId xmlns:a16="http://schemas.microsoft.com/office/drawing/2014/main" id="{81C8350E-871E-1ADA-A7C1-93B1E3EEDE1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102347" y="2434690"/>
              <a:ext cx="2931152" cy="101368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C4397134-CC22-CA56-4863-6DEEAD84C2E2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models={</a:t>
              </a:r>
              <a:b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"model1":infdata1, 	"model2":infdata2,</a:t>
              </a:r>
              <a:b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az.compare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(models)</a:t>
              </a:r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B3FCE690-3AF4-ACE5-607E-E04765DD4F2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[4]:</a:t>
              </a:r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6126D89D-C8D1-6333-3082-043DA65CF3AE}"/>
              </a:ext>
            </a:extLst>
          </p:cNvPr>
          <p:cNvGrpSpPr/>
          <p:nvPr/>
        </p:nvGrpSpPr>
        <p:grpSpPr>
          <a:xfrm>
            <a:off x="9995802" y="8257502"/>
            <a:ext cx="3531227" cy="767411"/>
            <a:chOff x="10502272" y="2126969"/>
            <a:chExt cx="3531227" cy="767411"/>
          </a:xfrm>
        </p:grpSpPr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66BBBA08-8CD5-6984-B86C-472E587DD79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Evaluation</a:t>
              </a:r>
            </a:p>
          </p:txBody>
        </p:sp>
        <p:sp>
          <p:nvSpPr>
            <p:cNvPr id="249" name="矩形: 圆角 32">
              <a:extLst>
                <a:ext uri="{FF2B5EF4-FFF2-40B4-BE49-F238E27FC236}">
                  <a16:creationId xmlns:a16="http://schemas.microsoft.com/office/drawing/2014/main" id="{43FBFCAB-1ED4-3471-07B1-D7394905D62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102347" y="2434690"/>
              <a:ext cx="2931152" cy="41144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48E337E6-CE05-32F4-A545-8F4CE4C22450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az.plot_ppc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(infdata1,...)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8C323242-9E2F-EFFB-424F-7FB439D3059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[5]:</a:t>
              </a: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E9CFA44C-795F-9809-9432-B8EC397116B8}"/>
              </a:ext>
            </a:extLst>
          </p:cNvPr>
          <p:cNvGrpSpPr/>
          <p:nvPr/>
        </p:nvGrpSpPr>
        <p:grpSpPr>
          <a:xfrm>
            <a:off x="9995802" y="9010799"/>
            <a:ext cx="3531227" cy="767411"/>
            <a:chOff x="10502272" y="2126969"/>
            <a:chExt cx="3531227" cy="767411"/>
          </a:xfrm>
        </p:grpSpPr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9FB915C8-4E81-DD97-39C3-CB0CC6C23D5A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Inference</a:t>
              </a:r>
            </a:p>
          </p:txBody>
        </p:sp>
        <p:sp>
          <p:nvSpPr>
            <p:cNvPr id="254" name="矩形: 圆角 32">
              <a:extLst>
                <a:ext uri="{FF2B5EF4-FFF2-40B4-BE49-F238E27FC236}">
                  <a16:creationId xmlns:a16="http://schemas.microsoft.com/office/drawing/2014/main" id="{F5181B6F-F4AF-558E-B1B8-04C358069E9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1102347" y="2434690"/>
              <a:ext cx="2931152" cy="41144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DD8F5B6F-D45C-CC2C-54C0-679653348951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az.plot_posterior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DA259A4-3B0D-4F2F-828C-389FE70EB74A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[6]: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1DFC39B-9283-7C8A-EBA5-F02C14C211EE}"/>
              </a:ext>
            </a:extLst>
          </p:cNvPr>
          <p:cNvSpPr txBox="1"/>
          <p:nvPr/>
        </p:nvSpPr>
        <p:spPr>
          <a:xfrm>
            <a:off x="866758" y="3715789"/>
            <a:ext cx="169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I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nstall</a:t>
            </a:r>
            <a:r>
              <a:rPr lang="zh-CN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docker</a:t>
            </a:r>
            <a:endParaRPr lang="en-US" altLang="zh-CN" sz="20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FBF8E3A-45E0-D5EF-D788-612FDFB6D5AC}"/>
              </a:ext>
            </a:extLst>
          </p:cNvPr>
          <p:cNvGrpSpPr/>
          <p:nvPr/>
        </p:nvGrpSpPr>
        <p:grpSpPr>
          <a:xfrm>
            <a:off x="1872739" y="175829"/>
            <a:ext cx="11770814" cy="3113060"/>
            <a:chOff x="1826419" y="370139"/>
            <a:chExt cx="11770814" cy="311306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05E209-9FD5-FC72-D8D4-407F03F62278}"/>
                </a:ext>
              </a:extLst>
            </p:cNvPr>
            <p:cNvGrpSpPr/>
            <p:nvPr/>
          </p:nvGrpSpPr>
          <p:grpSpPr>
            <a:xfrm>
              <a:off x="1826419" y="370139"/>
              <a:ext cx="11770814" cy="3113060"/>
              <a:chOff x="2118548" y="7676861"/>
              <a:chExt cx="11770814" cy="3113060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F25DAF5-2B33-2D61-3DF8-5E5A150C8915}"/>
                  </a:ext>
                </a:extLst>
              </p:cNvPr>
              <p:cNvGrpSpPr/>
              <p:nvPr/>
            </p:nvGrpSpPr>
            <p:grpSpPr>
              <a:xfrm>
                <a:off x="2118548" y="8152783"/>
                <a:ext cx="6522374" cy="2469952"/>
                <a:chOff x="2118548" y="8152783"/>
                <a:chExt cx="6522374" cy="2469952"/>
              </a:xfrm>
            </p:grpSpPr>
            <p:sp>
              <p:nvSpPr>
                <p:cNvPr id="9" name="文本框 3">
                  <a:extLst>
                    <a:ext uri="{FF2B5EF4-FFF2-40B4-BE49-F238E27FC236}">
                      <a16:creationId xmlns:a16="http://schemas.microsoft.com/office/drawing/2014/main" id="{F20EBBD9-B4CB-0DE6-FC76-1BB49CD0212A}"/>
                    </a:ext>
                  </a:extLst>
                </p:cNvPr>
                <p:cNvSpPr txBox="1"/>
                <p:nvPr/>
              </p:nvSpPr>
              <p:spPr>
                <a:xfrm>
                  <a:off x="2199022" y="8223747"/>
                  <a:ext cx="6389394" cy="2292935"/>
                </a:xfrm>
                <a:prstGeom prst="rect">
                  <a:avLst/>
                </a:prstGeom>
                <a:solidFill>
                  <a:srgbClr val="20232A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latinLnBrk="1" hangingPunct="0"/>
                  <a:r>
                    <a:rPr lang="en-US" altLang="zh-CN" sz="1100" dirty="0">
                      <a:solidFill>
                        <a:srgbClr val="A9D18E"/>
                      </a:solidFill>
                      <a:latin typeface="Consolas" panose="020B0609020204030204" pitchFamily="49" charset="0"/>
                      <a:sym typeface="+mn-ea"/>
                    </a:rPr>
                    <a:t>user@DESKTOP</a:t>
                  </a:r>
                  <a:r>
                    <a:rPr lang="en-US" altLang="zh-CN" sz="1100" dirty="0">
                      <a:solidFill>
                        <a:srgbClr val="E3E6EB"/>
                      </a:solidFill>
                      <a:latin typeface="Consolas" panose="020B0609020204030204" pitchFamily="49" charset="0"/>
                      <a:sym typeface="+mn-ea"/>
                    </a:rPr>
                    <a:t>:/$ docker pull hcp4715</a:t>
                  </a:r>
                  <a:endParaRPr lang="en-US" altLang="zh-CN" sz="11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endParaRPr>
                </a:p>
                <a:p>
                  <a:pPr eaLnBrk="0" latinLnBrk="1" hangingPunct="0"/>
                  <a:r>
                    <a:rPr lang="en-US" altLang="zh-CN" sz="1100" dirty="0">
                      <a:solidFill>
                        <a:srgbClr val="A9D18E"/>
                      </a:solidFill>
                      <a:latin typeface="Consolas" panose="020B0609020204030204" pitchFamily="49" charset="0"/>
                    </a:rPr>
                    <a:t>user@DESKTOP</a:t>
                  </a:r>
                  <a:r>
                    <a:rPr lang="en-US" altLang="zh-CN" sz="1100" dirty="0">
                      <a:solidFill>
                        <a:srgbClr val="E3E6EB"/>
                      </a:solidFill>
                      <a:latin typeface="Consolas" panose="020B0609020204030204" pitchFamily="49" charset="0"/>
                    </a:rPr>
                    <a:t>:/$ docker run -p 8888:8888 -it --rm hcp4715/hddm jupyter notebook</a:t>
                  </a:r>
                </a:p>
                <a:p>
                  <a:pPr eaLnBrk="0" latinLnBrk="1" hangingPunct="0"/>
                  <a:r>
                    <a:rPr lang="en-US" altLang="zh-CN" sz="1100" dirty="0">
                      <a:solidFill>
                        <a:srgbClr val="A9D18E"/>
                      </a:solidFill>
                      <a:latin typeface="Consolas" panose="020B0609020204030204" pitchFamily="49" charset="0"/>
                    </a:rPr>
                    <a:t>[I 06:50:52.339 NotebookApp] </a:t>
                  </a:r>
                  <a:r>
                    <a:rPr lang="en-US" altLang="zh-CN" sz="1100" dirty="0">
                      <a:solidFill>
                        <a:srgbClr val="E3E6EB"/>
                      </a:solidFill>
                      <a:latin typeface="Consolas" panose="020B0609020204030204" pitchFamily="49" charset="0"/>
                    </a:rPr>
                    <a:t>Serving notebooks from local directory: /home/jovyan</a:t>
                  </a:r>
                </a:p>
                <a:p>
                  <a:pPr eaLnBrk="0" latinLnBrk="1" hangingPunct="0"/>
                  <a:r>
                    <a:rPr lang="en-US" altLang="zh-CN" sz="1100" dirty="0">
                      <a:solidFill>
                        <a:srgbClr val="A9D18E"/>
                      </a:solidFill>
                      <a:latin typeface="Consolas" panose="020B0609020204030204" pitchFamily="49" charset="0"/>
                    </a:rPr>
                    <a:t>[I 06:50:52.339 NotebookApp]</a:t>
                  </a:r>
                  <a:r>
                    <a:rPr lang="en-US" altLang="zh-CN" sz="11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100" dirty="0">
                      <a:solidFill>
                        <a:srgbClr val="E3E6EB"/>
                      </a:solidFill>
                      <a:latin typeface="Consolas" panose="020B0609020204030204" pitchFamily="49" charset="0"/>
                    </a:rPr>
                    <a:t>Jupyter Notebook 6.4.12 is running at:</a:t>
                  </a:r>
                </a:p>
                <a:p>
                  <a:pPr eaLnBrk="0" latinLnBrk="1" hangingPunct="0"/>
                  <a:r>
                    <a:rPr lang="en-US" altLang="zh-CN" sz="1100" dirty="0">
                      <a:solidFill>
                        <a:srgbClr val="A9D18E"/>
                      </a:solidFill>
                      <a:latin typeface="Consolas" panose="020B0609020204030204" pitchFamily="49" charset="0"/>
                    </a:rPr>
                    <a:t>[I 06:50:52.339 NotebookApp] </a:t>
                  </a:r>
                  <a:r>
                    <a:rPr lang="en-US" altLang="zh-CN" sz="1100" dirty="0">
                      <a:solidFill>
                        <a:srgbClr val="E3E6EB"/>
                      </a:solidFill>
                      <a:latin typeface="Consolas" panose="020B0609020204030204" pitchFamily="49" charset="0"/>
                    </a:rPr>
                    <a:t>Use Control-C to stop this server and shut down all kernels (twice to skip confirmation).</a:t>
                  </a:r>
                </a:p>
                <a:p>
                  <a:pPr eaLnBrk="0" latinLnBrk="1" hangingPunct="0"/>
                  <a:r>
                    <a:rPr lang="en-US" altLang="zh-CN" sz="1100" dirty="0">
                      <a:solidFill>
                        <a:srgbClr val="E492FB"/>
                      </a:solidFill>
                      <a:latin typeface="Consolas" panose="020B0609020204030204" pitchFamily="49" charset="0"/>
                    </a:rPr>
                    <a:t>[C 06:50:52.342 NotebookApp]</a:t>
                  </a:r>
                </a:p>
                <a:p>
                  <a:pPr eaLnBrk="0" latinLnBrk="1" hangingPunct="0"/>
                  <a:endPara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</a:endParaRPr>
                </a:p>
                <a:p>
                  <a:pPr eaLnBrk="0" latinLnBrk="1" hangingPunct="0"/>
                  <a:r>
                    <a:rPr lang="en-US" altLang="zh-CN" sz="1100" dirty="0">
                      <a:solidFill>
                        <a:srgbClr val="E3E6EB"/>
                      </a:solidFill>
                      <a:latin typeface="Consolas" panose="020B0609020204030204" pitchFamily="49" charset="0"/>
                    </a:rPr>
                    <a:t>    To access the notebook, open this file in a browser:</a:t>
                  </a:r>
                </a:p>
                <a:p>
                  <a:pPr eaLnBrk="0" latinLnBrk="1" hangingPunct="0"/>
                  <a:r>
                    <a:rPr lang="en-US" altLang="zh-CN" sz="1100" dirty="0">
                      <a:solidFill>
                        <a:srgbClr val="E3E6EB"/>
                      </a:solidFill>
                      <a:latin typeface="Consolas" panose="020B0609020204030204" pitchFamily="49" charset="0"/>
                    </a:rPr>
                    <a:t>        file:///home/jovyan/.local/share/jupyter/runtime/nbserver-7-open.html</a:t>
                  </a:r>
                </a:p>
                <a:p>
                  <a:pPr eaLnBrk="0" latinLnBrk="1" hangingPunct="0"/>
                  <a:r>
                    <a:rPr lang="en-US" altLang="zh-CN" sz="1100" dirty="0">
                      <a:solidFill>
                        <a:srgbClr val="E3E6EB"/>
                      </a:solidFill>
                      <a:latin typeface="Consolas" panose="020B0609020204030204" pitchFamily="49" charset="0"/>
                    </a:rPr>
                    <a:t>    Or copy and paste one of these URLs:</a:t>
                  </a:r>
                </a:p>
                <a:p>
                  <a:pPr eaLnBrk="0" latinLnBrk="1" hangingPunct="0"/>
                  <a:r>
                    <a:rPr lang="en-US" altLang="zh-CN" sz="1100" dirty="0">
                      <a:solidFill>
                        <a:srgbClr val="E3E6EB"/>
                      </a:solidFill>
                      <a:latin typeface="Consolas" panose="020B0609020204030204" pitchFamily="49" charset="0"/>
                    </a:rPr>
                    <a:t>        http://92ea06ad8c6d:8888/?token=0ce749eb149fe594d8879dbaeabd9e</a:t>
                  </a:r>
                </a:p>
                <a:p>
                  <a:pPr eaLnBrk="0" latinLnBrk="1" hangingPunct="0"/>
                  <a:r>
                    <a:rPr lang="en-US" altLang="zh-CN" sz="1100" dirty="0">
                      <a:solidFill>
                        <a:srgbClr val="E3E6EB"/>
                      </a:solidFill>
                      <a:latin typeface="Consolas" panose="020B0609020204030204" pitchFamily="49" charset="0"/>
                    </a:rPr>
                    <a:t>     or http://127.0.0.1:8888/?token=0ce749eb149fe594d8879dbaeabd9</a:t>
                  </a: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46B027D-E01A-A6E4-5ADE-8EFE5DD81990}"/>
                    </a:ext>
                  </a:extLst>
                </p:cNvPr>
                <p:cNvSpPr/>
                <p:nvPr/>
              </p:nvSpPr>
              <p:spPr>
                <a:xfrm>
                  <a:off x="2635250" y="10115551"/>
                  <a:ext cx="5080000" cy="330199"/>
                </a:xfrm>
                <a:prstGeom prst="rect">
                  <a:avLst/>
                </a:prstGeom>
                <a:noFill/>
                <a:ln w="15875"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n w="0">
                      <a:noFill/>
                    </a:ln>
                  </a:endParaRPr>
                </a:p>
              </p:txBody>
            </p:sp>
            <p:sp>
              <p:nvSpPr>
                <p:cNvPr id="11" name="左箭头 7">
                  <a:extLst>
                    <a:ext uri="{FF2B5EF4-FFF2-40B4-BE49-F238E27FC236}">
                      <a16:creationId xmlns:a16="http://schemas.microsoft.com/office/drawing/2014/main" id="{4E4C7E85-43DE-4D9B-5883-F4C2BCA11C7C}"/>
                    </a:ext>
                  </a:extLst>
                </p:cNvPr>
                <p:cNvSpPr/>
                <p:nvPr/>
              </p:nvSpPr>
              <p:spPr>
                <a:xfrm rot="20131105">
                  <a:off x="7785149" y="9997046"/>
                  <a:ext cx="524230" cy="260985"/>
                </a:xfrm>
                <a:prstGeom prst="lef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>
                      <a:solidFill>
                        <a:schemeClr val="lt1"/>
                      </a:solidFill>
                    </a:defRPr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493EBA3-B86E-7B0B-6886-08B34F82AF62}"/>
                    </a:ext>
                  </a:extLst>
                </p:cNvPr>
                <p:cNvSpPr/>
                <p:nvPr/>
              </p:nvSpPr>
              <p:spPr>
                <a:xfrm>
                  <a:off x="2118548" y="8152783"/>
                  <a:ext cx="6522374" cy="24699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6F47EC6-9127-C1BA-059F-ABB5FB3777A0}"/>
                  </a:ext>
                </a:extLst>
              </p:cNvPr>
              <p:cNvGrpSpPr/>
              <p:nvPr/>
            </p:nvGrpSpPr>
            <p:grpSpPr>
              <a:xfrm>
                <a:off x="10327700" y="7676861"/>
                <a:ext cx="3561662" cy="3113060"/>
                <a:chOff x="10327700" y="7676861"/>
                <a:chExt cx="3561662" cy="3113060"/>
              </a:xfrm>
            </p:grpSpPr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1AA9028B-E827-3149-C4C5-31DE20D377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76874" y="7788190"/>
                  <a:ext cx="3218846" cy="2872514"/>
                </a:xfrm>
                <a:prstGeom prst="rect">
                  <a:avLst/>
                </a:prstGeom>
              </p:spPr>
            </p:pic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36B5607-57C4-E35F-7EC7-499E6B696A18}"/>
                    </a:ext>
                  </a:extLst>
                </p:cNvPr>
                <p:cNvSpPr/>
                <p:nvPr/>
              </p:nvSpPr>
              <p:spPr>
                <a:xfrm>
                  <a:off x="10327700" y="7676861"/>
                  <a:ext cx="3561662" cy="31130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" name="箭头: 虚尾 12">
              <a:extLst>
                <a:ext uri="{FF2B5EF4-FFF2-40B4-BE49-F238E27FC236}">
                  <a16:creationId xmlns:a16="http://schemas.microsoft.com/office/drawing/2014/main" id="{708C2A63-379F-1571-9988-5F11955EB8A9}"/>
                </a:ext>
              </a:extLst>
            </p:cNvPr>
            <p:cNvSpPr/>
            <p:nvPr/>
          </p:nvSpPr>
          <p:spPr>
            <a:xfrm>
              <a:off x="8697629" y="1827060"/>
              <a:ext cx="989105" cy="838716"/>
            </a:xfrm>
            <a:prstGeom prst="strip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068FB012-D203-BDAE-E136-400AD3508B75}"/>
              </a:ext>
            </a:extLst>
          </p:cNvPr>
          <p:cNvSpPr/>
          <p:nvPr/>
        </p:nvSpPr>
        <p:spPr>
          <a:xfrm>
            <a:off x="12631240" y="2777491"/>
            <a:ext cx="921525" cy="13471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315EE6E-55C5-4F0F-770C-629A6D4E79DD}"/>
              </a:ext>
            </a:extLst>
          </p:cNvPr>
          <p:cNvCxnSpPr>
            <a:cxnSpLocks/>
          </p:cNvCxnSpPr>
          <p:nvPr/>
        </p:nvCxnSpPr>
        <p:spPr>
          <a:xfrm>
            <a:off x="1872739" y="3121703"/>
            <a:ext cx="1622213" cy="56868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52FFF84-A850-FB02-D1E6-09EA07435DA2}"/>
              </a:ext>
            </a:extLst>
          </p:cNvPr>
          <p:cNvCxnSpPr>
            <a:cxnSpLocks/>
          </p:cNvCxnSpPr>
          <p:nvPr/>
        </p:nvCxnSpPr>
        <p:spPr>
          <a:xfrm flipH="1">
            <a:off x="5938787" y="3121703"/>
            <a:ext cx="2456326" cy="56868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3A3F8F-1A09-88A2-7F52-265C2CA259A5}"/>
              </a:ext>
            </a:extLst>
          </p:cNvPr>
          <p:cNvCxnSpPr>
            <a:cxnSpLocks/>
          </p:cNvCxnSpPr>
          <p:nvPr/>
        </p:nvCxnSpPr>
        <p:spPr>
          <a:xfrm flipV="1">
            <a:off x="9355756" y="3288889"/>
            <a:ext cx="686778" cy="9601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8526F0B-26A1-9F83-66B2-920E8D278AF6}"/>
              </a:ext>
            </a:extLst>
          </p:cNvPr>
          <p:cNvSpPr/>
          <p:nvPr/>
        </p:nvSpPr>
        <p:spPr>
          <a:xfrm>
            <a:off x="1872738" y="6244260"/>
            <a:ext cx="7573947" cy="29336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24D267B-2403-0AC9-CB30-14454AFC9509}"/>
              </a:ext>
            </a:extLst>
          </p:cNvPr>
          <p:cNvCxnSpPr>
            <a:cxnSpLocks/>
          </p:cNvCxnSpPr>
          <p:nvPr/>
        </p:nvCxnSpPr>
        <p:spPr>
          <a:xfrm flipV="1">
            <a:off x="9446685" y="5682399"/>
            <a:ext cx="595848" cy="5357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DA99DD-0FC7-E7D7-C99F-576C535C76BE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9446685" y="9195901"/>
            <a:ext cx="549117" cy="25929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图片 38" descr="IMG_256">
            <a:extLst>
              <a:ext uri="{FF2B5EF4-FFF2-40B4-BE49-F238E27FC236}">
                <a16:creationId xmlns:a16="http://schemas.microsoft.com/office/drawing/2014/main" id="{555EE414-4C9B-E981-6154-4B5F912C8A8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490520" y="6363306"/>
            <a:ext cx="6390006" cy="266160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矩形: 圆角 17">
            <a:extLst>
              <a:ext uri="{FF2B5EF4-FFF2-40B4-BE49-F238E27FC236}">
                <a16:creationId xmlns:a16="http://schemas.microsoft.com/office/drawing/2014/main" id="{CE87EBCF-173F-8BE0-9079-42A05AF1F609}"/>
              </a:ext>
            </a:extLst>
          </p:cNvPr>
          <p:cNvSpPr/>
          <p:nvPr/>
        </p:nvSpPr>
        <p:spPr>
          <a:xfrm>
            <a:off x="3807050" y="9455193"/>
            <a:ext cx="3674730" cy="1619885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8199DFEC-DFEB-7431-99FE-B7704F84914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731749" y="10037578"/>
            <a:ext cx="1564840" cy="84030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475530C-D682-0063-E35B-89125DD15BE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161893" y="10048109"/>
            <a:ext cx="1452381" cy="840306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96F9227-5B62-74B9-A3F8-7467F073CB03}"/>
              </a:ext>
            </a:extLst>
          </p:cNvPr>
          <p:cNvSpPr txBox="1"/>
          <p:nvPr/>
        </p:nvSpPr>
        <p:spPr>
          <a:xfrm>
            <a:off x="3807050" y="9541574"/>
            <a:ext cx="367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Results</a:t>
            </a:r>
          </a:p>
        </p:txBody>
      </p:sp>
      <p:pic>
        <p:nvPicPr>
          <p:cNvPr id="46" name="图片 45" descr="图标&#10;&#10;描述已自动生成">
            <a:extLst>
              <a:ext uri="{FF2B5EF4-FFF2-40B4-BE49-F238E27FC236}">
                <a16:creationId xmlns:a16="http://schemas.microsoft.com/office/drawing/2014/main" id="{A64CC394-FF7D-F99E-56AC-2F4317F68EB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89" y="9523540"/>
            <a:ext cx="460725" cy="460725"/>
          </a:xfrm>
          <a:prstGeom prst="rect">
            <a:avLst/>
          </a:prstGeom>
        </p:spPr>
      </p:pic>
      <p:sp>
        <p:nvSpPr>
          <p:cNvPr id="48" name="箭头: 虚尾 47">
            <a:extLst>
              <a:ext uri="{FF2B5EF4-FFF2-40B4-BE49-F238E27FC236}">
                <a16:creationId xmlns:a16="http://schemas.microsoft.com/office/drawing/2014/main" id="{ECA39CE2-383A-9301-C26A-58C020DF20DC}"/>
              </a:ext>
            </a:extLst>
          </p:cNvPr>
          <p:cNvSpPr/>
          <p:nvPr/>
        </p:nvSpPr>
        <p:spPr>
          <a:xfrm rot="5400000">
            <a:off x="5246053" y="8854513"/>
            <a:ext cx="735560" cy="623721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7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17">
            <a:extLst>
              <a:ext uri="{FF2B5EF4-FFF2-40B4-BE49-F238E27FC236}">
                <a16:creationId xmlns:a16="http://schemas.microsoft.com/office/drawing/2014/main" id="{DE13AC87-5C2B-5075-CAFE-6846676FD1E8}"/>
              </a:ext>
            </a:extLst>
          </p:cNvPr>
          <p:cNvSpPr/>
          <p:nvPr/>
        </p:nvSpPr>
        <p:spPr>
          <a:xfrm>
            <a:off x="1111239" y="5199149"/>
            <a:ext cx="2134881" cy="21296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D818BF7-0530-5FF2-C850-0E4F0812E803}"/>
              </a:ext>
            </a:extLst>
          </p:cNvPr>
          <p:cNvSpPr txBox="1"/>
          <p:nvPr/>
        </p:nvSpPr>
        <p:spPr>
          <a:xfrm>
            <a:off x="1323958" y="5224549"/>
            <a:ext cx="169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I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nstall</a:t>
            </a:r>
            <a:r>
              <a:rPr lang="zh-CN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+mn-cs"/>
              </a:rPr>
              <a:t>docker</a:t>
            </a:r>
            <a:endParaRPr lang="en-US" altLang="zh-CN" sz="2000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C513255-A9CA-82AB-6770-85D484DD54A7}"/>
              </a:ext>
            </a:extLst>
          </p:cNvPr>
          <p:cNvGrpSpPr/>
          <p:nvPr/>
        </p:nvGrpSpPr>
        <p:grpSpPr>
          <a:xfrm>
            <a:off x="1432473" y="5646485"/>
            <a:ext cx="1507050" cy="1551866"/>
            <a:chOff x="300871" y="4294064"/>
            <a:chExt cx="1091473" cy="1123931"/>
          </a:xfrm>
        </p:grpSpPr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047142D5-9211-9BC1-E15D-D97FFD6CF854}"/>
                </a:ext>
              </a:extLst>
            </p:cNvPr>
            <p:cNvSpPr/>
            <p:nvPr/>
          </p:nvSpPr>
          <p:spPr>
            <a:xfrm>
              <a:off x="355722" y="4427056"/>
              <a:ext cx="965873" cy="965873"/>
            </a:xfrm>
            <a:prstGeom prst="flowChartConnec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8267BC7-6B67-31A9-BCB1-237FCD38CE8A}"/>
                </a:ext>
              </a:extLst>
            </p:cNvPr>
            <p:cNvSpPr/>
            <p:nvPr/>
          </p:nvSpPr>
          <p:spPr>
            <a:xfrm>
              <a:off x="1061883" y="5120218"/>
              <a:ext cx="236433" cy="20132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12E303C-A6A7-D2E9-FA00-BCD1245288CE}"/>
                </a:ext>
              </a:extLst>
            </p:cNvPr>
            <p:cNvSpPr/>
            <p:nvPr/>
          </p:nvSpPr>
          <p:spPr>
            <a:xfrm>
              <a:off x="382115" y="5107687"/>
              <a:ext cx="235112" cy="19660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CEF5885-DF67-8420-A862-F89E86843269}"/>
                </a:ext>
              </a:extLst>
            </p:cNvPr>
            <p:cNvSpPr/>
            <p:nvPr/>
          </p:nvSpPr>
          <p:spPr>
            <a:xfrm>
              <a:off x="774166" y="4410946"/>
              <a:ext cx="143143" cy="5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9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" name="图片 60" descr="mac (1)">
              <a:extLst>
                <a:ext uri="{FF2B5EF4-FFF2-40B4-BE49-F238E27FC236}">
                  <a16:creationId xmlns:a16="http://schemas.microsoft.com/office/drawing/2014/main" id="{9A5BBE3E-609F-1D9B-E3BF-C3EFD35F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0871" y="5068337"/>
              <a:ext cx="328991" cy="328991"/>
            </a:xfrm>
            <a:prstGeom prst="rect">
              <a:avLst/>
            </a:prstGeom>
          </p:spPr>
        </p:pic>
        <p:pic>
          <p:nvPicPr>
            <p:cNvPr id="62" name="图片 61" descr="windows-fill">
              <a:extLst>
                <a:ext uri="{FF2B5EF4-FFF2-40B4-BE49-F238E27FC236}">
                  <a16:creationId xmlns:a16="http://schemas.microsoft.com/office/drawing/2014/main" id="{F2131000-873A-541D-1982-CA95EC76F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6116" y="5041767"/>
              <a:ext cx="376228" cy="376228"/>
            </a:xfrm>
            <a:prstGeom prst="rect">
              <a:avLst/>
            </a:prstGeom>
          </p:spPr>
        </p:pic>
        <p:pic>
          <p:nvPicPr>
            <p:cNvPr id="68" name="图片 67" descr="形状&#10;&#10;低可信度描述已自动生成">
              <a:extLst>
                <a:ext uri="{FF2B5EF4-FFF2-40B4-BE49-F238E27FC236}">
                  <a16:creationId xmlns:a16="http://schemas.microsoft.com/office/drawing/2014/main" id="{AF86D3DB-6632-6411-C384-47A1E961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30" y="4294064"/>
              <a:ext cx="299497" cy="299498"/>
            </a:xfrm>
            <a:prstGeom prst="rect">
              <a:avLst/>
            </a:prstGeom>
          </p:spPr>
        </p:pic>
      </p:grpSp>
      <p:pic>
        <p:nvPicPr>
          <p:cNvPr id="72" name="图片 71" descr="形状&#10;&#10;低可信度描述已自动生成">
            <a:extLst>
              <a:ext uri="{FF2B5EF4-FFF2-40B4-BE49-F238E27FC236}">
                <a16:creationId xmlns:a16="http://schemas.microsoft.com/office/drawing/2014/main" id="{21E5E7CE-35BE-1E1B-4F8B-0CA525C2010F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8" y="6019865"/>
            <a:ext cx="828549" cy="828549"/>
          </a:xfrm>
          <a:prstGeom prst="rect">
            <a:avLst/>
          </a:prstGeom>
        </p:spPr>
      </p:pic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517AEC62-30AB-F35E-ACF7-AB1E2E95CCE4}"/>
              </a:ext>
            </a:extLst>
          </p:cNvPr>
          <p:cNvGrpSpPr/>
          <p:nvPr/>
        </p:nvGrpSpPr>
        <p:grpSpPr>
          <a:xfrm>
            <a:off x="3848249" y="5199149"/>
            <a:ext cx="2726754" cy="2129672"/>
            <a:chOff x="3477342" y="5235747"/>
            <a:chExt cx="2726754" cy="2093073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61AF5B54-2A12-56DB-2E65-D4C3A0FB3ECF}"/>
                </a:ext>
              </a:extLst>
            </p:cNvPr>
            <p:cNvSpPr/>
            <p:nvPr/>
          </p:nvSpPr>
          <p:spPr>
            <a:xfrm>
              <a:off x="3477342" y="5235747"/>
              <a:ext cx="2726754" cy="2093073"/>
            </a:xfrm>
            <a:prstGeom prst="roundRect">
              <a:avLst>
                <a:gd name="adj" fmla="val 8386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6" name="图片 75" descr="钟表的特写&#10;&#10;中度可信度描述已自动生成">
              <a:extLst>
                <a:ext uri="{FF2B5EF4-FFF2-40B4-BE49-F238E27FC236}">
                  <a16:creationId xmlns:a16="http://schemas.microsoft.com/office/drawing/2014/main" id="{132749ED-90D9-2E73-CB0B-937572765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245" y="5271169"/>
              <a:ext cx="438150" cy="438150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A9B121A-E7CC-82CD-F2A1-25F557F486B4}"/>
                </a:ext>
              </a:extLst>
            </p:cNvPr>
            <p:cNvSpPr txBox="1"/>
            <p:nvPr/>
          </p:nvSpPr>
          <p:spPr>
            <a:xfrm>
              <a:off x="3945963" y="5290188"/>
              <a:ext cx="1690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Open terminal</a:t>
              </a:r>
              <a:endParaRPr lang="en-US" altLang="zh-CN" sz="2000" dirty="0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A834B6-A36B-A961-85E2-E234936864B0}"/>
                </a:ext>
              </a:extLst>
            </p:cNvPr>
            <p:cNvGrpSpPr/>
            <p:nvPr/>
          </p:nvGrpSpPr>
          <p:grpSpPr>
            <a:xfrm>
              <a:off x="3651853" y="5784835"/>
              <a:ext cx="2552243" cy="605084"/>
              <a:chOff x="2452671" y="3007766"/>
              <a:chExt cx="2552243" cy="605084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8DEE7DD8-494C-BC9D-8006-BC71F043EEB4}"/>
                  </a:ext>
                </a:extLst>
              </p:cNvPr>
              <p:cNvGrpSpPr/>
              <p:nvPr/>
            </p:nvGrpSpPr>
            <p:grpSpPr>
              <a:xfrm>
                <a:off x="2452671" y="3007766"/>
                <a:ext cx="2552243" cy="605084"/>
                <a:chOff x="2452671" y="3007766"/>
                <a:chExt cx="2552243" cy="605084"/>
              </a:xfrm>
            </p:grpSpPr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1DADA30F-501D-DCDA-088F-6C7B8D5F2737}"/>
                    </a:ext>
                  </a:extLst>
                </p:cNvPr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2452671" y="3007766"/>
                  <a:ext cx="2552243" cy="306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b="1" dirty="0"/>
                    <a:t>Pull image</a:t>
                  </a:r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8FB9AC50-7E06-F7D0-5A47-809DA022311D}"/>
                    </a:ext>
                  </a:extLst>
                </p:cNvPr>
                <p:cNvSpPr/>
                <p:nvPr/>
              </p:nvSpPr>
              <p:spPr>
                <a:xfrm>
                  <a:off x="2534919" y="3339800"/>
                  <a:ext cx="2219545" cy="2730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 :docker pull hcp4715/hddm </a:t>
                  </a:r>
                </a:p>
              </p:txBody>
            </p:sp>
          </p:grpSp>
          <p:pic>
            <p:nvPicPr>
              <p:cNvPr id="84" name="Picture 22">
                <a:extLst>
                  <a:ext uri="{FF2B5EF4-FFF2-40B4-BE49-F238E27FC236}">
                    <a16:creationId xmlns:a16="http://schemas.microsoft.com/office/drawing/2014/main" id="{E5AA5C0A-0EC4-3A6C-EBEF-7B64CDB08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0900" y="3383918"/>
                <a:ext cx="195881" cy="195881"/>
              </a:xfrm>
              <a:prstGeom prst="rect">
                <a:avLst/>
              </a:prstGeom>
            </p:spPr>
          </p:pic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84832A6A-66D0-A61B-994E-CD55B83DB85C}"/>
                </a:ext>
              </a:extLst>
            </p:cNvPr>
            <p:cNvGrpSpPr/>
            <p:nvPr/>
          </p:nvGrpSpPr>
          <p:grpSpPr>
            <a:xfrm>
              <a:off x="3643089" y="6508449"/>
              <a:ext cx="2552243" cy="605084"/>
              <a:chOff x="2452671" y="3629643"/>
              <a:chExt cx="2552243" cy="605084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5466E45-6AEE-DFA7-09E3-F0D093380F06}"/>
                  </a:ext>
                </a:extLst>
              </p:cNvPr>
              <p:cNvGrpSpPr/>
              <p:nvPr/>
            </p:nvGrpSpPr>
            <p:grpSpPr>
              <a:xfrm>
                <a:off x="2452671" y="3629643"/>
                <a:ext cx="2552243" cy="605084"/>
                <a:chOff x="2452671" y="3007766"/>
                <a:chExt cx="2552243" cy="605084"/>
              </a:xfrm>
            </p:grpSpPr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FAC2153E-C4EC-6C6F-97BB-F401660376D0}"/>
                    </a:ext>
                  </a:extLst>
                </p:cNvPr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2452671" y="3007766"/>
                  <a:ext cx="2552243" cy="306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b="1" dirty="0"/>
                    <a:t>Run container</a:t>
                  </a:r>
                </a:p>
              </p:txBody>
            </p:sp>
            <p:sp>
              <p:nvSpPr>
                <p:cNvPr id="111" name="矩形: 圆角 110">
                  <a:extLst>
                    <a:ext uri="{FF2B5EF4-FFF2-40B4-BE49-F238E27FC236}">
                      <a16:creationId xmlns:a16="http://schemas.microsoft.com/office/drawing/2014/main" id="{8ED05F12-2309-85FE-1649-467F0BC0A67A}"/>
                    </a:ext>
                  </a:extLst>
                </p:cNvPr>
                <p:cNvSpPr/>
                <p:nvPr/>
              </p:nvSpPr>
              <p:spPr>
                <a:xfrm>
                  <a:off x="2534920" y="3339800"/>
                  <a:ext cx="2228308" cy="27305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 :docker run hcp4715/hddm </a:t>
                  </a:r>
                </a:p>
              </p:txBody>
            </p:sp>
          </p:grpSp>
          <p:pic>
            <p:nvPicPr>
              <p:cNvPr id="97" name="Picture 22">
                <a:extLst>
                  <a:ext uri="{FF2B5EF4-FFF2-40B4-BE49-F238E27FC236}">
                    <a16:creationId xmlns:a16="http://schemas.microsoft.com/office/drawing/2014/main" id="{06960931-56BA-95CF-4E09-41E4C3623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7178" y="4007547"/>
                <a:ext cx="195881" cy="195881"/>
              </a:xfrm>
              <a:prstGeom prst="rect">
                <a:avLst/>
              </a:prstGeom>
            </p:spPr>
          </p:pic>
        </p:grpSp>
      </p:grp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1FEC82BF-6581-7E33-E9FE-4D1E4EA93F8B}"/>
              </a:ext>
            </a:extLst>
          </p:cNvPr>
          <p:cNvCxnSpPr>
            <a:stCxn id="30" idx="3"/>
            <a:endCxn id="73" idx="1"/>
          </p:cNvCxnSpPr>
          <p:nvPr/>
        </p:nvCxnSpPr>
        <p:spPr>
          <a:xfrm>
            <a:off x="3246120" y="6263985"/>
            <a:ext cx="60212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95F887BF-0D3A-2ECC-94D5-C43026ECECBA}"/>
              </a:ext>
            </a:extLst>
          </p:cNvPr>
          <p:cNvCxnSpPr>
            <a:cxnSpLocks/>
          </p:cNvCxnSpPr>
          <p:nvPr/>
        </p:nvCxnSpPr>
        <p:spPr>
          <a:xfrm flipH="1">
            <a:off x="2118548" y="7328821"/>
            <a:ext cx="1853377" cy="8239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D1ACCAE6-97BE-13B5-0420-0D222E1EDD63}"/>
              </a:ext>
            </a:extLst>
          </p:cNvPr>
          <p:cNvSpPr/>
          <p:nvPr/>
        </p:nvSpPr>
        <p:spPr>
          <a:xfrm>
            <a:off x="7177132" y="5757838"/>
            <a:ext cx="2726754" cy="1012056"/>
          </a:xfrm>
          <a:prstGeom prst="roundRect">
            <a:avLst>
              <a:gd name="adj" fmla="val 838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FCFF6F7-29BF-32E9-8FD2-4040D86ED189}"/>
              </a:ext>
            </a:extLst>
          </p:cNvPr>
          <p:cNvCxnSpPr>
            <a:cxnSpLocks/>
            <a:stCxn id="73" idx="3"/>
            <a:endCxn id="152" idx="1"/>
          </p:cNvCxnSpPr>
          <p:nvPr/>
        </p:nvCxnSpPr>
        <p:spPr>
          <a:xfrm flipV="1">
            <a:off x="6575003" y="6263866"/>
            <a:ext cx="602129" cy="1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1" name="图片 160" descr="main-logo ">
            <a:extLst>
              <a:ext uri="{FF2B5EF4-FFF2-40B4-BE49-F238E27FC236}">
                <a16:creationId xmlns:a16="http://schemas.microsoft.com/office/drawing/2014/main" id="{AD4CCCBC-2315-2810-A81D-5DD0639769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7347906" y="6032420"/>
            <a:ext cx="446470" cy="446470"/>
          </a:xfrm>
          <a:prstGeom prst="rect">
            <a:avLst/>
          </a:prstGeom>
        </p:spPr>
      </p:pic>
      <p:sp>
        <p:nvSpPr>
          <p:cNvPr id="163" name="矩形: 圆角 17">
            <a:extLst>
              <a:ext uri="{FF2B5EF4-FFF2-40B4-BE49-F238E27FC236}">
                <a16:creationId xmlns:a16="http://schemas.microsoft.com/office/drawing/2014/main" id="{BCE20468-7311-F2CB-0902-5B4AD7A884AF}"/>
              </a:ext>
            </a:extLst>
          </p:cNvPr>
          <p:cNvSpPr/>
          <p:nvPr/>
        </p:nvSpPr>
        <p:spPr>
          <a:xfrm>
            <a:off x="5730085" y="2884431"/>
            <a:ext cx="3674730" cy="1619885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6F9B0330-6AF2-9B3F-D070-3552651DD1F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654784" y="3466816"/>
            <a:ext cx="1564840" cy="840306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252E3028-4E56-8F1C-04FF-9B35A3CFF7C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084928" y="3477347"/>
            <a:ext cx="1452381" cy="840306"/>
          </a:xfrm>
          <a:prstGeom prst="rect">
            <a:avLst/>
          </a:prstGeom>
        </p:spPr>
      </p:pic>
      <p:sp>
        <p:nvSpPr>
          <p:cNvPr id="166" name="文本框 165">
            <a:extLst>
              <a:ext uri="{FF2B5EF4-FFF2-40B4-BE49-F238E27FC236}">
                <a16:creationId xmlns:a16="http://schemas.microsoft.com/office/drawing/2014/main" id="{748C5A05-713C-5561-2EAE-62B47F42970E}"/>
              </a:ext>
            </a:extLst>
          </p:cNvPr>
          <p:cNvSpPr txBox="1"/>
          <p:nvPr/>
        </p:nvSpPr>
        <p:spPr>
          <a:xfrm>
            <a:off x="5730085" y="2970812"/>
            <a:ext cx="367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Results</a:t>
            </a:r>
          </a:p>
        </p:txBody>
      </p:sp>
      <p:pic>
        <p:nvPicPr>
          <p:cNvPr id="167" name="图片 166" descr="图标&#10;&#10;描述已自动生成">
            <a:extLst>
              <a:ext uri="{FF2B5EF4-FFF2-40B4-BE49-F238E27FC236}">
                <a16:creationId xmlns:a16="http://schemas.microsoft.com/office/drawing/2014/main" id="{A8C486E7-0D8E-5C14-BCEF-42D50D988CEA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24" y="2952778"/>
            <a:ext cx="460725" cy="460725"/>
          </a:xfrm>
          <a:prstGeom prst="rect">
            <a:avLst/>
          </a:prstGeom>
        </p:spPr>
      </p:pic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C3D0355D-5385-C259-7928-BA86F0891273}"/>
              </a:ext>
            </a:extLst>
          </p:cNvPr>
          <p:cNvSpPr/>
          <p:nvPr/>
        </p:nvSpPr>
        <p:spPr>
          <a:xfrm>
            <a:off x="10499734" y="637466"/>
            <a:ext cx="3674730" cy="6163837"/>
          </a:xfrm>
          <a:prstGeom prst="roundRect">
            <a:avLst>
              <a:gd name="adj" fmla="val 50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C5DEC7E3-53F5-E404-130C-1B45BC851BCF}"/>
              </a:ext>
            </a:extLst>
          </p:cNvPr>
          <p:cNvSpPr txBox="1"/>
          <p:nvPr/>
        </p:nvSpPr>
        <p:spPr>
          <a:xfrm>
            <a:off x="11131558" y="672089"/>
            <a:ext cx="193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HDDM </a:t>
            </a:r>
            <a:r>
              <a:rPr lang="en-US" altLang="zh-CN" sz="2000" dirty="0">
                <a:sym typeface="+mn-ea"/>
              </a:rPr>
              <a:t>workflow</a:t>
            </a:r>
            <a:endParaRPr lang="en-US" altLang="zh-CN" sz="2000" dirty="0"/>
          </a:p>
        </p:txBody>
      </p:sp>
      <p:pic>
        <p:nvPicPr>
          <p:cNvPr id="170" name="图片 169" descr="main-logo ">
            <a:extLst>
              <a:ext uri="{FF2B5EF4-FFF2-40B4-BE49-F238E27FC236}">
                <a16:creationId xmlns:a16="http://schemas.microsoft.com/office/drawing/2014/main" id="{B43CC2C2-96F4-A557-76BC-46138A09F5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10608701" y="676858"/>
            <a:ext cx="446470" cy="446470"/>
          </a:xfrm>
          <a:prstGeom prst="rect">
            <a:avLst/>
          </a:prstGeom>
        </p:spPr>
      </p:pic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8D412A6-E0E4-D362-E46E-5E0B5B0E0AF1}"/>
              </a:ext>
            </a:extLst>
          </p:cNvPr>
          <p:cNvGrpSpPr/>
          <p:nvPr/>
        </p:nvGrpSpPr>
        <p:grpSpPr>
          <a:xfrm>
            <a:off x="10447922" y="1083391"/>
            <a:ext cx="3531227" cy="952077"/>
            <a:chOff x="10502272" y="2126969"/>
            <a:chExt cx="3531227" cy="952077"/>
          </a:xfrm>
        </p:grpSpPr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7D3982E2-231E-B245-D55B-182695408295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Define models</a:t>
              </a:r>
            </a:p>
          </p:txBody>
        </p:sp>
        <p:sp>
          <p:nvSpPr>
            <p:cNvPr id="176" name="矩形: 圆角 32">
              <a:extLst>
                <a:ext uri="{FF2B5EF4-FFF2-40B4-BE49-F238E27FC236}">
                  <a16:creationId xmlns:a16="http://schemas.microsoft.com/office/drawing/2014/main" id="{DFEDF26D-8B46-78E9-7433-7357F9F282D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1102347" y="2434690"/>
              <a:ext cx="2931152" cy="60685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86FB5189-32EE-E518-AB45-96A7B9EAD5D3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m1=</a:t>
              </a: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hddm.HDDM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(data)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m2=</a:t>
              </a: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hddm.HDDM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(data,…)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···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07317335-EAC3-7944-AE87-1A6E9F65A61A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[1]:</a:t>
              </a:r>
            </a:p>
          </p:txBody>
        </p:sp>
      </p:grp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3E59F106-46A2-0F4F-83C0-F2A2ADA83838}"/>
              </a:ext>
            </a:extLst>
          </p:cNvPr>
          <p:cNvCxnSpPr>
            <a:cxnSpLocks/>
          </p:cNvCxnSpPr>
          <p:nvPr/>
        </p:nvCxnSpPr>
        <p:spPr>
          <a:xfrm>
            <a:off x="6451600" y="7328583"/>
            <a:ext cx="2189322" cy="7891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31B3CAB-53B4-4371-DDA2-BFE45E1BCF75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9903886" y="6263866"/>
            <a:ext cx="59584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8353CE89-2426-C807-5678-A0499104C526}"/>
              </a:ext>
            </a:extLst>
          </p:cNvPr>
          <p:cNvCxnSpPr>
            <a:cxnSpLocks/>
          </p:cNvCxnSpPr>
          <p:nvPr/>
        </p:nvCxnSpPr>
        <p:spPr>
          <a:xfrm>
            <a:off x="9896975" y="6711292"/>
            <a:ext cx="3992387" cy="9600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A963D9D-46ED-8C63-D8DF-A4457556A177}"/>
              </a:ext>
            </a:extLst>
          </p:cNvPr>
          <p:cNvCxnSpPr>
            <a:cxnSpLocks/>
          </p:cNvCxnSpPr>
          <p:nvPr/>
        </p:nvCxnSpPr>
        <p:spPr>
          <a:xfrm>
            <a:off x="7251656" y="6773189"/>
            <a:ext cx="3076044" cy="8898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E1C0914-57C7-1A92-055A-4E0E113F98A8}"/>
              </a:ext>
            </a:extLst>
          </p:cNvPr>
          <p:cNvGrpSpPr/>
          <p:nvPr/>
        </p:nvGrpSpPr>
        <p:grpSpPr>
          <a:xfrm>
            <a:off x="2123428" y="7661088"/>
            <a:ext cx="11770814" cy="3113060"/>
            <a:chOff x="2118548" y="7676861"/>
            <a:chExt cx="11770814" cy="3113060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B5C4761A-3EC1-F557-F414-441C7BB7FE8E}"/>
                </a:ext>
              </a:extLst>
            </p:cNvPr>
            <p:cNvGrpSpPr/>
            <p:nvPr/>
          </p:nvGrpSpPr>
          <p:grpSpPr>
            <a:xfrm>
              <a:off x="2118548" y="8152783"/>
              <a:ext cx="6522374" cy="2469952"/>
              <a:chOff x="2118548" y="8152783"/>
              <a:chExt cx="6522374" cy="2469952"/>
            </a:xfrm>
          </p:grpSpPr>
          <p:sp>
            <p:nvSpPr>
              <p:cNvPr id="127" name="文本框 3">
                <a:extLst>
                  <a:ext uri="{FF2B5EF4-FFF2-40B4-BE49-F238E27FC236}">
                    <a16:creationId xmlns:a16="http://schemas.microsoft.com/office/drawing/2014/main" id="{CE68F0DC-0391-6A42-2BE8-9BE26D173D02}"/>
                  </a:ext>
                </a:extLst>
              </p:cNvPr>
              <p:cNvSpPr txBox="1"/>
              <p:nvPr/>
            </p:nvSpPr>
            <p:spPr>
              <a:xfrm>
                <a:off x="2199022" y="8223747"/>
                <a:ext cx="6389394" cy="2292935"/>
              </a:xfrm>
              <a:prstGeom prst="rect">
                <a:avLst/>
              </a:prstGeom>
              <a:solidFill>
                <a:srgbClr val="20232A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latinLnBrk="1" hangingPunct="0"/>
                <a:r>
                  <a:rPr lang="en-US" altLang="zh-CN" sz="1100" dirty="0">
                    <a:solidFill>
                      <a:srgbClr val="A9D18E"/>
                    </a:solidFill>
                    <a:latin typeface="Consolas" panose="020B0609020204030204" pitchFamily="49" charset="0"/>
                    <a:sym typeface="+mn-ea"/>
                  </a:rPr>
                  <a:t>user@DESKTOP</a:t>
                </a:r>
                <a:r>
                  <a: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  <a:sym typeface="+mn-ea"/>
                  </a:rPr>
                  <a:t>:/$ docker pull hcp4715</a:t>
                </a:r>
                <a:endParaRPr lang="en-US" altLang="zh-CN" sz="11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pPr eaLnBrk="0" latinLnBrk="1" hangingPunct="0"/>
                <a:r>
                  <a:rPr lang="en-US" altLang="zh-CN" sz="1100" dirty="0">
                    <a:solidFill>
                      <a:srgbClr val="A9D18E"/>
                    </a:solidFill>
                    <a:latin typeface="Consolas" panose="020B0609020204030204" pitchFamily="49" charset="0"/>
                  </a:rPr>
                  <a:t>user@DESKTOP</a:t>
                </a:r>
                <a:r>
                  <a: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</a:rPr>
                  <a:t>:/$ docker run -p 8888:8888 -it --rm hcp4715/hddm jupyter notebook</a:t>
                </a:r>
              </a:p>
              <a:p>
                <a:pPr eaLnBrk="0" latinLnBrk="1" hangingPunct="0"/>
                <a:r>
                  <a:rPr lang="en-US" altLang="zh-CN" sz="1100" dirty="0">
                    <a:solidFill>
                      <a:srgbClr val="A9D18E"/>
                    </a:solidFill>
                    <a:latin typeface="Consolas" panose="020B0609020204030204" pitchFamily="49" charset="0"/>
                  </a:rPr>
                  <a:t>[I 06:50:52.339 NotebookApp] </a:t>
                </a:r>
                <a:r>
                  <a: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</a:rPr>
                  <a:t>Serving notebooks from local directory: /home/jovyan</a:t>
                </a:r>
              </a:p>
              <a:p>
                <a:pPr eaLnBrk="0" latinLnBrk="1" hangingPunct="0"/>
                <a:r>
                  <a:rPr lang="en-US" altLang="zh-CN" sz="1100" dirty="0">
                    <a:solidFill>
                      <a:srgbClr val="A9D18E"/>
                    </a:solidFill>
                    <a:latin typeface="Consolas" panose="020B0609020204030204" pitchFamily="49" charset="0"/>
                  </a:rPr>
                  <a:t>[I 06:50:52.339 NotebookApp]</a:t>
                </a:r>
                <a:r>
                  <a:rPr lang="en-US" altLang="zh-CN" sz="11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</a:rPr>
                  <a:t>Jupyter Notebook 6.4.12 is running at:</a:t>
                </a:r>
              </a:p>
              <a:p>
                <a:pPr eaLnBrk="0" latinLnBrk="1" hangingPunct="0"/>
                <a:r>
                  <a:rPr lang="en-US" altLang="zh-CN" sz="1100" dirty="0">
                    <a:solidFill>
                      <a:srgbClr val="A9D18E"/>
                    </a:solidFill>
                    <a:latin typeface="Consolas" panose="020B0609020204030204" pitchFamily="49" charset="0"/>
                  </a:rPr>
                  <a:t>[I 06:50:52.339 NotebookApp] </a:t>
                </a:r>
                <a:r>
                  <a: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</a:rPr>
                  <a:t>Use Control-C to stop this server and shut down all kernels (twice to skip confirmation).</a:t>
                </a:r>
              </a:p>
              <a:p>
                <a:pPr eaLnBrk="0" latinLnBrk="1" hangingPunct="0"/>
                <a:r>
                  <a:rPr lang="en-US" altLang="zh-CN" sz="1100" dirty="0">
                    <a:solidFill>
                      <a:srgbClr val="E492FB"/>
                    </a:solidFill>
                    <a:latin typeface="Consolas" panose="020B0609020204030204" pitchFamily="49" charset="0"/>
                  </a:rPr>
                  <a:t>[C 06:50:52.342 NotebookApp]</a:t>
                </a:r>
              </a:p>
              <a:p>
                <a:pPr eaLnBrk="0" latinLnBrk="1" hangingPunct="0"/>
                <a:endParaRPr lang="en-US" altLang="zh-CN" sz="1100" dirty="0">
                  <a:solidFill>
                    <a:srgbClr val="E3E6EB"/>
                  </a:solidFill>
                  <a:latin typeface="Consolas" panose="020B0609020204030204" pitchFamily="49" charset="0"/>
                </a:endParaRPr>
              </a:p>
              <a:p>
                <a:pPr eaLnBrk="0" latinLnBrk="1" hangingPunct="0"/>
                <a:r>
                  <a: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</a:rPr>
                  <a:t>    To access the notebook, open this file in a browser:</a:t>
                </a:r>
              </a:p>
              <a:p>
                <a:pPr eaLnBrk="0" latinLnBrk="1" hangingPunct="0"/>
                <a:r>
                  <a: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</a:rPr>
                  <a:t>        file:///home/jovyan/.local/share/jupyter/runtime/nbserver-7-open.html</a:t>
                </a:r>
              </a:p>
              <a:p>
                <a:pPr eaLnBrk="0" latinLnBrk="1" hangingPunct="0"/>
                <a:r>
                  <a: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</a:rPr>
                  <a:t>    Or copy and paste one of these URLs:</a:t>
                </a:r>
              </a:p>
              <a:p>
                <a:pPr eaLnBrk="0" latinLnBrk="1" hangingPunct="0"/>
                <a:r>
                  <a: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</a:rPr>
                  <a:t>        http://92ea06ad8c6d:8888/?token=0ce749eb149fe594d8879dbaeabd9e</a:t>
                </a:r>
              </a:p>
              <a:p>
                <a:pPr eaLnBrk="0" latinLnBrk="1" hangingPunct="0"/>
                <a:r>
                  <a:rPr lang="en-US" altLang="zh-CN" sz="1100" dirty="0">
                    <a:solidFill>
                      <a:srgbClr val="E3E6EB"/>
                    </a:solidFill>
                    <a:latin typeface="Consolas" panose="020B0609020204030204" pitchFamily="49" charset="0"/>
                  </a:rPr>
                  <a:t>     or http://127.0.0.1:8888/?token=0ce749eb149fe594d8879dbaeabd9</a:t>
                </a: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8B404214-AF3B-8A5C-1E5B-27D67878C817}"/>
                  </a:ext>
                </a:extLst>
              </p:cNvPr>
              <p:cNvSpPr/>
              <p:nvPr/>
            </p:nvSpPr>
            <p:spPr>
              <a:xfrm>
                <a:off x="2635250" y="10115551"/>
                <a:ext cx="5080000" cy="330199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n w="0">
                    <a:noFill/>
                  </a:ln>
                </a:endParaRPr>
              </a:p>
            </p:txBody>
          </p:sp>
          <p:sp>
            <p:nvSpPr>
              <p:cNvPr id="133" name="左箭头 7">
                <a:extLst>
                  <a:ext uri="{FF2B5EF4-FFF2-40B4-BE49-F238E27FC236}">
                    <a16:creationId xmlns:a16="http://schemas.microsoft.com/office/drawing/2014/main" id="{0A899229-29BE-B2B9-2691-8BD0F76D7FB2}"/>
                  </a:ext>
                </a:extLst>
              </p:cNvPr>
              <p:cNvSpPr/>
              <p:nvPr/>
            </p:nvSpPr>
            <p:spPr>
              <a:xfrm rot="20131105">
                <a:off x="7785149" y="9997046"/>
                <a:ext cx="524230" cy="260985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101FBC57-6BF9-9891-D906-1B46034772FC}"/>
                  </a:ext>
                </a:extLst>
              </p:cNvPr>
              <p:cNvSpPr/>
              <p:nvPr/>
            </p:nvSpPr>
            <p:spPr>
              <a:xfrm>
                <a:off x="2118548" y="8152783"/>
                <a:ext cx="6522374" cy="24699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C5748E60-82C4-9806-929E-F242E45D11AB}"/>
                </a:ext>
              </a:extLst>
            </p:cNvPr>
            <p:cNvGrpSpPr/>
            <p:nvPr/>
          </p:nvGrpSpPr>
          <p:grpSpPr>
            <a:xfrm>
              <a:off x="10327700" y="7676861"/>
              <a:ext cx="3561662" cy="3113060"/>
              <a:chOff x="10327700" y="7676861"/>
              <a:chExt cx="3561662" cy="3113060"/>
            </a:xfrm>
          </p:grpSpPr>
          <p:pic>
            <p:nvPicPr>
              <p:cNvPr id="143" name="图片 142">
                <a:extLst>
                  <a:ext uri="{FF2B5EF4-FFF2-40B4-BE49-F238E27FC236}">
                    <a16:creationId xmlns:a16="http://schemas.microsoft.com/office/drawing/2014/main" id="{E985B887-717D-5551-93AD-0355DA294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76874" y="7788190"/>
                <a:ext cx="3218846" cy="2872514"/>
              </a:xfrm>
              <a:prstGeom prst="rect">
                <a:avLst/>
              </a:prstGeom>
            </p:spPr>
          </p:pic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AD49CB9B-6708-7078-BCA3-70AC6FAA7C6F}"/>
                  </a:ext>
                </a:extLst>
              </p:cNvPr>
              <p:cNvSpPr/>
              <p:nvPr/>
            </p:nvSpPr>
            <p:spPr>
              <a:xfrm>
                <a:off x="10327700" y="7676861"/>
                <a:ext cx="3561662" cy="31130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CAF4CBB9-E6A0-A6AF-2746-BB9EEE25E349}"/>
                </a:ext>
              </a:extLst>
            </p:cNvPr>
            <p:cNvCxnSpPr>
              <a:cxnSpLocks/>
            </p:cNvCxnSpPr>
            <p:nvPr/>
          </p:nvCxnSpPr>
          <p:spPr>
            <a:xfrm>
              <a:off x="8916162" y="9370214"/>
              <a:ext cx="110731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60F1469-C922-6094-EED9-895B184CB5B9}"/>
              </a:ext>
            </a:extLst>
          </p:cNvPr>
          <p:cNvSpPr txBox="1"/>
          <p:nvPr/>
        </p:nvSpPr>
        <p:spPr>
          <a:xfrm>
            <a:off x="7762937" y="5901712"/>
            <a:ext cx="169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Open URL &amp;</a:t>
            </a:r>
            <a:b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</a:br>
            <a:r>
              <a:rPr lang="en-US" altLang="zh-CN" sz="2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Enter jupyter</a:t>
            </a:r>
            <a:endParaRPr lang="en-US" altLang="zh-CN" sz="2000" dirty="0"/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DE58C11-947D-AD87-B094-42CEF83DA900}"/>
              </a:ext>
            </a:extLst>
          </p:cNvPr>
          <p:cNvGrpSpPr/>
          <p:nvPr/>
        </p:nvGrpSpPr>
        <p:grpSpPr>
          <a:xfrm>
            <a:off x="10447922" y="2021355"/>
            <a:ext cx="3531227" cy="952077"/>
            <a:chOff x="10502272" y="2126969"/>
            <a:chExt cx="3531227" cy="952077"/>
          </a:xfrm>
        </p:grpSpPr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8E3DEDD9-CAE9-FF23-BA84-AE6C94FA6E6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Fitting model</a:t>
              </a:r>
            </a:p>
          </p:txBody>
        </p:sp>
        <p:sp>
          <p:nvSpPr>
            <p:cNvPr id="229" name="矩形: 圆角 32">
              <a:extLst>
                <a:ext uri="{FF2B5EF4-FFF2-40B4-BE49-F238E27FC236}">
                  <a16:creationId xmlns:a16="http://schemas.microsoft.com/office/drawing/2014/main" id="{C408F891-94BB-F8E9-8C1A-A150F127202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1102347" y="2434690"/>
              <a:ext cx="2931152" cy="60685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5B00154-6F5D-81D4-34E7-AB220895096E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infdata1=m1.sample(500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,chains=4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infdata2=m2.sample(500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,chains=4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A15B84C4-E5C6-1D23-F94F-DA9B974ED09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[2]:</a:t>
              </a: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3975D70C-C813-6C9C-E1D5-770C9F41EC2C}"/>
              </a:ext>
            </a:extLst>
          </p:cNvPr>
          <p:cNvGrpSpPr/>
          <p:nvPr/>
        </p:nvGrpSpPr>
        <p:grpSpPr>
          <a:xfrm>
            <a:off x="10447922" y="2959319"/>
            <a:ext cx="3531227" cy="952077"/>
            <a:chOff x="10502272" y="2126969"/>
            <a:chExt cx="3531227" cy="952077"/>
          </a:xfrm>
        </p:grpSpPr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82D625B4-FE19-261C-48FA-284EBE0EDAA2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Diagnosis</a:t>
              </a:r>
            </a:p>
          </p:txBody>
        </p:sp>
        <p:sp>
          <p:nvSpPr>
            <p:cNvPr id="234" name="矩形: 圆角 32">
              <a:extLst>
                <a:ext uri="{FF2B5EF4-FFF2-40B4-BE49-F238E27FC236}">
                  <a16:creationId xmlns:a16="http://schemas.microsoft.com/office/drawing/2014/main" id="{D30C43FF-1CE4-675F-7E8B-6A2F8BCCE45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1102347" y="2434690"/>
              <a:ext cx="2931152" cy="60685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71054C8E-F520-1930-FF51-A4BE836EFB41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az.summay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(infdata1)</a:t>
              </a:r>
            </a:p>
            <a:p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</a:t>
              </a:r>
              <a:r>
                <a:rPr lang="en-US" altLang="zh-CN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plot_trace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E2906E4D-3526-E621-E50A-43F4E2A6F58A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[3]:</a:t>
              </a:r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F1ADE3D9-76EB-D46B-0A4E-AEE47D0FE629}"/>
              </a:ext>
            </a:extLst>
          </p:cNvPr>
          <p:cNvGrpSpPr/>
          <p:nvPr/>
        </p:nvGrpSpPr>
        <p:grpSpPr>
          <a:xfrm>
            <a:off x="10447922" y="3897283"/>
            <a:ext cx="3531227" cy="1321409"/>
            <a:chOff x="10502272" y="2126969"/>
            <a:chExt cx="3531227" cy="1321409"/>
          </a:xfrm>
        </p:grpSpPr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7359BA59-15B4-6DFA-DDE9-26D105E3C26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Comparison</a:t>
              </a:r>
            </a:p>
          </p:txBody>
        </p:sp>
        <p:sp>
          <p:nvSpPr>
            <p:cNvPr id="239" name="矩形: 圆角 32">
              <a:extLst>
                <a:ext uri="{FF2B5EF4-FFF2-40B4-BE49-F238E27FC236}">
                  <a16:creationId xmlns:a16="http://schemas.microsoft.com/office/drawing/2014/main" id="{81C8350E-871E-1ADA-A7C1-93B1E3EEDE1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102347" y="2434690"/>
              <a:ext cx="2931152" cy="101368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C4397134-CC22-CA56-4863-6DEEAD84C2E2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models={</a:t>
              </a:r>
              <a:b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"model1":infdata1, 	"model2":infdata2,</a:t>
              </a:r>
              <a:b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az.compare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(models)</a:t>
              </a:r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B3FCE690-3AF4-ACE5-607E-E04765DD4F2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[4]:</a:t>
              </a:r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6126D89D-C8D1-6333-3082-043DA65CF3AE}"/>
              </a:ext>
            </a:extLst>
          </p:cNvPr>
          <p:cNvGrpSpPr/>
          <p:nvPr/>
        </p:nvGrpSpPr>
        <p:grpSpPr>
          <a:xfrm>
            <a:off x="10447922" y="5204579"/>
            <a:ext cx="3531227" cy="767411"/>
            <a:chOff x="10502272" y="2126969"/>
            <a:chExt cx="3531227" cy="767411"/>
          </a:xfrm>
        </p:grpSpPr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66BBBA08-8CD5-6984-B86C-472E587DD79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Evaluation</a:t>
              </a:r>
            </a:p>
          </p:txBody>
        </p:sp>
        <p:sp>
          <p:nvSpPr>
            <p:cNvPr id="249" name="矩形: 圆角 32">
              <a:extLst>
                <a:ext uri="{FF2B5EF4-FFF2-40B4-BE49-F238E27FC236}">
                  <a16:creationId xmlns:a16="http://schemas.microsoft.com/office/drawing/2014/main" id="{43FBFCAB-1ED4-3471-07B1-D7394905D62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102347" y="2434690"/>
              <a:ext cx="2931152" cy="41144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48E337E6-CE05-32F4-A545-8F4CE4C22450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az.plot_ppc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(infdata1,...)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8C323242-9E2F-EFFB-424F-7FB439D3059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[5]:</a:t>
              </a: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E9CFA44C-795F-9809-9432-B8EC397116B8}"/>
              </a:ext>
            </a:extLst>
          </p:cNvPr>
          <p:cNvGrpSpPr/>
          <p:nvPr/>
        </p:nvGrpSpPr>
        <p:grpSpPr>
          <a:xfrm>
            <a:off x="10447922" y="5957876"/>
            <a:ext cx="3531227" cy="767411"/>
            <a:chOff x="10502272" y="2126969"/>
            <a:chExt cx="3531227" cy="767411"/>
          </a:xfrm>
        </p:grpSpPr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9FB915C8-4E81-DD97-39C3-CB0CC6C23D5A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1036307" y="2126969"/>
              <a:ext cx="275780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/>
                <a:t>Inference</a:t>
              </a:r>
            </a:p>
          </p:txBody>
        </p:sp>
        <p:sp>
          <p:nvSpPr>
            <p:cNvPr id="254" name="矩形: 圆角 32">
              <a:extLst>
                <a:ext uri="{FF2B5EF4-FFF2-40B4-BE49-F238E27FC236}">
                  <a16:creationId xmlns:a16="http://schemas.microsoft.com/office/drawing/2014/main" id="{F5181B6F-F4AF-558E-B1B8-04C358069E9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1102347" y="2434690"/>
              <a:ext cx="2931152" cy="41144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fontAlgn="auto">
                <a:lnSpc>
                  <a:spcPct val="100000"/>
                </a:lnSpc>
              </a:pP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DD8F5B6F-D45C-CC2C-54C0-679653348951}"/>
                </a:ext>
              </a:extLst>
            </p:cNvPr>
            <p:cNvSpPr txBox="1"/>
            <p:nvPr/>
          </p:nvSpPr>
          <p:spPr>
            <a:xfrm>
              <a:off x="11033978" y="2432715"/>
              <a:ext cx="29311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az.plot_posterior</a:t>
              </a:r>
              <a:r>
                <a:rPr lang="en-US" altLang="zh-CN" sz="12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(infdata1)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···</a:t>
              </a:r>
              <a:endPara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5DA259A4-3B0D-4F2F-828C-389FE70EB74A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0502272" y="2440558"/>
              <a:ext cx="69659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050" dirty="0">
                  <a:solidFill>
                    <a:srgbClr val="303F9F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+mn-ea"/>
                </a:rPr>
                <a:t>In [6]: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4844880-3217-2BD7-8ED9-BB1B3A4FE8C0}"/>
              </a:ext>
            </a:extLst>
          </p:cNvPr>
          <p:cNvGrpSpPr/>
          <p:nvPr/>
        </p:nvGrpSpPr>
        <p:grpSpPr>
          <a:xfrm>
            <a:off x="1048709" y="1393059"/>
            <a:ext cx="8645525" cy="3014980"/>
            <a:chOff x="3541652" y="7447350"/>
            <a:chExt cx="8645525" cy="3014980"/>
          </a:xfrm>
        </p:grpSpPr>
        <p:sp>
          <p:nvSpPr>
            <p:cNvPr id="127" name="文本框 3">
              <a:extLst>
                <a:ext uri="{FF2B5EF4-FFF2-40B4-BE49-F238E27FC236}">
                  <a16:creationId xmlns:a16="http://schemas.microsoft.com/office/drawing/2014/main" id="{CE68F0DC-0391-6A42-2BE8-9BE26D173D02}"/>
                </a:ext>
              </a:extLst>
            </p:cNvPr>
            <p:cNvSpPr txBox="1"/>
            <p:nvPr/>
          </p:nvSpPr>
          <p:spPr>
            <a:xfrm>
              <a:off x="3541652" y="7447350"/>
              <a:ext cx="8645525" cy="3014980"/>
            </a:xfrm>
            <a:prstGeom prst="rect">
              <a:avLst/>
            </a:prstGeom>
            <a:solidFill>
              <a:srgbClr val="20232A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latinLnBrk="1" hangingPunct="0"/>
              <a:r>
                <a:rPr lang="en-US" altLang="zh-CN" sz="1000" dirty="0">
                  <a:solidFill>
                    <a:srgbClr val="A9D18E"/>
                  </a:solidFill>
                  <a:latin typeface="Consolas" panose="020B0609020204030204" pitchFamily="49" charset="0"/>
                  <a:sym typeface="+mn-ea"/>
                </a:rPr>
                <a:t>user@DESKTOP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  <a:sym typeface="+mn-ea"/>
                </a:rPr>
                <a:t>:/$ docker pull hcp4715</a:t>
              </a:r>
              <a:endParaRPr lang="en-US" altLang="zh-CN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user@DESKTOP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:/$ docker run -p 8888:8888 –v /home/custom_workflow/tutorial:/home/jovyan/work -it --rm hcp4715/hddm jupyter notebook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06:50:51.594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Writing notebook server cookie secret to /home/jovyan/.local/share/jupyter/runtime/notebook_cookie_secret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2023-09-18 06:50:52.335 LabApp]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JupyterLab extension loaded from /opt/conda/lib/python3.8/site-packages/jupyterlab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2023-09-18 06:50:52.335 LabApp]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JupyterLab application directory is /opt/conda/share/jupyter/lab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Serving notebooks from local directory: /home/jovyan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06:50:52.339 NotebookApp]</a:t>
              </a:r>
              <a:r>
                <a:rPr lang="en-US" altLang="zh-CN" sz="1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Jupyter Notebook 6.4.12 is running at: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http://92ea06ad8c6d:8888/?token=0ce749eb149fe594d8879dbaeabd9edbb24e2f339169d3da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06:50:52.339 NotebookApp] 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or http://127.0.0.1:8888/?token=0ce749eb149fe594d8879dbaeabd9edbb24e2f339169d3da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[I 06:50:52.339 NotebookApp] </a:t>
              </a:r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Use Control-C to stop this server and shut down all kernels (twice to skip confirmation).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E492FB"/>
                  </a:solidFill>
                  <a:latin typeface="Consolas" panose="020B0609020204030204" pitchFamily="49" charset="0"/>
                </a:rPr>
                <a:t>[C 06:50:52.342 NotebookApp]</a:t>
              </a:r>
            </a:p>
            <a:p>
              <a:pPr eaLnBrk="0" latinLnBrk="1" hangingPunct="0"/>
              <a:endParaRPr lang="en-US" altLang="zh-CN" sz="10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To access the notebook, open this file in a browser: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file:///home/jovyan/.local/share/jupyter/runtime/nbserver-7-open.html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Or copy and paste one of these URLs: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http://92ea06ad8c6d:8888/?token=0ce749eb149fe594d8879dbaeabd9edbb24e2f339169d3da</a:t>
              </a:r>
            </a:p>
            <a:p>
              <a:pPr eaLnBrk="0" latinLnBrk="1" hangingPunct="0"/>
              <a:r>
                <a:rPr lang="en-US" altLang="zh-CN" sz="10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or http://127.0.0.1:8888/?token=0ce749eb149fe594d8879dbaeabd9edbb24e2f339169d3da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8B404214-AF3B-8A5C-1E5B-27D67878C817}"/>
                </a:ext>
              </a:extLst>
            </p:cNvPr>
            <p:cNvSpPr/>
            <p:nvPr/>
          </p:nvSpPr>
          <p:spPr>
            <a:xfrm>
              <a:off x="3945963" y="10092849"/>
              <a:ext cx="5890187" cy="31813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 w="0">
                  <a:noFill/>
                </a:ln>
              </a:endParaRPr>
            </a:p>
          </p:txBody>
        </p:sp>
        <p:sp>
          <p:nvSpPr>
            <p:cNvPr id="133" name="左箭头 7">
              <a:extLst>
                <a:ext uri="{FF2B5EF4-FFF2-40B4-BE49-F238E27FC236}">
                  <a16:creationId xmlns:a16="http://schemas.microsoft.com/office/drawing/2014/main" id="{0A899229-29BE-B2B9-2691-8BD0F76D7FB2}"/>
                </a:ext>
              </a:extLst>
            </p:cNvPr>
            <p:cNvSpPr/>
            <p:nvPr/>
          </p:nvSpPr>
          <p:spPr>
            <a:xfrm rot="19080000">
              <a:off x="9856141" y="9761436"/>
              <a:ext cx="524230" cy="260985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9812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M2YTgwNzQwZjNlMDM5OTk0MmY5M2E2MzA2Njg4M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slider颜色版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323</TotalTime>
  <Words>1162</Words>
  <Application>Microsoft Office PowerPoint</Application>
  <PresentationFormat>自定义</PresentationFormat>
  <Paragraphs>162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58</cp:revision>
  <dcterms:created xsi:type="dcterms:W3CDTF">2023-11-15T02:44:00Z</dcterms:created>
  <dcterms:modified xsi:type="dcterms:W3CDTF">2023-11-23T01:17:59Z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3A636E31D91349728277B5BFB9FB41CD_12</vt:lpwstr>
  </property>
  <property fmtid="{D5CDD505-2E9C-101B-9397-08002B2CF9AE}" pid="3" name="KSOProductBuildVer">
    <vt:lpwstr>2052-12.1.0.15712</vt:lpwstr>
  </property>
</Properties>
</file>