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56" r:id="rId2"/>
  </p:sldIdLst>
  <p:sldSz cx="12599988" cy="14400213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4" userDrawn="1">
          <p15:clr>
            <a:srgbClr val="A4A3A4"/>
          </p15:clr>
        </p15:guide>
        <p15:guide id="2" pos="3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0DE"/>
    <a:srgbClr val="BD374A"/>
    <a:srgbClr val="A9D18E"/>
    <a:srgbClr val="303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1696" y="64"/>
      </p:cViewPr>
      <p:guideLst>
        <p:guide orient="horz" pos="4584"/>
        <p:guide pos="3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356703"/>
            <a:ext cx="10709990" cy="5013407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7563446"/>
            <a:ext cx="9449991" cy="3476717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8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47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766678"/>
            <a:ext cx="2716872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766678"/>
            <a:ext cx="7993117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8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4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590057"/>
            <a:ext cx="10867490" cy="5990088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9636813"/>
            <a:ext cx="10867490" cy="31500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1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833390"/>
            <a:ext cx="5354995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833390"/>
            <a:ext cx="5354995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6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766681"/>
            <a:ext cx="1086749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530053"/>
            <a:ext cx="5330385" cy="1730025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5260078"/>
            <a:ext cx="533038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530053"/>
            <a:ext cx="5356636" cy="1730025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5260078"/>
            <a:ext cx="5356636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0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2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1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60014"/>
            <a:ext cx="4063824" cy="336005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2073367"/>
            <a:ext cx="6378744" cy="10233485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20064"/>
            <a:ext cx="4063824" cy="800345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4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960014"/>
            <a:ext cx="4063824" cy="336005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2073367"/>
            <a:ext cx="6378744" cy="10233485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4320064"/>
            <a:ext cx="4063824" cy="8003453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3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766681"/>
            <a:ext cx="108674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833390"/>
            <a:ext cx="108674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3346867"/>
            <a:ext cx="283499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F3EC2-E0E7-4618-8B4E-812DCE2CC2E3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3346867"/>
            <a:ext cx="42524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3346867"/>
            <a:ext cx="283499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2040-3F5B-45EE-BFD9-DD62B0BA7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8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4.png"/><Relationship Id="rId3" Type="http://schemas.openxmlformats.org/officeDocument/2006/relationships/tags" Target="../tags/tag4.xml"/><Relationship Id="rId21" Type="http://schemas.microsoft.com/office/2007/relationships/hdphoto" Target="../media/hdphoto1.wdp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microsoft.com/office/2007/relationships/hdphoto" Target="../media/hdphoto3.wdp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png"/><Relationship Id="rId29" Type="http://schemas.openxmlformats.org/officeDocument/2006/relationships/image" Target="../media/image5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3.png"/><Relationship Id="rId32" Type="http://schemas.openxmlformats.org/officeDocument/2006/relationships/image" Target="../media/image8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microsoft.com/office/2007/relationships/hdphoto" Target="../media/hdphoto2.wdp"/><Relationship Id="rId28" Type="http://schemas.openxmlformats.org/officeDocument/2006/relationships/hyperlink" Target="https://docs.docker.com/desktop/wsl/" TargetMode="External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2.png"/><Relationship Id="rId27" Type="http://schemas.openxmlformats.org/officeDocument/2006/relationships/hyperlink" Target="https://docs.docker.com/get-docker/" TargetMode="External"/><Relationship Id="rId30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C66EC4-227A-2B82-6357-E3E8328BC28F}"/>
              </a:ext>
            </a:extLst>
          </p:cNvPr>
          <p:cNvGrpSpPr/>
          <p:nvPr/>
        </p:nvGrpSpPr>
        <p:grpSpPr>
          <a:xfrm>
            <a:off x="799922" y="570557"/>
            <a:ext cx="10682853" cy="2343814"/>
            <a:chOff x="799922" y="570557"/>
            <a:chExt cx="10682853" cy="2343814"/>
          </a:xfrm>
        </p:grpSpPr>
        <p:sp>
          <p:nvSpPr>
            <p:cNvPr id="225" name="矩形: 圆角 17">
              <a:extLst>
                <a:ext uri="{FF2B5EF4-FFF2-40B4-BE49-F238E27FC236}">
                  <a16:creationId xmlns:a16="http://schemas.microsoft.com/office/drawing/2014/main" id="{A438CE86-019E-16B4-1398-ACE407FC235F}"/>
                </a:ext>
              </a:extLst>
            </p:cNvPr>
            <p:cNvSpPr/>
            <p:nvPr/>
          </p:nvSpPr>
          <p:spPr>
            <a:xfrm>
              <a:off x="799922" y="570557"/>
              <a:ext cx="10682853" cy="2343814"/>
            </a:xfrm>
            <a:prstGeom prst="roundRect">
              <a:avLst>
                <a:gd name="adj" fmla="val 795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522C49D0-9770-9314-D821-247FD7787286}"/>
                </a:ext>
              </a:extLst>
            </p:cNvPr>
            <p:cNvGrpSpPr/>
            <p:nvPr/>
          </p:nvGrpSpPr>
          <p:grpSpPr>
            <a:xfrm>
              <a:off x="1613067" y="1223263"/>
              <a:ext cx="1507050" cy="1551866"/>
              <a:chOff x="1455333" y="801758"/>
              <a:chExt cx="1507050" cy="1551866"/>
            </a:xfrm>
          </p:grpSpPr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3E90DFD2-C3DC-1B78-53AB-F2AD4EA40C5A}"/>
                  </a:ext>
                </a:extLst>
              </p:cNvPr>
              <p:cNvGrpSpPr/>
              <p:nvPr/>
            </p:nvGrpSpPr>
            <p:grpSpPr>
              <a:xfrm>
                <a:off x="1455333" y="801758"/>
                <a:ext cx="1507050" cy="1551866"/>
                <a:chOff x="300871" y="4294064"/>
                <a:chExt cx="1091473" cy="1123931"/>
              </a:xfrm>
            </p:grpSpPr>
            <p:sp>
              <p:nvSpPr>
                <p:cNvPr id="229" name="流程图: 接点 228">
                  <a:extLst>
                    <a:ext uri="{FF2B5EF4-FFF2-40B4-BE49-F238E27FC236}">
                      <a16:creationId xmlns:a16="http://schemas.microsoft.com/office/drawing/2014/main" id="{000F1903-8854-3B17-3FA1-4F6A4640518B}"/>
                    </a:ext>
                  </a:extLst>
                </p:cNvPr>
                <p:cNvSpPr/>
                <p:nvPr/>
              </p:nvSpPr>
              <p:spPr>
                <a:xfrm>
                  <a:off x="355722" y="4427056"/>
                  <a:ext cx="965873" cy="965873"/>
                </a:xfrm>
                <a:prstGeom prst="flowChartConnector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64472061-D2B7-4A85-7A48-033335715935}"/>
                    </a:ext>
                  </a:extLst>
                </p:cNvPr>
                <p:cNvSpPr/>
                <p:nvPr/>
              </p:nvSpPr>
              <p:spPr>
                <a:xfrm>
                  <a:off x="1061883" y="5120218"/>
                  <a:ext cx="236433" cy="201321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B9F78B80-0BCB-FF66-34A2-6901546F2AB6}"/>
                    </a:ext>
                  </a:extLst>
                </p:cNvPr>
                <p:cNvSpPr/>
                <p:nvPr/>
              </p:nvSpPr>
              <p:spPr>
                <a:xfrm>
                  <a:off x="382115" y="5107687"/>
                  <a:ext cx="235112" cy="196605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7C7ED32F-A79E-D9F1-7F95-BD1737A4815C}"/>
                    </a:ext>
                  </a:extLst>
                </p:cNvPr>
                <p:cNvSpPr/>
                <p:nvPr/>
              </p:nvSpPr>
              <p:spPr>
                <a:xfrm>
                  <a:off x="774166" y="4410946"/>
                  <a:ext cx="143143" cy="58637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99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pic>
              <p:nvPicPr>
                <p:cNvPr id="233" name="图片 232" descr="mac (1)">
                  <a:extLst>
                    <a:ext uri="{FF2B5EF4-FFF2-40B4-BE49-F238E27FC236}">
                      <a16:creationId xmlns:a16="http://schemas.microsoft.com/office/drawing/2014/main" id="{4C0DEC28-D9B3-E4BE-41CA-C1B195C50A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BEBA8EAE-BF5A-486C-A8C5-ECC9F3942E4B}">
                      <a14:imgProps xmlns:a14="http://schemas.microsoft.com/office/drawing/2010/main">
                        <a14:imgLayer r:embed="rId21">
                          <a14:imgEffect>
                            <a14:artisticCrisscrossEtching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0871" y="5068337"/>
                  <a:ext cx="328991" cy="328991"/>
                </a:xfrm>
                <a:prstGeom prst="rect">
                  <a:avLst/>
                </a:prstGeom>
              </p:spPr>
            </p:pic>
            <p:pic>
              <p:nvPicPr>
                <p:cNvPr id="234" name="图片 233" descr="windows-fill">
                  <a:extLst>
                    <a:ext uri="{FF2B5EF4-FFF2-40B4-BE49-F238E27FC236}">
                      <a16:creationId xmlns:a16="http://schemas.microsoft.com/office/drawing/2014/main" id="{B9217805-A685-F53F-A283-C545FD43C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BEBA8EAE-BF5A-486C-A8C5-ECC9F3942E4B}">
                      <a14:imgProps xmlns:a14="http://schemas.microsoft.com/office/drawing/2010/main">
                        <a14:imgLayer r:embed="rId23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6116" y="5041767"/>
                  <a:ext cx="376228" cy="376228"/>
                </a:xfrm>
                <a:prstGeom prst="rect">
                  <a:avLst/>
                </a:prstGeom>
              </p:spPr>
            </p:pic>
            <p:pic>
              <p:nvPicPr>
                <p:cNvPr id="235" name="图片 234" descr="形状&#10;&#10;低可信度描述已自动生成">
                  <a:extLst>
                    <a:ext uri="{FF2B5EF4-FFF2-40B4-BE49-F238E27FC236}">
                      <a16:creationId xmlns:a16="http://schemas.microsoft.com/office/drawing/2014/main" id="{AC20E6DC-9C2E-6C9A-674E-7CD4EEC2C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BEBA8EAE-BF5A-486C-A8C5-ECC9F3942E4B}">
                      <a14:imgProps xmlns:a14="http://schemas.microsoft.com/office/drawing/2010/main">
                        <a14:imgLayer r:embed="rId2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730" y="4294064"/>
                  <a:ext cx="299497" cy="299498"/>
                </a:xfrm>
                <a:prstGeom prst="rect">
                  <a:avLst/>
                </a:prstGeom>
              </p:spPr>
            </p:pic>
          </p:grpSp>
          <p:pic>
            <p:nvPicPr>
              <p:cNvPr id="228" name="图片 227" descr="形状&#10;&#10;低可信度描述已自动生成">
                <a:extLst>
                  <a:ext uri="{FF2B5EF4-FFF2-40B4-BE49-F238E27FC236}">
                    <a16:creationId xmlns:a16="http://schemas.microsoft.com/office/drawing/2014/main" id="{18D8B60B-837E-D19A-743C-428619392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0778" y="1175138"/>
                <a:ext cx="828549" cy="828549"/>
              </a:xfrm>
              <a:prstGeom prst="rect">
                <a:avLst/>
              </a:prstGeom>
            </p:spPr>
          </p:pic>
        </p:grp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AA0A3487-EEB4-F399-BC5B-C0C951E7DB24}"/>
                </a:ext>
              </a:extLst>
            </p:cNvPr>
            <p:cNvSpPr txBox="1"/>
            <p:nvPr/>
          </p:nvSpPr>
          <p:spPr>
            <a:xfrm>
              <a:off x="1096408" y="580224"/>
              <a:ext cx="2471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</a:rPr>
                <a:t>1. I</a:t>
              </a:r>
              <a:r>
                <a:rPr lang="en-US" altLang="zh-CN" sz="2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+mn-cs"/>
                </a:rPr>
                <a:t>nstall</a:t>
              </a:r>
              <a:r>
                <a:rPr lang="zh-CN" altLang="zh-CN" sz="2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+mn-cs"/>
                </a:rPr>
                <a:t> </a:t>
              </a:r>
              <a:r>
                <a:rPr lang="en-US" altLang="zh-CN" sz="2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+mn-cs"/>
                </a:rPr>
                <a:t>docker</a:t>
              </a:r>
              <a:endParaRPr lang="en-US" altLang="zh-CN" sz="2800" dirty="0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2F4F3AE5-026E-749F-1D94-EEFE00D80DF3}"/>
                </a:ext>
              </a:extLst>
            </p:cNvPr>
            <p:cNvSpPr/>
            <p:nvPr/>
          </p:nvSpPr>
          <p:spPr>
            <a:xfrm>
              <a:off x="3900674" y="707024"/>
              <a:ext cx="7323034" cy="2068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1.1 To download and install docker, visit the official Docker website </a:t>
              </a:r>
              <a:b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(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hlinkClick r:id="rId27"/>
                </a:rPr>
                <a:t>https://docs.docker.com/get-docker/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1.2 To test the docker installation by command line: </a:t>
              </a:r>
              <a:b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	</a:t>
              </a:r>
              <a:r>
                <a:rPr lang="en-US" altLang="zh-CN" b="1" dirty="0">
                  <a:ln w="0"/>
                  <a:solidFill>
                    <a:schemeClr val="tx1"/>
                  </a:solidFill>
                  <a:latin typeface="Consolas" panose="020B0609020204030204" pitchFamily="49" charset="0"/>
                </a:rPr>
                <a:t>docker run hello-world</a:t>
              </a:r>
              <a:endParaRPr lang="en-US" altLang="zh-CN" sz="200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Note: the windows user should configure WSL (Windows Subsystem for Linux)(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  <a:hlinkClick r:id="rId28"/>
                </a:rPr>
                <a:t>https://docs.docker.com/desktop/wsl/</a:t>
              </a:r>
              <a:r>
                <a:rPr lang="en-US" altLang="zh-CN" sz="2000" dirty="0">
                  <a:solidFill>
                    <a:schemeClr val="tx2">
                      <a:lumMod val="7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F5EC2A5-B4D4-478D-9C6B-5B75F5170B3D}"/>
              </a:ext>
            </a:extLst>
          </p:cNvPr>
          <p:cNvGrpSpPr/>
          <p:nvPr/>
        </p:nvGrpSpPr>
        <p:grpSpPr>
          <a:xfrm>
            <a:off x="799922" y="3093438"/>
            <a:ext cx="10682853" cy="3927601"/>
            <a:chOff x="799922" y="3134949"/>
            <a:chExt cx="10682853" cy="3927601"/>
          </a:xfrm>
        </p:grpSpPr>
        <p:sp>
          <p:nvSpPr>
            <p:cNvPr id="224" name="矩形: 圆角 17">
              <a:extLst>
                <a:ext uri="{FF2B5EF4-FFF2-40B4-BE49-F238E27FC236}">
                  <a16:creationId xmlns:a16="http://schemas.microsoft.com/office/drawing/2014/main" id="{0934D449-F558-8928-3196-8E8F62A36A61}"/>
                </a:ext>
              </a:extLst>
            </p:cNvPr>
            <p:cNvSpPr/>
            <p:nvPr/>
          </p:nvSpPr>
          <p:spPr>
            <a:xfrm>
              <a:off x="799922" y="3134949"/>
              <a:ext cx="10682853" cy="3927601"/>
            </a:xfrm>
            <a:prstGeom prst="roundRect">
              <a:avLst>
                <a:gd name="adj" fmla="val 4276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9C2CDC4E-2CC7-5B34-4401-A8B102AC4431}"/>
                </a:ext>
              </a:extLst>
            </p:cNvPr>
            <p:cNvSpPr txBox="1"/>
            <p:nvPr/>
          </p:nvSpPr>
          <p:spPr>
            <a:xfrm>
              <a:off x="1096409" y="3143257"/>
              <a:ext cx="4396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</a:rPr>
                <a:t>2. Pull and run dockerHDDM</a:t>
              </a:r>
              <a:endParaRPr lang="en-US" altLang="zh-CN" sz="2800" dirty="0"/>
            </a:p>
          </p:txBody>
        </p:sp>
        <p:pic>
          <p:nvPicPr>
            <p:cNvPr id="239" name="图片 238">
              <a:extLst>
                <a:ext uri="{FF2B5EF4-FFF2-40B4-BE49-F238E27FC236}">
                  <a16:creationId xmlns:a16="http://schemas.microsoft.com/office/drawing/2014/main" id="{49C19647-F3AD-F37C-FFD2-64577BEB2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52962" y="4069358"/>
              <a:ext cx="3549949" cy="2895441"/>
            </a:xfrm>
            <a:prstGeom prst="rect">
              <a:avLst/>
            </a:prstGeom>
          </p:spPr>
        </p:pic>
        <p:sp>
          <p:nvSpPr>
            <p:cNvPr id="240" name="文本框 3">
              <a:extLst>
                <a:ext uri="{FF2B5EF4-FFF2-40B4-BE49-F238E27FC236}">
                  <a16:creationId xmlns:a16="http://schemas.microsoft.com/office/drawing/2014/main" id="{772B8031-8C3E-6D18-2132-F240F00E7CC2}"/>
                </a:ext>
              </a:extLst>
            </p:cNvPr>
            <p:cNvSpPr txBox="1"/>
            <p:nvPr/>
          </p:nvSpPr>
          <p:spPr>
            <a:xfrm>
              <a:off x="1348187" y="4069358"/>
              <a:ext cx="4950846" cy="2893100"/>
            </a:xfrm>
            <a:prstGeom prst="rect">
              <a:avLst/>
            </a:prstGeom>
            <a:solidFill>
              <a:srgbClr val="20232A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latinLnBrk="1" hangingPunct="0"/>
              <a:r>
                <a:rPr lang="en-US" altLang="zh-CN" sz="1400" dirty="0">
                  <a:solidFill>
                    <a:srgbClr val="A9D18E"/>
                  </a:solidFill>
                  <a:latin typeface="Consolas" panose="020B0609020204030204" pitchFamily="49" charset="0"/>
                  <a:sym typeface="+mn-ea"/>
                </a:rPr>
                <a:t>user@DESKTOP</a:t>
              </a:r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  <a:sym typeface="+mn-ea"/>
                </a:rPr>
                <a:t>:/$ </a:t>
              </a:r>
              <a:r>
                <a:rPr lang="en-US" altLang="zh-CN" sz="1400" b="1" dirty="0">
                  <a:solidFill>
                    <a:srgbClr val="E3E6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sym typeface="+mn-ea"/>
                </a:rPr>
                <a:t>docker pull hcp4715/dockerHDDM</a:t>
              </a:r>
              <a:endParaRPr lang="en-US" altLang="zh-CN" sz="1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400" dirty="0">
                  <a:solidFill>
                    <a:srgbClr val="A9D18E"/>
                  </a:solidFill>
                  <a:latin typeface="Consolas" panose="020B0609020204030204" pitchFamily="49" charset="0"/>
                </a:rPr>
                <a:t>user@DESKTOP</a:t>
              </a:r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:/$ </a:t>
              </a:r>
              <a:r>
                <a:rPr lang="en-US" altLang="zh-CN" sz="1400" b="1" dirty="0">
                  <a:solidFill>
                    <a:srgbClr val="E3E6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docker run -p 8888:8888 -it --rm hcp4715/</a:t>
              </a:r>
              <a:r>
                <a:rPr lang="en-US" altLang="zh-CN" sz="1400" b="1" dirty="0">
                  <a:solidFill>
                    <a:srgbClr val="E3E6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sym typeface="+mn-ea"/>
                </a:rPr>
                <a:t>dockerHDDM</a:t>
              </a:r>
              <a:r>
                <a:rPr lang="en-US" altLang="zh-CN" sz="1400" b="1" dirty="0">
                  <a:solidFill>
                    <a:srgbClr val="E3E6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 jupyter notebook</a:t>
              </a:r>
            </a:p>
            <a:p>
              <a:pPr eaLnBrk="0" latinLnBrk="1" hangingPunct="0"/>
              <a:endParaRPr lang="en-US" altLang="zh-CN" sz="1400" dirty="0">
                <a:solidFill>
                  <a:srgbClr val="A9D18E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400" dirty="0">
                  <a:solidFill>
                    <a:srgbClr val="E492FB"/>
                  </a:solidFill>
                  <a:latin typeface="Consolas" panose="020B0609020204030204" pitchFamily="49" charset="0"/>
                </a:rPr>
                <a:t>[C 06:50:52.342 NotebookApp]</a:t>
              </a:r>
            </a:p>
            <a:p>
              <a:pPr eaLnBrk="0" latinLnBrk="1" hangingPunct="0"/>
              <a:endParaRPr lang="en-US" altLang="zh-CN" sz="1400" dirty="0">
                <a:solidFill>
                  <a:srgbClr val="E3E6EB"/>
                </a:solidFill>
                <a:latin typeface="Consolas" panose="020B0609020204030204" pitchFamily="49" charset="0"/>
              </a:endParaRPr>
            </a:p>
            <a:p>
              <a:pPr eaLnBrk="0" latinLnBrk="1" hangingPunct="0"/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To access the notebook, open this file in a browser:</a:t>
              </a:r>
            </a:p>
            <a:p>
              <a:pPr eaLnBrk="0" latinLnBrk="1" hangingPunct="0"/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file:///home/jovyan/.local/share/jupyter/runtime/nbserver-7-open.html</a:t>
              </a:r>
            </a:p>
            <a:p>
              <a:pPr eaLnBrk="0" latinLnBrk="1" hangingPunct="0"/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Or copy and paste one of these URLs:</a:t>
              </a:r>
            </a:p>
            <a:p>
              <a:pPr eaLnBrk="0" latinLnBrk="1" hangingPunct="0"/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   http://92ea06ad8c6d:8888/?token=0ce749eb</a:t>
              </a:r>
            </a:p>
            <a:p>
              <a:pPr eaLnBrk="0" latinLnBrk="1" hangingPunct="0"/>
              <a:r>
                <a:rPr lang="en-US" altLang="zh-CN" sz="1400" dirty="0">
                  <a:solidFill>
                    <a:srgbClr val="E3E6EB"/>
                  </a:solidFill>
                  <a:latin typeface="Consolas" panose="020B0609020204030204" pitchFamily="49" charset="0"/>
                </a:rPr>
                <a:t>     or http://127.0.0.1:8888/?token=0ce749eb</a:t>
              </a: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1A3CFD29-BC6F-72A4-DE7D-1E589B728745}"/>
                </a:ext>
              </a:extLst>
            </p:cNvPr>
            <p:cNvSpPr/>
            <p:nvPr/>
          </p:nvSpPr>
          <p:spPr>
            <a:xfrm>
              <a:off x="1798792" y="6271387"/>
              <a:ext cx="4396269" cy="64259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n w="0">
                  <a:noFill/>
                </a:ln>
              </a:endParaRPr>
            </a:p>
          </p:txBody>
        </p:sp>
        <p:cxnSp>
          <p:nvCxnSpPr>
            <p:cNvPr id="242" name="连接符: 曲线 241">
              <a:extLst>
                <a:ext uri="{FF2B5EF4-FFF2-40B4-BE49-F238E27FC236}">
                  <a16:creationId xmlns:a16="http://schemas.microsoft.com/office/drawing/2014/main" id="{1CF7B3EB-72C4-8ACB-CE8F-BBE959BEBA68}"/>
                </a:ext>
              </a:extLst>
            </p:cNvPr>
            <p:cNvCxnSpPr>
              <a:cxnSpLocks/>
              <a:stCxn id="241" idx="3"/>
            </p:cNvCxnSpPr>
            <p:nvPr/>
          </p:nvCxnSpPr>
          <p:spPr>
            <a:xfrm flipV="1">
              <a:off x="6195061" y="4284802"/>
              <a:ext cx="1482557" cy="2307882"/>
            </a:xfrm>
            <a:prstGeom prst="curvedConnector3">
              <a:avLst/>
            </a:prstGeom>
            <a:ln w="57150">
              <a:solidFill>
                <a:srgbClr val="BD374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8B34DFBE-8540-50A0-D2B5-E3E05D658E64}"/>
                </a:ext>
              </a:extLst>
            </p:cNvPr>
            <p:cNvSpPr txBox="1"/>
            <p:nvPr/>
          </p:nvSpPr>
          <p:spPr>
            <a:xfrm>
              <a:off x="1153956" y="3637716"/>
              <a:ext cx="48408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Calibri" panose="020F0502020204030204" pitchFamily="34" charset="0"/>
                  <a:ea typeface="等线" panose="02010600030101010101" pitchFamily="2" charset="-122"/>
                </a:rPr>
                <a:t>2.1 Open terminal &amp; Run command line</a:t>
              </a:r>
              <a:endParaRPr lang="en-US" altLang="zh-CN" sz="2200" dirty="0"/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78835B59-DE24-366D-77ED-174749A876EF}"/>
                </a:ext>
              </a:extLst>
            </p:cNvPr>
            <p:cNvSpPr txBox="1"/>
            <p:nvPr/>
          </p:nvSpPr>
          <p:spPr>
            <a:xfrm>
              <a:off x="7524294" y="3661551"/>
              <a:ext cx="35006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Calibri" panose="020F0502020204030204" pitchFamily="34" charset="0"/>
                  <a:ea typeface="等线" panose="02010600030101010101" pitchFamily="2" charset="-122"/>
                </a:rPr>
                <a:t>2.2 Open URL &amp;Enter jupyter</a:t>
              </a: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5C44BA87-529B-A0D8-E637-A4837B81491E}"/>
                </a:ext>
              </a:extLst>
            </p:cNvPr>
            <p:cNvSpPr/>
            <p:nvPr/>
          </p:nvSpPr>
          <p:spPr>
            <a:xfrm>
              <a:off x="7878447" y="6527678"/>
              <a:ext cx="3071494" cy="3863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n w="0">
                  <a:noFill/>
                </a:ln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A3117E2-FAA7-BE88-E352-4E0BF871D807}"/>
              </a:ext>
            </a:extLst>
          </p:cNvPr>
          <p:cNvGrpSpPr/>
          <p:nvPr/>
        </p:nvGrpSpPr>
        <p:grpSpPr>
          <a:xfrm>
            <a:off x="791455" y="7200106"/>
            <a:ext cx="10682853" cy="6456854"/>
            <a:chOff x="791455" y="7200106"/>
            <a:chExt cx="10682853" cy="6456854"/>
          </a:xfrm>
        </p:grpSpPr>
        <p:sp>
          <p:nvSpPr>
            <p:cNvPr id="222" name="矩形: 圆角 17">
              <a:extLst>
                <a:ext uri="{FF2B5EF4-FFF2-40B4-BE49-F238E27FC236}">
                  <a16:creationId xmlns:a16="http://schemas.microsoft.com/office/drawing/2014/main" id="{34BE9C1D-719E-51C8-546F-68B72849B87A}"/>
                </a:ext>
              </a:extLst>
            </p:cNvPr>
            <p:cNvSpPr/>
            <p:nvPr/>
          </p:nvSpPr>
          <p:spPr>
            <a:xfrm>
              <a:off x="791455" y="7200106"/>
              <a:ext cx="10682853" cy="6456854"/>
            </a:xfrm>
            <a:prstGeom prst="roundRect">
              <a:avLst>
                <a:gd name="adj" fmla="val 3158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5479A36-63AA-2510-19F1-77CD639566E7}"/>
                </a:ext>
              </a:extLst>
            </p:cNvPr>
            <p:cNvSpPr/>
            <p:nvPr/>
          </p:nvSpPr>
          <p:spPr>
            <a:xfrm>
              <a:off x="977346" y="7809522"/>
              <a:ext cx="4631822" cy="568823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7200EECF-5FE5-BE97-F216-49F7B4621D99}"/>
                </a:ext>
              </a:extLst>
            </p:cNvPr>
            <p:cNvSpPr txBox="1"/>
            <p:nvPr/>
          </p:nvSpPr>
          <p:spPr>
            <a:xfrm>
              <a:off x="1096409" y="7286302"/>
              <a:ext cx="4396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Calibri" panose="020F0502020204030204" pitchFamily="34" charset="0"/>
                  <a:ea typeface="等线" panose="02010600030101010101" pitchFamily="2" charset="-122"/>
                </a:rPr>
                <a:t>3. HDDM analysis workflow</a:t>
              </a:r>
              <a:endParaRPr lang="en-US" altLang="zh-CN" sz="2800" dirty="0"/>
            </a:p>
          </p:txBody>
        </p: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F6641AC0-0F26-EBD2-29C5-7BE1E2DFE339}"/>
                </a:ext>
              </a:extLst>
            </p:cNvPr>
            <p:cNvGrpSpPr/>
            <p:nvPr/>
          </p:nvGrpSpPr>
          <p:grpSpPr>
            <a:xfrm>
              <a:off x="977345" y="7896867"/>
              <a:ext cx="4515333" cy="5516355"/>
              <a:chOff x="831366" y="7657553"/>
              <a:chExt cx="4515333" cy="5516355"/>
            </a:xfrm>
          </p:grpSpPr>
          <p:grpSp>
            <p:nvGrpSpPr>
              <p:cNvPr id="247" name="组合 246">
                <a:extLst>
                  <a:ext uri="{FF2B5EF4-FFF2-40B4-BE49-F238E27FC236}">
                    <a16:creationId xmlns:a16="http://schemas.microsoft.com/office/drawing/2014/main" id="{35DF8E49-6F92-3AA9-AA5A-EA1B65DEC23F}"/>
                  </a:ext>
                </a:extLst>
              </p:cNvPr>
              <p:cNvGrpSpPr/>
              <p:nvPr/>
            </p:nvGrpSpPr>
            <p:grpSpPr>
              <a:xfrm>
                <a:off x="831366" y="7657553"/>
                <a:ext cx="4515333" cy="639895"/>
                <a:chOff x="10419722" y="2069819"/>
                <a:chExt cx="4515333" cy="639895"/>
              </a:xfrm>
            </p:grpSpPr>
            <p:sp>
              <p:nvSpPr>
                <p:cNvPr id="268" name="文本框 267">
                  <a:extLst>
                    <a:ext uri="{FF2B5EF4-FFF2-40B4-BE49-F238E27FC236}">
                      <a16:creationId xmlns:a16="http://schemas.microsoft.com/office/drawing/2014/main" id="{3C59B4DB-A276-6BE7-0C12-AF3BDB142ED0}"/>
                    </a:ext>
                  </a:extLst>
                </p:cNvPr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3.1 Define models</a:t>
                  </a:r>
                </a:p>
              </p:txBody>
            </p:sp>
            <p:sp>
              <p:nvSpPr>
                <p:cNvPr id="269" name="矩形: 圆角 32">
                  <a:extLst>
                    <a:ext uri="{FF2B5EF4-FFF2-40B4-BE49-F238E27FC236}">
                      <a16:creationId xmlns:a16="http://schemas.microsoft.com/office/drawing/2014/main" id="{B609B3C9-02A9-D903-0AF1-DE07F24D2409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1102346" y="2434690"/>
                  <a:ext cx="3832709" cy="275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m1=</a:t>
                  </a: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hddm.HDDM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(data)</a:t>
                  </a:r>
                </a:p>
              </p:txBody>
            </p:sp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AABA0262-0B44-D034-D1E9-D35694A0ACD8}"/>
                    </a:ext>
                  </a:extLst>
                </p:cNvPr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0419722" y="2416542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[1]:</a:t>
                  </a:r>
                </a:p>
              </p:txBody>
            </p:sp>
          </p:grp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EC23AE50-6B12-8436-43B4-376197774424}"/>
                  </a:ext>
                </a:extLst>
              </p:cNvPr>
              <p:cNvGrpSpPr/>
              <p:nvPr/>
            </p:nvGrpSpPr>
            <p:grpSpPr>
              <a:xfrm>
                <a:off x="831366" y="8483260"/>
                <a:ext cx="4515333" cy="639895"/>
                <a:chOff x="10419722" y="2069819"/>
                <a:chExt cx="4515333" cy="639895"/>
              </a:xfrm>
            </p:grpSpPr>
            <p:sp>
              <p:nvSpPr>
                <p:cNvPr id="265" name="文本框 264">
                  <a:extLst>
                    <a:ext uri="{FF2B5EF4-FFF2-40B4-BE49-F238E27FC236}">
                      <a16:creationId xmlns:a16="http://schemas.microsoft.com/office/drawing/2014/main" id="{DBF9691E-D590-79EF-8F1C-CFEC045A134A}"/>
                    </a:ext>
                  </a:extLst>
                </p:cNvPr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3.2 Fitting model</a:t>
                  </a:r>
                </a:p>
              </p:txBody>
            </p:sp>
            <p:sp>
              <p:nvSpPr>
                <p:cNvPr id="266" name="矩形: 圆角 32">
                  <a:extLst>
                    <a:ext uri="{FF2B5EF4-FFF2-40B4-BE49-F238E27FC236}">
                      <a16:creationId xmlns:a16="http://schemas.microsoft.com/office/drawing/2014/main" id="{ADC0289D-25D6-C130-2E07-2F8440171F03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1102346" y="2434690"/>
                  <a:ext cx="3832709" cy="275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fr-FR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infdata1=m1.sample(500,chains=4)</a:t>
                  </a:r>
                </a:p>
              </p:txBody>
            </p:sp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B7F11FFB-D9C5-4493-B028-A99E8E42625B}"/>
                    </a:ext>
                  </a:extLst>
                </p:cNvPr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0419722" y="2422653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[2]:</a:t>
                  </a:r>
                </a:p>
              </p:txBody>
            </p:sp>
          </p:grpSp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24042ECB-30D1-FE93-0FB7-FCE2F13E432F}"/>
                  </a:ext>
                </a:extLst>
              </p:cNvPr>
              <p:cNvGrpSpPr/>
              <p:nvPr/>
            </p:nvGrpSpPr>
            <p:grpSpPr>
              <a:xfrm>
                <a:off x="831366" y="9308967"/>
                <a:ext cx="4515333" cy="904871"/>
                <a:chOff x="10419722" y="2069819"/>
                <a:chExt cx="4515333" cy="904871"/>
              </a:xfrm>
            </p:grpSpPr>
            <p:sp>
              <p:nvSpPr>
                <p:cNvPr id="262" name="文本框 261">
                  <a:extLst>
                    <a:ext uri="{FF2B5EF4-FFF2-40B4-BE49-F238E27FC236}">
                      <a16:creationId xmlns:a16="http://schemas.microsoft.com/office/drawing/2014/main" id="{B912015A-DC8C-A390-6384-B02B67603F69}"/>
                    </a:ext>
                  </a:extLst>
                </p:cNvPr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3.3 Diagnosis</a:t>
                  </a:r>
                </a:p>
              </p:txBody>
            </p:sp>
            <p:sp>
              <p:nvSpPr>
                <p:cNvPr id="263" name="矩形: 圆角 32">
                  <a:extLst>
                    <a:ext uri="{FF2B5EF4-FFF2-40B4-BE49-F238E27FC236}">
                      <a16:creationId xmlns:a16="http://schemas.microsoft.com/office/drawing/2014/main" id="{C4A75ED5-63CA-1474-F438-9AB717DBBA03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1102346" y="2434690"/>
                  <a:ext cx="3832709" cy="54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az.summay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(infdata1)</a:t>
                  </a:r>
                </a:p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az.plot_trace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(infdata1)</a:t>
                  </a:r>
                </a:p>
              </p:txBody>
            </p:sp>
            <p:sp>
              <p:nvSpPr>
                <p:cNvPr id="264" name="文本框 263">
                  <a:extLst>
                    <a:ext uri="{FF2B5EF4-FFF2-40B4-BE49-F238E27FC236}">
                      <a16:creationId xmlns:a16="http://schemas.microsoft.com/office/drawing/2014/main" id="{DAB2C1D8-45A2-A41A-1AAC-3B4A41AEE905}"/>
                    </a:ext>
                  </a:extLst>
                </p:cNvPr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10419722" y="2440558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[3]:</a:t>
                  </a:r>
                </a:p>
              </p:txBody>
            </p: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21DC2759-40BB-2B24-C6A4-40F6DE6CE386}"/>
                  </a:ext>
                </a:extLst>
              </p:cNvPr>
              <p:cNvGrpSpPr/>
              <p:nvPr/>
            </p:nvGrpSpPr>
            <p:grpSpPr>
              <a:xfrm>
                <a:off x="831366" y="10399650"/>
                <a:ext cx="4515333" cy="1120871"/>
                <a:chOff x="10419722" y="2069819"/>
                <a:chExt cx="4515333" cy="1120871"/>
              </a:xfrm>
            </p:grpSpPr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2F5E85BB-5D0E-6A94-959E-72CB7065BA0F}"/>
                    </a:ext>
                  </a:extLst>
                </p:cNvPr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3.4 Comparison</a:t>
                  </a:r>
                </a:p>
              </p:txBody>
            </p:sp>
            <p:sp>
              <p:nvSpPr>
                <p:cNvPr id="260" name="矩形: 圆角 32">
                  <a:extLst>
                    <a:ext uri="{FF2B5EF4-FFF2-40B4-BE49-F238E27FC236}">
                      <a16:creationId xmlns:a16="http://schemas.microsoft.com/office/drawing/2014/main" id="{BCB12CDE-677D-A75F-4BE9-3F6F5AC03453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1102346" y="2434690"/>
                  <a:ext cx="3832709" cy="756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models={"m1":infdata1,</a:t>
                  </a:r>
                  <a:b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</a:b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	    "m2":infdata2}</a:t>
                  </a:r>
                </a:p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az.compare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(models)</a:t>
                  </a:r>
                </a:p>
              </p:txBody>
            </p:sp>
            <p:sp>
              <p:nvSpPr>
                <p:cNvPr id="261" name="文本框 260">
                  <a:extLst>
                    <a:ext uri="{FF2B5EF4-FFF2-40B4-BE49-F238E27FC236}">
                      <a16:creationId xmlns:a16="http://schemas.microsoft.com/office/drawing/2014/main" id="{D9A6CBE8-BAB6-FD9D-749B-A4EFB4A41AFC}"/>
                    </a:ext>
                  </a:extLst>
                </p:cNvPr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0419722" y="2440558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[4]:</a:t>
                  </a:r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5F8F2BCC-ADD0-9AA7-87EB-1FA51DA65D6B}"/>
                  </a:ext>
                </a:extLst>
              </p:cNvPr>
              <p:cNvGrpSpPr/>
              <p:nvPr/>
            </p:nvGrpSpPr>
            <p:grpSpPr>
              <a:xfrm>
                <a:off x="831366" y="11706333"/>
                <a:ext cx="4515333" cy="639895"/>
                <a:chOff x="10419722" y="2069819"/>
                <a:chExt cx="4515333" cy="639895"/>
              </a:xfrm>
            </p:grpSpPr>
            <p:sp>
              <p:nvSpPr>
                <p:cNvPr id="256" name="文本框 255">
                  <a:extLst>
                    <a:ext uri="{FF2B5EF4-FFF2-40B4-BE49-F238E27FC236}">
                      <a16:creationId xmlns:a16="http://schemas.microsoft.com/office/drawing/2014/main" id="{D83286B4-BF2A-E6D7-7865-351404C16168}"/>
                    </a:ext>
                  </a:extLst>
                </p:cNvPr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3.5 Evaluation</a:t>
                  </a:r>
                </a:p>
              </p:txBody>
            </p:sp>
            <p:sp>
              <p:nvSpPr>
                <p:cNvPr id="257" name="矩形: 圆角 32">
                  <a:extLst>
                    <a:ext uri="{FF2B5EF4-FFF2-40B4-BE49-F238E27FC236}">
                      <a16:creationId xmlns:a16="http://schemas.microsoft.com/office/drawing/2014/main" id="{627E72E8-8589-6BCE-6A63-F66C06716E3C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1102346" y="2434690"/>
                  <a:ext cx="3832709" cy="275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az.plot_ppc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(infdata1,...)</a:t>
                  </a:r>
                </a:p>
              </p:txBody>
            </p:sp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EF95B1EF-63FD-D430-B1DA-7ED642087A29}"/>
                    </a:ext>
                  </a:extLst>
                </p:cNvPr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0419722" y="2414377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[5]:</a:t>
                  </a:r>
                </a:p>
              </p:txBody>
            </p:sp>
          </p:grpSp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C5B34072-DDE1-9B63-5651-ABCC40B2F7CB}"/>
                  </a:ext>
                </a:extLst>
              </p:cNvPr>
              <p:cNvGrpSpPr/>
              <p:nvPr/>
            </p:nvGrpSpPr>
            <p:grpSpPr>
              <a:xfrm>
                <a:off x="831366" y="12532038"/>
                <a:ext cx="4515333" cy="641870"/>
                <a:chOff x="10419722" y="2069819"/>
                <a:chExt cx="4515333" cy="641870"/>
              </a:xfrm>
            </p:grpSpPr>
            <p:sp>
              <p:nvSpPr>
                <p:cNvPr id="253" name="文本框 252">
                  <a:extLst>
                    <a:ext uri="{FF2B5EF4-FFF2-40B4-BE49-F238E27FC236}">
                      <a16:creationId xmlns:a16="http://schemas.microsoft.com/office/drawing/2014/main" id="{36C80FAA-6301-B678-CFF4-0A79C01FE700}"/>
                    </a:ext>
                  </a:extLst>
                </p:cNvPr>
                <p:cNvSpPr txBox="1"/>
                <p:nvPr>
                  <p:custDataLst>
                    <p:tags r:id="rId1"/>
                  </p:custDataLst>
                </p:nvPr>
              </p:nvSpPr>
              <p:spPr>
                <a:xfrm>
                  <a:off x="11036307" y="2069819"/>
                  <a:ext cx="275780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000" b="1" dirty="0"/>
                    <a:t>3.6 Inference</a:t>
                  </a:r>
                </a:p>
              </p:txBody>
            </p:sp>
            <p:sp>
              <p:nvSpPr>
                <p:cNvPr id="254" name="矩形: 圆角 32">
                  <a:extLst>
                    <a:ext uri="{FF2B5EF4-FFF2-40B4-BE49-F238E27FC236}">
                      <a16:creationId xmlns:a16="http://schemas.microsoft.com/office/drawing/2014/main" id="{441D1C3A-CDB8-6C82-64DC-C91BAC7560A8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102346" y="2434690"/>
                  <a:ext cx="3832709" cy="2750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az.plot_posterior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(infdata1)</a:t>
                  </a:r>
                </a:p>
              </p:txBody>
            </p:sp>
            <p:sp>
              <p:nvSpPr>
                <p:cNvPr id="255" name="文本框 254">
                  <a:extLst>
                    <a:ext uri="{FF2B5EF4-FFF2-40B4-BE49-F238E27FC236}">
                      <a16:creationId xmlns:a16="http://schemas.microsoft.com/office/drawing/2014/main" id="{34345E18-5940-606B-3F7D-EB4D2E62AE52}"/>
                    </a:ext>
                  </a:extLst>
                </p:cNvPr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10419722" y="2434690"/>
                  <a:ext cx="69659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 fontAlgn="auto">
                    <a:lnSpc>
                      <a:spcPct val="100000"/>
                    </a:lnSpc>
                  </a:pPr>
                  <a:r>
                    <a:rPr lang="en-US" altLang="zh-CN" sz="1200" dirty="0">
                      <a:solidFill>
                        <a:srgbClr val="303F9F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+mn-ea"/>
                    </a:rPr>
                    <a:t>In [6]:</a:t>
                  </a:r>
                </a:p>
              </p:txBody>
            </p:sp>
          </p:grp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36852AA5-39B1-230D-6C2B-3D9D941553AE}"/>
                </a:ext>
              </a:extLst>
            </p:cNvPr>
            <p:cNvGrpSpPr/>
            <p:nvPr/>
          </p:nvGrpSpPr>
          <p:grpSpPr>
            <a:xfrm>
              <a:off x="6911074" y="8304850"/>
              <a:ext cx="3195320" cy="731520"/>
              <a:chOff x="944880" y="14620240"/>
              <a:chExt cx="3195320" cy="731520"/>
            </a:xfrm>
          </p:grpSpPr>
          <p:sp>
            <p:nvSpPr>
              <p:cNvPr id="274" name="流程图: 接点 273">
                <a:extLst>
                  <a:ext uri="{FF2B5EF4-FFF2-40B4-BE49-F238E27FC236}">
                    <a16:creationId xmlns:a16="http://schemas.microsoft.com/office/drawing/2014/main" id="{9A727EBC-9FE7-AE06-510A-0B913EC8F82B}"/>
                  </a:ext>
                </a:extLst>
              </p:cNvPr>
              <p:cNvSpPr/>
              <p:nvPr/>
            </p:nvSpPr>
            <p:spPr>
              <a:xfrm>
                <a:off x="1025046" y="14662458"/>
                <a:ext cx="653724" cy="653724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m1</a:t>
                </a:r>
                <a:endParaRPr lang="zh-CN" altLang="en-US" sz="1600" dirty="0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0BF199EB-BF66-B894-DDF1-D4D797EFD040}"/>
                  </a:ext>
                </a:extLst>
              </p:cNvPr>
              <p:cNvSpPr/>
              <p:nvPr/>
            </p:nvSpPr>
            <p:spPr>
              <a:xfrm>
                <a:off x="944880" y="14620240"/>
                <a:ext cx="3195320" cy="7315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流程图: 接点 275">
                <a:extLst>
                  <a:ext uri="{FF2B5EF4-FFF2-40B4-BE49-F238E27FC236}">
                    <a16:creationId xmlns:a16="http://schemas.microsoft.com/office/drawing/2014/main" id="{342A5B2F-0CE0-CEA2-7F04-64D83BFCDB28}"/>
                  </a:ext>
                </a:extLst>
              </p:cNvPr>
              <p:cNvSpPr/>
              <p:nvPr/>
            </p:nvSpPr>
            <p:spPr>
              <a:xfrm>
                <a:off x="1820490" y="14662458"/>
                <a:ext cx="653724" cy="653724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m1</a:t>
                </a:r>
                <a:endParaRPr lang="zh-CN" altLang="en-US" sz="1600" dirty="0"/>
              </a:p>
            </p:txBody>
          </p:sp>
          <p:sp>
            <p:nvSpPr>
              <p:cNvPr id="277" name="流程图: 接点 276">
                <a:extLst>
                  <a:ext uri="{FF2B5EF4-FFF2-40B4-BE49-F238E27FC236}">
                    <a16:creationId xmlns:a16="http://schemas.microsoft.com/office/drawing/2014/main" id="{78A69767-6F16-BE2A-855A-66EC5D7CFC77}"/>
                  </a:ext>
                </a:extLst>
              </p:cNvPr>
              <p:cNvSpPr/>
              <p:nvPr/>
            </p:nvSpPr>
            <p:spPr>
              <a:xfrm>
                <a:off x="2615934" y="14662458"/>
                <a:ext cx="653724" cy="653724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· · ·</a:t>
                </a:r>
                <a:endParaRPr lang="zh-CN" altLang="en-US" sz="1600" dirty="0"/>
              </a:p>
            </p:txBody>
          </p:sp>
          <p:sp>
            <p:nvSpPr>
              <p:cNvPr id="278" name="流程图: 接点 277">
                <a:extLst>
                  <a:ext uri="{FF2B5EF4-FFF2-40B4-BE49-F238E27FC236}">
                    <a16:creationId xmlns:a16="http://schemas.microsoft.com/office/drawing/2014/main" id="{79138E42-E546-6DA8-FEEC-6340B1114F49}"/>
                  </a:ext>
                </a:extLst>
              </p:cNvPr>
              <p:cNvSpPr/>
              <p:nvPr/>
            </p:nvSpPr>
            <p:spPr>
              <a:xfrm>
                <a:off x="3411378" y="14662458"/>
                <a:ext cx="653724" cy="653724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m</a:t>
                </a:r>
                <a:r>
                  <a:rPr lang="en-US" altLang="zh-CN" sz="1100" dirty="0" err="1"/>
                  <a:t>n</a:t>
                </a:r>
                <a:endParaRPr lang="zh-CN" altLang="en-US" sz="1600" dirty="0"/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C3199A99-123B-5DD0-638E-6FDE22E466A0}"/>
                </a:ext>
              </a:extLst>
            </p:cNvPr>
            <p:cNvGrpSpPr/>
            <p:nvPr/>
          </p:nvGrpSpPr>
          <p:grpSpPr>
            <a:xfrm>
              <a:off x="7196318" y="7259815"/>
              <a:ext cx="2771619" cy="957643"/>
              <a:chOff x="6770299" y="7337997"/>
              <a:chExt cx="2771619" cy="957643"/>
            </a:xfrm>
          </p:grpSpPr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F63C989E-DEF1-4D1F-59B6-24D5E67FFE29}"/>
                  </a:ext>
                </a:extLst>
              </p:cNvPr>
              <p:cNvGrpSpPr/>
              <p:nvPr/>
            </p:nvGrpSpPr>
            <p:grpSpPr>
              <a:xfrm>
                <a:off x="6770299" y="7337997"/>
                <a:ext cx="673485" cy="957643"/>
                <a:chOff x="6116777" y="7570185"/>
                <a:chExt cx="838449" cy="1192208"/>
              </a:xfrm>
            </p:grpSpPr>
            <p:pic>
              <p:nvPicPr>
                <p:cNvPr id="283" name="图片 282" descr="图标&#10;&#10;描述已自动生成">
                  <a:extLst>
                    <a:ext uri="{FF2B5EF4-FFF2-40B4-BE49-F238E27FC236}">
                      <a16:creationId xmlns:a16="http://schemas.microsoft.com/office/drawing/2014/main" id="{41E103B3-D247-1D85-FD6E-8C5FBE004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16777" y="7570185"/>
                  <a:ext cx="813848" cy="813848"/>
                </a:xfrm>
                <a:prstGeom prst="rect">
                  <a:avLst/>
                </a:prstGeom>
              </p:spPr>
            </p:pic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6BE751E7-64C6-DDDF-6830-96939FAC08AD}"/>
                    </a:ext>
                  </a:extLst>
                </p:cNvPr>
                <p:cNvSpPr txBox="1"/>
                <p:nvPr/>
              </p:nvSpPr>
              <p:spPr>
                <a:xfrm>
                  <a:off x="6141378" y="8302597"/>
                  <a:ext cx="813848" cy="459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data</a:t>
                  </a:r>
                  <a:endParaRPr lang="zh-CN" altLang="en-US" dirty="0"/>
                </a:p>
              </p:txBody>
            </p:sp>
          </p:grpSp>
          <p:sp>
            <p:nvSpPr>
              <p:cNvPr id="281" name="流程图: 终止 280">
                <a:extLst>
                  <a:ext uri="{FF2B5EF4-FFF2-40B4-BE49-F238E27FC236}">
                    <a16:creationId xmlns:a16="http://schemas.microsoft.com/office/drawing/2014/main" id="{09644218-B1EB-1EFD-757B-C0636BBD55BA}"/>
                  </a:ext>
                </a:extLst>
              </p:cNvPr>
              <p:cNvSpPr/>
              <p:nvPr/>
            </p:nvSpPr>
            <p:spPr>
              <a:xfrm>
                <a:off x="7831865" y="7542734"/>
                <a:ext cx="1710053" cy="364871"/>
              </a:xfrm>
              <a:prstGeom prst="flowChartTerminator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Define models</a:t>
                </a:r>
                <a:endParaRPr lang="zh-CN" altLang="en-US" dirty="0"/>
              </a:p>
            </p:txBody>
          </p:sp>
          <p:cxnSp>
            <p:nvCxnSpPr>
              <p:cNvPr id="282" name="直接箭头连接符 281">
                <a:extLst>
                  <a:ext uri="{FF2B5EF4-FFF2-40B4-BE49-F238E27FC236}">
                    <a16:creationId xmlns:a16="http://schemas.microsoft.com/office/drawing/2014/main" id="{EEA61DA4-949D-60C8-75B7-6812B26180AF}"/>
                  </a:ext>
                </a:extLst>
              </p:cNvPr>
              <p:cNvCxnSpPr>
                <a:cxnSpLocks/>
                <a:endCxn id="281" idx="1"/>
              </p:cNvCxnSpPr>
              <p:nvPr/>
            </p:nvCxnSpPr>
            <p:spPr>
              <a:xfrm>
                <a:off x="7443152" y="7725169"/>
                <a:ext cx="388713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7B732766-EDAA-B1F7-54E0-E6C679022920}"/>
                </a:ext>
              </a:extLst>
            </p:cNvPr>
            <p:cNvCxnSpPr>
              <a:cxnSpLocks/>
              <a:stCxn id="281" idx="2"/>
            </p:cNvCxnSpPr>
            <p:nvPr/>
          </p:nvCxnSpPr>
          <p:spPr>
            <a:xfrm>
              <a:off x="9112911" y="7829423"/>
              <a:ext cx="0" cy="4820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5272FB87-1596-4D63-4B79-93E2B9F79224}"/>
                </a:ext>
              </a:extLst>
            </p:cNvPr>
            <p:cNvSpPr/>
            <p:nvPr/>
          </p:nvSpPr>
          <p:spPr>
            <a:xfrm>
              <a:off x="6457057" y="9815832"/>
              <a:ext cx="4113504" cy="731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7" name="Picture 2" descr="xarray - NumFOCUS">
              <a:extLst>
                <a:ext uri="{FF2B5EF4-FFF2-40B4-BE49-F238E27FC236}">
                  <a16:creationId xmlns:a16="http://schemas.microsoft.com/office/drawing/2014/main" id="{CDAC6695-362A-5A43-BCDC-9F7B86FB56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08" t="7503" r="12942" b="31588"/>
            <a:stretch>
              <a:fillRect/>
            </a:stretch>
          </p:blipFill>
          <p:spPr bwMode="auto">
            <a:xfrm>
              <a:off x="6440125" y="9869248"/>
              <a:ext cx="781377" cy="572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CA38B8FC-42B9-E8DD-2873-E9936F26B9BB}"/>
                </a:ext>
              </a:extLst>
            </p:cNvPr>
            <p:cNvGrpSpPr/>
            <p:nvPr/>
          </p:nvGrpSpPr>
          <p:grpSpPr>
            <a:xfrm>
              <a:off x="7217177" y="9942903"/>
              <a:ext cx="1041805" cy="473850"/>
              <a:chOff x="6873179" y="11368900"/>
              <a:chExt cx="1041805" cy="473850"/>
            </a:xfrm>
          </p:grpSpPr>
          <p:sp>
            <p:nvSpPr>
              <p:cNvPr id="289" name="流程图: 接点 288">
                <a:extLst>
                  <a:ext uri="{FF2B5EF4-FFF2-40B4-BE49-F238E27FC236}">
                    <a16:creationId xmlns:a16="http://schemas.microsoft.com/office/drawing/2014/main" id="{39407A75-4E8B-1B2C-9B8B-4A8C805BC340}"/>
                  </a:ext>
                </a:extLst>
              </p:cNvPr>
              <p:cNvSpPr/>
              <p:nvPr/>
            </p:nvSpPr>
            <p:spPr>
              <a:xfrm>
                <a:off x="6873179" y="11368900"/>
                <a:ext cx="1041805" cy="47385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7CA8B620-2359-B4CA-0592-D813227E6BF8}"/>
                  </a:ext>
                </a:extLst>
              </p:cNvPr>
              <p:cNvSpPr txBox="1"/>
              <p:nvPr/>
            </p:nvSpPr>
            <p:spPr>
              <a:xfrm>
                <a:off x="6906859" y="11415485"/>
                <a:ext cx="954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</a:rPr>
                  <a:t>infdata1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1" name="组合 290">
              <a:extLst>
                <a:ext uri="{FF2B5EF4-FFF2-40B4-BE49-F238E27FC236}">
                  <a16:creationId xmlns:a16="http://schemas.microsoft.com/office/drawing/2014/main" id="{94A1A070-D455-6D80-A115-A1F94DD4F15B}"/>
                </a:ext>
              </a:extLst>
            </p:cNvPr>
            <p:cNvGrpSpPr/>
            <p:nvPr/>
          </p:nvGrpSpPr>
          <p:grpSpPr>
            <a:xfrm>
              <a:off x="8353918" y="9942903"/>
              <a:ext cx="1041805" cy="473850"/>
              <a:chOff x="6873179" y="11368900"/>
              <a:chExt cx="1041805" cy="473850"/>
            </a:xfrm>
          </p:grpSpPr>
          <p:sp>
            <p:nvSpPr>
              <p:cNvPr id="292" name="流程图: 接点 291">
                <a:extLst>
                  <a:ext uri="{FF2B5EF4-FFF2-40B4-BE49-F238E27FC236}">
                    <a16:creationId xmlns:a16="http://schemas.microsoft.com/office/drawing/2014/main" id="{686B5BD9-50CD-E0EE-4E17-2780A07EAB52}"/>
                  </a:ext>
                </a:extLst>
              </p:cNvPr>
              <p:cNvSpPr/>
              <p:nvPr/>
            </p:nvSpPr>
            <p:spPr>
              <a:xfrm>
                <a:off x="6873179" y="11368900"/>
                <a:ext cx="1041805" cy="47385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21C9D5E0-31E0-9F53-483A-A6D00E6EB985}"/>
                  </a:ext>
                </a:extLst>
              </p:cNvPr>
              <p:cNvSpPr txBox="1"/>
              <p:nvPr/>
            </p:nvSpPr>
            <p:spPr>
              <a:xfrm>
                <a:off x="6906859" y="11415485"/>
                <a:ext cx="954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</a:rPr>
                  <a:t>infdata2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BFD6AF03-6E88-9E83-1E30-F474E72986A4}"/>
                </a:ext>
              </a:extLst>
            </p:cNvPr>
            <p:cNvGrpSpPr/>
            <p:nvPr/>
          </p:nvGrpSpPr>
          <p:grpSpPr>
            <a:xfrm>
              <a:off x="9490659" y="9942903"/>
              <a:ext cx="1041805" cy="473850"/>
              <a:chOff x="6873179" y="11368900"/>
              <a:chExt cx="1041805" cy="473850"/>
            </a:xfrm>
          </p:grpSpPr>
          <p:sp>
            <p:nvSpPr>
              <p:cNvPr id="295" name="流程图: 接点 294">
                <a:extLst>
                  <a:ext uri="{FF2B5EF4-FFF2-40B4-BE49-F238E27FC236}">
                    <a16:creationId xmlns:a16="http://schemas.microsoft.com/office/drawing/2014/main" id="{9528FA76-AA58-5355-B8AD-837EE35FD2C8}"/>
                  </a:ext>
                </a:extLst>
              </p:cNvPr>
              <p:cNvSpPr/>
              <p:nvPr/>
            </p:nvSpPr>
            <p:spPr>
              <a:xfrm>
                <a:off x="6873179" y="11368900"/>
                <a:ext cx="1041805" cy="47385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2719200D-678D-4DE8-B084-909DC81E49EF}"/>
                  </a:ext>
                </a:extLst>
              </p:cNvPr>
              <p:cNvSpPr txBox="1"/>
              <p:nvPr/>
            </p:nvSpPr>
            <p:spPr>
              <a:xfrm>
                <a:off x="6906859" y="11415485"/>
                <a:ext cx="954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 err="1">
                    <a:solidFill>
                      <a:schemeClr val="bg1"/>
                    </a:solidFill>
                  </a:rPr>
                  <a:t>infdatan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97" name="直接箭头连接符 296">
              <a:extLst>
                <a:ext uri="{FF2B5EF4-FFF2-40B4-BE49-F238E27FC236}">
                  <a16:creationId xmlns:a16="http://schemas.microsoft.com/office/drawing/2014/main" id="{CE200C82-1A58-4E0E-4F66-D2ACC5F8C0AB}"/>
                </a:ext>
              </a:extLst>
            </p:cNvPr>
            <p:cNvCxnSpPr>
              <a:cxnSpLocks/>
              <a:stCxn id="275" idx="2"/>
              <a:endCxn id="286" idx="0"/>
            </p:cNvCxnSpPr>
            <p:nvPr/>
          </p:nvCxnSpPr>
          <p:spPr>
            <a:xfrm>
              <a:off x="8508734" y="9036370"/>
              <a:ext cx="5075" cy="7794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8" name="流程图: 终止 297">
              <a:extLst>
                <a:ext uri="{FF2B5EF4-FFF2-40B4-BE49-F238E27FC236}">
                  <a16:creationId xmlns:a16="http://schemas.microsoft.com/office/drawing/2014/main" id="{AD528F81-AB9B-8A44-1949-0509AE27B439}"/>
                </a:ext>
              </a:extLst>
            </p:cNvPr>
            <p:cNvSpPr/>
            <p:nvPr/>
          </p:nvSpPr>
          <p:spPr>
            <a:xfrm>
              <a:off x="7667519" y="9205383"/>
              <a:ext cx="1710053" cy="364871"/>
            </a:xfrm>
            <a:prstGeom prst="flowChartTermina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sampling</a:t>
              </a:r>
              <a:endParaRPr lang="zh-CN" altLang="en-US" dirty="0"/>
            </a:p>
          </p:txBody>
        </p:sp>
        <p:sp>
          <p:nvSpPr>
            <p:cNvPr id="299" name="流程图: 终止 298">
              <a:extLst>
                <a:ext uri="{FF2B5EF4-FFF2-40B4-BE49-F238E27FC236}">
                  <a16:creationId xmlns:a16="http://schemas.microsoft.com/office/drawing/2014/main" id="{9D7AA351-9375-48F0-D991-963E21EB2391}"/>
                </a:ext>
              </a:extLst>
            </p:cNvPr>
            <p:cNvSpPr/>
            <p:nvPr/>
          </p:nvSpPr>
          <p:spPr>
            <a:xfrm>
              <a:off x="6834695" y="10847272"/>
              <a:ext cx="1453577" cy="364871"/>
            </a:xfrm>
            <a:prstGeom prst="flowChartTermina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diagnosis</a:t>
              </a:r>
              <a:endParaRPr lang="zh-CN" altLang="en-US" dirty="0"/>
            </a:p>
          </p:txBody>
        </p:sp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AF5C1066-8344-9DE9-B6F0-71BA32DEB3CF}"/>
                </a:ext>
              </a:extLst>
            </p:cNvPr>
            <p:cNvCxnSpPr>
              <a:cxnSpLocks/>
              <a:stCxn id="286" idx="2"/>
            </p:cNvCxnSpPr>
            <p:nvPr/>
          </p:nvCxnSpPr>
          <p:spPr>
            <a:xfrm flipH="1">
              <a:off x="8171257" y="10547352"/>
              <a:ext cx="342552" cy="3440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3756DBFE-08C9-AF57-EEA4-AD517FDCDAC2}"/>
                </a:ext>
              </a:extLst>
            </p:cNvPr>
            <p:cNvCxnSpPr>
              <a:cxnSpLocks/>
              <a:stCxn id="299" idx="3"/>
              <a:endCxn id="309" idx="1"/>
            </p:cNvCxnSpPr>
            <p:nvPr/>
          </p:nvCxnSpPr>
          <p:spPr>
            <a:xfrm>
              <a:off x="8288272" y="11029708"/>
              <a:ext cx="494274" cy="11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2" name="流程图: 终止 301">
              <a:extLst>
                <a:ext uri="{FF2B5EF4-FFF2-40B4-BE49-F238E27FC236}">
                  <a16:creationId xmlns:a16="http://schemas.microsoft.com/office/drawing/2014/main" id="{CC1389B3-5F72-342B-F8AD-3ABE9AD32EDD}"/>
                </a:ext>
              </a:extLst>
            </p:cNvPr>
            <p:cNvSpPr/>
            <p:nvPr/>
          </p:nvSpPr>
          <p:spPr>
            <a:xfrm>
              <a:off x="6830462" y="12111794"/>
              <a:ext cx="1453577" cy="364871"/>
            </a:xfrm>
            <a:prstGeom prst="flowChartTermina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evaluation</a:t>
              </a:r>
              <a:endParaRPr lang="zh-CN" altLang="en-US" dirty="0"/>
            </a:p>
          </p:txBody>
        </p:sp>
        <p:sp>
          <p:nvSpPr>
            <p:cNvPr id="303" name="流程图: 终止 302">
              <a:extLst>
                <a:ext uri="{FF2B5EF4-FFF2-40B4-BE49-F238E27FC236}">
                  <a16:creationId xmlns:a16="http://schemas.microsoft.com/office/drawing/2014/main" id="{A477F494-0631-D745-C656-4CC71B8B30DE}"/>
                </a:ext>
              </a:extLst>
            </p:cNvPr>
            <p:cNvSpPr/>
            <p:nvPr/>
          </p:nvSpPr>
          <p:spPr>
            <a:xfrm>
              <a:off x="8723284" y="12111794"/>
              <a:ext cx="1453577" cy="364871"/>
            </a:xfrm>
            <a:prstGeom prst="flowChartTermina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inference</a:t>
              </a:r>
              <a:endParaRPr lang="zh-CN" altLang="en-US" dirty="0"/>
            </a:p>
          </p:txBody>
        </p:sp>
        <p:pic>
          <p:nvPicPr>
            <p:cNvPr id="304" name="图片 303">
              <a:extLst>
                <a:ext uri="{FF2B5EF4-FFF2-40B4-BE49-F238E27FC236}">
                  <a16:creationId xmlns:a16="http://schemas.microsoft.com/office/drawing/2014/main" id="{6EA03613-2F07-4C8B-D86A-DD44BB804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/>
            <a:srcRect r="50228"/>
            <a:stretch/>
          </p:blipFill>
          <p:spPr>
            <a:xfrm>
              <a:off x="7045286" y="12510070"/>
              <a:ext cx="1000503" cy="987509"/>
            </a:xfrm>
            <a:prstGeom prst="rect">
              <a:avLst/>
            </a:prstGeom>
          </p:spPr>
        </p:pic>
        <p:pic>
          <p:nvPicPr>
            <p:cNvPr id="305" name="图片 304">
              <a:extLst>
                <a:ext uri="{FF2B5EF4-FFF2-40B4-BE49-F238E27FC236}">
                  <a16:creationId xmlns:a16="http://schemas.microsoft.com/office/drawing/2014/main" id="{FD8DBA6B-9D49-2B40-5162-EA70005A39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/>
            <a:srcRect l="49430"/>
            <a:stretch/>
          </p:blipFill>
          <p:spPr>
            <a:xfrm>
              <a:off x="8953063" y="12509283"/>
              <a:ext cx="1016562" cy="987509"/>
            </a:xfrm>
            <a:prstGeom prst="rect">
              <a:avLst/>
            </a:prstGeom>
          </p:spPr>
        </p:pic>
        <p:grpSp>
          <p:nvGrpSpPr>
            <p:cNvPr id="306" name="组合 305">
              <a:extLst>
                <a:ext uri="{FF2B5EF4-FFF2-40B4-BE49-F238E27FC236}">
                  <a16:creationId xmlns:a16="http://schemas.microsoft.com/office/drawing/2014/main" id="{CC9B6104-9225-F751-1A01-C5941312DDA9}"/>
                </a:ext>
              </a:extLst>
            </p:cNvPr>
            <p:cNvGrpSpPr/>
            <p:nvPr/>
          </p:nvGrpSpPr>
          <p:grpSpPr>
            <a:xfrm>
              <a:off x="7964699" y="11417277"/>
              <a:ext cx="1041805" cy="473850"/>
              <a:chOff x="6873179" y="11368900"/>
              <a:chExt cx="1041805" cy="473850"/>
            </a:xfrm>
          </p:grpSpPr>
          <p:sp>
            <p:nvSpPr>
              <p:cNvPr id="307" name="流程图: 接点 306">
                <a:extLst>
                  <a:ext uri="{FF2B5EF4-FFF2-40B4-BE49-F238E27FC236}">
                    <a16:creationId xmlns:a16="http://schemas.microsoft.com/office/drawing/2014/main" id="{6AD7939D-9D86-EEC2-A3D9-8E8B6D97123B}"/>
                  </a:ext>
                </a:extLst>
              </p:cNvPr>
              <p:cNvSpPr/>
              <p:nvPr/>
            </p:nvSpPr>
            <p:spPr>
              <a:xfrm>
                <a:off x="6873179" y="11368900"/>
                <a:ext cx="1041805" cy="473850"/>
              </a:xfrm>
              <a:prstGeom prst="flowChartConnector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10456804-44DD-3706-27E3-210CF2D81EEC}"/>
                  </a:ext>
                </a:extLst>
              </p:cNvPr>
              <p:cNvSpPr txBox="1"/>
              <p:nvPr/>
            </p:nvSpPr>
            <p:spPr>
              <a:xfrm>
                <a:off x="6906859" y="11415485"/>
                <a:ext cx="954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solidFill>
                      <a:schemeClr val="bg1"/>
                    </a:solidFill>
                  </a:rPr>
                  <a:t>infdata?</a:t>
                </a:r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9" name="流程图: 终止 308">
              <a:extLst>
                <a:ext uri="{FF2B5EF4-FFF2-40B4-BE49-F238E27FC236}">
                  <a16:creationId xmlns:a16="http://schemas.microsoft.com/office/drawing/2014/main" id="{15C61202-0731-1FF2-1275-A952D747AE86}"/>
                </a:ext>
              </a:extLst>
            </p:cNvPr>
            <p:cNvSpPr/>
            <p:nvPr/>
          </p:nvSpPr>
          <p:spPr>
            <a:xfrm>
              <a:off x="8782546" y="10848437"/>
              <a:ext cx="1453577" cy="364871"/>
            </a:xfrm>
            <a:prstGeom prst="flowChartTermina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comparison</a:t>
              </a:r>
              <a:endParaRPr lang="zh-CN" altLang="en-US" dirty="0"/>
            </a:p>
          </p:txBody>
        </p: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0697A078-3F9A-0EF6-59A4-4A26407F2627}"/>
                </a:ext>
              </a:extLst>
            </p:cNvPr>
            <p:cNvCxnSpPr>
              <a:cxnSpLocks/>
              <a:stCxn id="307" idx="4"/>
            </p:cNvCxnSpPr>
            <p:nvPr/>
          </p:nvCxnSpPr>
          <p:spPr>
            <a:xfrm flipH="1">
              <a:off x="8171257" y="11891127"/>
              <a:ext cx="314345" cy="2545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05F109D5-BEE8-1D11-7E1E-1C275CBA9027}"/>
                </a:ext>
              </a:extLst>
            </p:cNvPr>
            <p:cNvCxnSpPr>
              <a:cxnSpLocks/>
              <a:stCxn id="307" idx="4"/>
            </p:cNvCxnSpPr>
            <p:nvPr/>
          </p:nvCxnSpPr>
          <p:spPr>
            <a:xfrm>
              <a:off x="8485602" y="11891127"/>
              <a:ext cx="332671" cy="2545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7ACF5E23-BF22-F7DC-5674-47E413DABC10}"/>
                </a:ext>
              </a:extLst>
            </p:cNvPr>
            <p:cNvSpPr txBox="1"/>
            <p:nvPr/>
          </p:nvSpPr>
          <p:spPr>
            <a:xfrm>
              <a:off x="8987062" y="11450286"/>
              <a:ext cx="1618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winning model</a:t>
              </a:r>
              <a:endParaRPr lang="zh-CN" altLang="en-US" dirty="0"/>
            </a:p>
          </p:txBody>
        </p:sp>
        <p:cxnSp>
          <p:nvCxnSpPr>
            <p:cNvPr id="313" name="直接箭头连接符 312">
              <a:extLst>
                <a:ext uri="{FF2B5EF4-FFF2-40B4-BE49-F238E27FC236}">
                  <a16:creationId xmlns:a16="http://schemas.microsoft.com/office/drawing/2014/main" id="{79184F3F-6513-A1CC-5750-C0698CA44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8734" y="11121748"/>
              <a:ext cx="309539" cy="297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1" name="连接符: 曲线 270">
            <a:extLst>
              <a:ext uri="{FF2B5EF4-FFF2-40B4-BE49-F238E27FC236}">
                <a16:creationId xmlns:a16="http://schemas.microsoft.com/office/drawing/2014/main" id="{357C5B45-06C1-CDEF-7B65-F97F9150C86D}"/>
              </a:ext>
            </a:extLst>
          </p:cNvPr>
          <p:cNvCxnSpPr>
            <a:cxnSpLocks/>
            <a:stCxn id="272" idx="1"/>
          </p:cNvCxnSpPr>
          <p:nvPr/>
        </p:nvCxnSpPr>
        <p:spPr>
          <a:xfrm rot="10800000" flipV="1">
            <a:off x="5609169" y="6679319"/>
            <a:ext cx="2269279" cy="1338614"/>
          </a:xfrm>
          <a:prstGeom prst="curvedConnector3">
            <a:avLst>
              <a:gd name="adj1" fmla="val 50000"/>
            </a:avLst>
          </a:prstGeom>
          <a:ln w="57150">
            <a:solidFill>
              <a:srgbClr val="BD3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621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M2YTgwNzQwZjNlMDM5OTk0MmY5M2E2MzA2Njg4M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982</TotalTime>
  <Words>314</Words>
  <Application>Microsoft Office PowerPoint</Application>
  <PresentationFormat>自定义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晚坷 潘</dc:creator>
  <cp:lastModifiedBy>晚坷 潘</cp:lastModifiedBy>
  <cp:revision>72</cp:revision>
  <dcterms:created xsi:type="dcterms:W3CDTF">2023-11-15T02:44:00Z</dcterms:created>
  <dcterms:modified xsi:type="dcterms:W3CDTF">2023-12-01T07:20:15Z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3A636E31D91349728277B5BFB9FB41CD_12</vt:lpwstr>
  </property>
  <property fmtid="{D5CDD505-2E9C-101B-9397-08002B2CF9AE}" pid="3" name="KSOProductBuildVer">
    <vt:lpwstr>2052-12.1.0.15712</vt:lpwstr>
  </property>
</Properties>
</file>