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82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2376" y="-804"/>
      </p:cViewPr>
      <p:guideLst>
        <p:guide orient="horz" pos="21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6C5-CD52-4741-8A22-170B4BD9E67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5FE0-1D72-44FE-BEA2-BF73D4F16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6C5-CD52-4741-8A22-170B4BD9E67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5FE0-1D72-44FE-BEA2-BF73D4F16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6C5-CD52-4741-8A22-170B4BD9E67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5FE0-1D72-44FE-BEA2-BF73D4F16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6C5-CD52-4741-8A22-170B4BD9E67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5FE0-1D72-44FE-BEA2-BF73D4F16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6C5-CD52-4741-8A22-170B4BD9E67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5FE0-1D72-44FE-BEA2-BF73D4F16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6C5-CD52-4741-8A22-170B4BD9E67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5FE0-1D72-44FE-BEA2-BF73D4F16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6C5-CD52-4741-8A22-170B4BD9E67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5FE0-1D72-44FE-BEA2-BF73D4F16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6C5-CD52-4741-8A22-170B4BD9E67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5FE0-1D72-44FE-BEA2-BF73D4F16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6C5-CD52-4741-8A22-170B4BD9E67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5FE0-1D72-44FE-BEA2-BF73D4F16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6C5-CD52-4741-8A22-170B4BD9E67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5FE0-1D72-44FE-BEA2-BF73D4F16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6C5-CD52-4741-8A22-170B4BD9E67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5FE0-1D72-44FE-BEA2-BF73D4F16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9A6C5-CD52-4741-8A22-170B4BD9E67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D5FE0-1D72-44FE-BEA2-BF73D4F16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tags" Target="../tags/tag6.xml"/><Relationship Id="rId10" Type="http://schemas.openxmlformats.org/officeDocument/2006/relationships/image" Target="../media/image4.png"/><Relationship Id="rId4" Type="http://schemas.openxmlformats.org/officeDocument/2006/relationships/tags" Target="../tags/tag5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jupyter.org/try-jupyter/retro/notebooks/?path=notebooks/Intro.ipynb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s://docs.docker.com/get-docker/" TargetMode="External"/><Relationship Id="rId7" Type="http://schemas.openxmlformats.org/officeDocument/2006/relationships/hyperlink" Target="https://dev.to/roselinebassey/docker-for-beginners-basic-docker-commands-2n89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codecamp.org/news/command-line-for-beginners/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hyperlink" Target="https://docs.docker.com/desktop/wsl/" TargetMode="Externa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62" y="1324337"/>
            <a:ext cx="1197978" cy="865054"/>
          </a:xfrm>
          <a:prstGeom prst="rect">
            <a:avLst/>
          </a:prstGeom>
        </p:spPr>
      </p:pic>
      <p:grpSp>
        <p:nvGrpSpPr>
          <p:cNvPr id="1040" name="组合 1039"/>
          <p:cNvGrpSpPr/>
          <p:nvPr/>
        </p:nvGrpSpPr>
        <p:grpSpPr>
          <a:xfrm>
            <a:off x="2110510" y="1241482"/>
            <a:ext cx="3305810" cy="2533015"/>
            <a:chOff x="1856301" y="2453420"/>
            <a:chExt cx="3305810" cy="2533015"/>
          </a:xfrm>
        </p:grpSpPr>
        <p:grpSp>
          <p:nvGrpSpPr>
            <p:cNvPr id="15" name="组合 14"/>
            <p:cNvGrpSpPr/>
            <p:nvPr/>
          </p:nvGrpSpPr>
          <p:grpSpPr>
            <a:xfrm>
              <a:off x="1856301" y="2453420"/>
              <a:ext cx="3305810" cy="2533015"/>
              <a:chOff x="2028180" y="1178793"/>
              <a:chExt cx="3305810" cy="2533015"/>
            </a:xfrm>
          </p:grpSpPr>
          <p:sp>
            <p:nvSpPr>
              <p:cNvPr id="16" name="矩形: 圆角 15"/>
              <p:cNvSpPr/>
              <p:nvPr/>
            </p:nvSpPr>
            <p:spPr>
              <a:xfrm>
                <a:off x="2028180" y="1178793"/>
                <a:ext cx="3305810" cy="2533015"/>
              </a:xfrm>
              <a:prstGeom prst="roundRect">
                <a:avLst>
                  <a:gd name="adj" fmla="val 8386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矩形: 圆角 17"/>
              <p:cNvSpPr/>
              <p:nvPr/>
            </p:nvSpPr>
            <p:spPr>
              <a:xfrm>
                <a:off x="2316892" y="1851285"/>
                <a:ext cx="2722621" cy="74243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1.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Pull image</a:t>
                </a:r>
                <a:br>
                  <a:rPr lang="en-US" altLang="zh-CN" dirty="0">
                    <a:solidFill>
                      <a:schemeClr val="tx1"/>
                    </a:solidFill>
                  </a:rPr>
                </a:br>
                <a:r>
                  <a:rPr lang="en-US" altLang="zh-CN" sz="1400" dirty="0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docker pull hcp4715/</a:t>
                </a:r>
                <a:r>
                  <a:rPr lang="en-US" altLang="zh-CN" sz="1400" dirty="0" err="1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hddm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矩形: 圆角 43"/>
            <p:cNvSpPr/>
            <p:nvPr/>
          </p:nvSpPr>
          <p:spPr>
            <a:xfrm>
              <a:off x="2177646" y="3988875"/>
              <a:ext cx="2722621" cy="74243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Run container</a:t>
              </a:r>
            </a:p>
            <a:p>
              <a:pPr algn="ctr"/>
              <a:r>
                <a:rPr lang="en-US" altLang="zh-CN" sz="14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docker run hcp4715/</a:t>
              </a:r>
              <a:r>
                <a:rPr lang="en-US" altLang="zh-CN" sz="14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hddm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84" name="图片 8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329" y="2285676"/>
            <a:ext cx="657692" cy="898263"/>
          </a:xfrm>
          <a:prstGeom prst="rect">
            <a:avLst/>
          </a:prstGeom>
        </p:spPr>
      </p:pic>
      <p:cxnSp>
        <p:nvCxnSpPr>
          <p:cNvPr id="97" name="连接符: 曲线 96"/>
          <p:cNvCxnSpPr>
            <a:stCxn id="34" idx="1"/>
            <a:endCxn id="44" idx="2"/>
          </p:cNvCxnSpPr>
          <p:nvPr/>
        </p:nvCxnSpPr>
        <p:spPr>
          <a:xfrm rot="10800000" flipH="1">
            <a:off x="3624580" y="3519170"/>
            <a:ext cx="168910" cy="1539875"/>
          </a:xfrm>
          <a:prstGeom prst="curvedConnector4">
            <a:avLst>
              <a:gd name="adj1" fmla="val -846992"/>
              <a:gd name="adj2" fmla="val 60784"/>
            </a:avLst>
          </a:prstGeom>
          <a:ln w="12700">
            <a:prstDash val="sysDash"/>
            <a:headEnd type="stealt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连接符: 曲线 116"/>
          <p:cNvCxnSpPr>
            <a:stCxn id="44" idx="1"/>
            <a:endCxn id="84" idx="3"/>
          </p:cNvCxnSpPr>
          <p:nvPr/>
        </p:nvCxnSpPr>
        <p:spPr>
          <a:xfrm rot="10800000">
            <a:off x="1132205" y="2734945"/>
            <a:ext cx="1299845" cy="413385"/>
          </a:xfrm>
          <a:prstGeom prst="curvedConnector3">
            <a:avLst>
              <a:gd name="adj1" fmla="val 49976"/>
            </a:avLst>
          </a:prstGeom>
          <a:ln w="12700">
            <a:prstDash val="sysDash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曲线 35"/>
          <p:cNvCxnSpPr>
            <a:stCxn id="33" idx="3"/>
            <a:endCxn id="18" idx="1"/>
          </p:cNvCxnSpPr>
          <p:nvPr/>
        </p:nvCxnSpPr>
        <p:spPr>
          <a:xfrm>
            <a:off x="1402715" y="1757045"/>
            <a:ext cx="996315" cy="528320"/>
          </a:xfrm>
          <a:prstGeom prst="curvedConnector3">
            <a:avLst>
              <a:gd name="adj1" fmla="val 50032"/>
            </a:avLst>
          </a:prstGeom>
          <a:ln w="12700">
            <a:prstDash val="sys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399222" y="202335"/>
            <a:ext cx="2722621" cy="745854"/>
            <a:chOff x="2244104" y="1887524"/>
            <a:chExt cx="2722621" cy="745854"/>
          </a:xfrm>
        </p:grpSpPr>
        <p:cxnSp>
          <p:nvCxnSpPr>
            <p:cNvPr id="1042" name="直接箭头连接符 1041"/>
            <p:cNvCxnSpPr/>
            <p:nvPr/>
          </p:nvCxnSpPr>
          <p:spPr>
            <a:xfrm>
              <a:off x="3641566" y="1887524"/>
              <a:ext cx="5015" cy="4525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矩形: 圆角 17"/>
            <p:cNvSpPr/>
            <p:nvPr/>
          </p:nvSpPr>
          <p:spPr>
            <a:xfrm>
              <a:off x="2244104" y="1890942"/>
              <a:ext cx="2722621" cy="74243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        </a:t>
              </a:r>
              <a:r>
                <a:rPr lang="en-US" altLang="zh-CN" dirty="0">
                  <a:solidFill>
                    <a:schemeClr val="tx1"/>
                  </a:solidFill>
                </a:rPr>
                <a:t>0.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download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&amp;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Install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docker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19365" y="2064884"/>
              <a:ext cx="466725" cy="400050"/>
            </a:xfrm>
            <a:prstGeom prst="rect">
              <a:avLst/>
            </a:prstGeom>
          </p:spPr>
        </p:pic>
      </p:grpSp>
      <p:cxnSp>
        <p:nvCxnSpPr>
          <p:cNvPr id="11" name="直接箭头连接符 1041"/>
          <p:cNvCxnSpPr/>
          <p:nvPr/>
        </p:nvCxnSpPr>
        <p:spPr>
          <a:xfrm>
            <a:off x="3760533" y="948189"/>
            <a:ext cx="2888" cy="2932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64" y="1285420"/>
            <a:ext cx="508027" cy="50802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32844" y="52498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[✎#1]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65476" y="132481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[✎#2]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521075" y="4726305"/>
            <a:ext cx="788670" cy="1002030"/>
            <a:chOff x="7319" y="6886"/>
            <a:chExt cx="1242" cy="1578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2" y="6886"/>
              <a:ext cx="1048" cy="1048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7319" y="7882"/>
              <a:ext cx="1243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[✎#3]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16550" y="5131435"/>
            <a:ext cx="3001010" cy="5492750"/>
            <a:chOff x="12783" y="1347"/>
            <a:chExt cx="4726" cy="8650"/>
          </a:xfrm>
        </p:grpSpPr>
        <p:grpSp>
          <p:nvGrpSpPr>
            <p:cNvPr id="1039" name="组合 1038"/>
            <p:cNvGrpSpPr/>
            <p:nvPr/>
          </p:nvGrpSpPr>
          <p:grpSpPr>
            <a:xfrm>
              <a:off x="12783" y="1347"/>
              <a:ext cx="4726" cy="8651"/>
              <a:chOff x="9813517" y="3746613"/>
              <a:chExt cx="3001010" cy="5493385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9813517" y="3746613"/>
                <a:ext cx="3001010" cy="5493385"/>
                <a:chOff x="9180402" y="3076669"/>
                <a:chExt cx="2795959" cy="2220973"/>
              </a:xfrm>
            </p:grpSpPr>
            <p:sp>
              <p:nvSpPr>
                <p:cNvPr id="110" name="矩形: 圆角 109"/>
                <p:cNvSpPr/>
                <p:nvPr/>
              </p:nvSpPr>
              <p:spPr>
                <a:xfrm>
                  <a:off x="9180402" y="3076669"/>
                  <a:ext cx="2795959" cy="2220973"/>
                </a:xfrm>
                <a:prstGeom prst="roundRect">
                  <a:avLst>
                    <a:gd name="adj" fmla="val 5073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文本框 110"/>
                <p:cNvSpPr txBox="1"/>
                <p:nvPr/>
              </p:nvSpPr>
              <p:spPr>
                <a:xfrm>
                  <a:off x="9319634" y="3138729"/>
                  <a:ext cx="2029864" cy="149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3. HDDM workflow</a:t>
                  </a:r>
                  <a:endParaRPr lang="zh-CN" altLang="en-US" dirty="0"/>
                </a:p>
              </p:txBody>
            </p:sp>
          </p:grpSp>
          <p:sp>
            <p:nvSpPr>
              <p:cNvPr id="116" name="矩形: 圆角 115"/>
              <p:cNvSpPr/>
              <p:nvPr/>
            </p:nvSpPr>
            <p:spPr>
              <a:xfrm>
                <a:off x="10137131" y="4476699"/>
                <a:ext cx="2516491" cy="63358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Define model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 dirty="0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Model = </a:t>
                </a:r>
                <a:r>
                  <a:rPr lang="en-US" altLang="zh-CN" sz="1000" dirty="0" err="1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hddm.HDDM</a:t>
                </a:r>
                <a:r>
                  <a:rPr lang="en-US" altLang="zh-CN" sz="1000" dirty="0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(data)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: 圆角 122"/>
              <p:cNvSpPr/>
              <p:nvPr/>
            </p:nvSpPr>
            <p:spPr>
              <a:xfrm>
                <a:off x="10137130" y="5371756"/>
                <a:ext cx="2516491" cy="63358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Fitting model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800" dirty="0" err="1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Infdata</a:t>
                </a:r>
                <a:r>
                  <a:rPr lang="en-US" altLang="zh-CN" sz="800" dirty="0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 = </a:t>
                </a:r>
                <a:r>
                  <a:rPr lang="en-US" altLang="zh-CN" sz="800" dirty="0" err="1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Model.sample</a:t>
                </a:r>
                <a:r>
                  <a:rPr lang="en-US" altLang="zh-CN" sz="800" dirty="0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(500, chains=4)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4" name="直接箭头连接符 123"/>
              <p:cNvCxnSpPr>
                <a:stCxn id="116" idx="2"/>
                <a:endCxn id="123" idx="0"/>
              </p:cNvCxnSpPr>
              <p:nvPr/>
            </p:nvCxnSpPr>
            <p:spPr>
              <a:xfrm flipH="1">
                <a:off x="11395376" y="5110287"/>
                <a:ext cx="1" cy="26146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4" name="直接箭头连接符 1023"/>
              <p:cNvCxnSpPr>
                <a:stCxn id="123" idx="2"/>
              </p:cNvCxnSpPr>
              <p:nvPr/>
            </p:nvCxnSpPr>
            <p:spPr>
              <a:xfrm flipH="1">
                <a:off x="11395374" y="6005344"/>
                <a:ext cx="2" cy="255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3" name="矩形: 圆角 1032"/>
              <p:cNvSpPr/>
              <p:nvPr/>
            </p:nvSpPr>
            <p:spPr>
              <a:xfrm>
                <a:off x="10137130" y="7265430"/>
                <a:ext cx="2516491" cy="73144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Diagnostic &amp; Analysis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800" dirty="0" err="1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arviz.summay</a:t>
                </a:r>
                <a:r>
                  <a:rPr lang="en-US" altLang="zh-CN" sz="800" dirty="0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(</a:t>
                </a:r>
                <a:r>
                  <a:rPr lang="en-US" altLang="zh-CN" sz="800" dirty="0" err="1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Infdata</a:t>
                </a:r>
                <a:r>
                  <a:rPr lang="en-US" altLang="zh-CN" sz="800" dirty="0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)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800" dirty="0" err="1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arviz.plot_posterior</a:t>
                </a:r>
                <a:r>
                  <a:rPr lang="en-US" altLang="zh-CN" sz="800" dirty="0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(</a:t>
                </a:r>
                <a:r>
                  <a:rPr lang="en-US" altLang="zh-CN" sz="800" dirty="0" err="1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Infdata</a:t>
                </a:r>
                <a:r>
                  <a:rPr lang="en-US" altLang="zh-CN" sz="800" dirty="0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)</a:t>
                </a:r>
                <a:br>
                  <a:rPr lang="en-US" altLang="zh-CN" sz="800" dirty="0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</a:br>
                <a:r>
                  <a:rPr lang="en-US" altLang="zh-CN" sz="800" dirty="0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…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35" name="组合 1034"/>
              <p:cNvGrpSpPr/>
              <p:nvPr/>
            </p:nvGrpSpPr>
            <p:grpSpPr>
              <a:xfrm>
                <a:off x="10762260" y="8152890"/>
                <a:ext cx="1355724" cy="978030"/>
                <a:chOff x="8403843" y="5459159"/>
                <a:chExt cx="1355724" cy="978030"/>
              </a:xfrm>
            </p:grpSpPr>
            <p:pic>
              <p:nvPicPr>
                <p:cNvPr id="1031" name="图片 1030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03843" y="5727985"/>
                  <a:ext cx="1355724" cy="709204"/>
                </a:xfrm>
                <a:prstGeom prst="rect">
                  <a:avLst/>
                </a:prstGeom>
              </p:spPr>
            </p:pic>
            <p:sp>
              <p:nvSpPr>
                <p:cNvPr id="1034" name="文本框 1033"/>
                <p:cNvSpPr txBox="1"/>
                <p:nvPr/>
              </p:nvSpPr>
              <p:spPr>
                <a:xfrm>
                  <a:off x="8403844" y="5459159"/>
                  <a:ext cx="132831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/>
                    <a:t>results and figures</a:t>
                  </a:r>
                  <a:endParaRPr lang="zh-CN" altLang="en-US" sz="1200" dirty="0"/>
                </a:p>
              </p:txBody>
            </p:sp>
          </p:grpSp>
          <p:cxnSp>
            <p:nvCxnSpPr>
              <p:cNvPr id="1036" name="直接箭头连接符 1035"/>
              <p:cNvCxnSpPr/>
              <p:nvPr/>
            </p:nvCxnSpPr>
            <p:spPr>
              <a:xfrm flipH="1">
                <a:off x="11395374" y="6992236"/>
                <a:ext cx="2" cy="255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7" name="直接箭头连接符 1036"/>
              <p:cNvCxnSpPr/>
              <p:nvPr/>
            </p:nvCxnSpPr>
            <p:spPr>
              <a:xfrm flipH="1">
                <a:off x="11395372" y="8004099"/>
                <a:ext cx="2" cy="255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/>
            <p:cNvSpPr/>
            <p:nvPr/>
          </p:nvSpPr>
          <p:spPr>
            <a:xfrm>
              <a:off x="12926" y="5334"/>
              <a:ext cx="4502" cy="1342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xarray - NumFOCUS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08" t="7503" r="12942" b="31588"/>
            <a:stretch>
              <a:fillRect/>
            </a:stretch>
          </p:blipFill>
          <p:spPr bwMode="auto">
            <a:xfrm>
              <a:off x="13581" y="5546"/>
              <a:ext cx="1102" cy="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14605" y="5673"/>
              <a:ext cx="1671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Infdata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077" y="2503"/>
              <a:ext cx="1243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[✎#4]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099" y="7250"/>
              <a:ext cx="1243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[✎#5]</a:t>
              </a:r>
            </a:p>
          </p:txBody>
        </p:sp>
      </p:grpSp>
      <p:cxnSp>
        <p:nvCxnSpPr>
          <p:cNvPr id="2" name="连接符: 曲线 96"/>
          <p:cNvCxnSpPr>
            <a:stCxn id="110" idx="1"/>
            <a:endCxn id="34" idx="3"/>
          </p:cNvCxnSpPr>
          <p:nvPr>
            <p:custDataLst>
              <p:tags r:id="rId1"/>
            </p:custDataLst>
          </p:nvPr>
        </p:nvCxnSpPr>
        <p:spPr>
          <a:xfrm rot="10800000">
            <a:off x="4290060" y="5059045"/>
            <a:ext cx="1126490" cy="2819400"/>
          </a:xfrm>
          <a:prstGeom prst="curvedConnector3">
            <a:avLst>
              <a:gd name="adj1" fmla="val 50000"/>
            </a:avLst>
          </a:prstGeom>
          <a:ln w="12700">
            <a:prstDash val="sysDash"/>
            <a:headEnd type="stealt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线形标注 2 4"/>
          <p:cNvSpPr/>
          <p:nvPr/>
        </p:nvSpPr>
        <p:spPr>
          <a:xfrm>
            <a:off x="9001760" y="525145"/>
            <a:ext cx="1372870" cy="1103630"/>
          </a:xfrm>
          <a:prstGeom prst="borderCallout2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线形标注 2 5"/>
          <p:cNvSpPr/>
          <p:nvPr>
            <p:custDataLst>
              <p:tags r:id="rId2"/>
            </p:custDataLst>
          </p:nvPr>
        </p:nvSpPr>
        <p:spPr>
          <a:xfrm>
            <a:off x="9001760" y="2656205"/>
            <a:ext cx="1372870" cy="1103630"/>
          </a:xfrm>
          <a:prstGeom prst="borderCallout2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线形标注 2 6"/>
          <p:cNvSpPr/>
          <p:nvPr>
            <p:custDataLst>
              <p:tags r:id="rId3"/>
            </p:custDataLst>
          </p:nvPr>
        </p:nvSpPr>
        <p:spPr>
          <a:xfrm>
            <a:off x="1124585" y="5285105"/>
            <a:ext cx="1372870" cy="1103630"/>
          </a:xfrm>
          <a:prstGeom prst="borderCallout2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线形标注 2 7"/>
          <p:cNvSpPr/>
          <p:nvPr>
            <p:custDataLst>
              <p:tags r:id="rId4"/>
            </p:custDataLst>
          </p:nvPr>
        </p:nvSpPr>
        <p:spPr>
          <a:xfrm>
            <a:off x="9297670" y="5391785"/>
            <a:ext cx="1372870" cy="1103630"/>
          </a:xfrm>
          <a:prstGeom prst="borderCallout2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线形标注 2 12"/>
          <p:cNvSpPr/>
          <p:nvPr>
            <p:custDataLst>
              <p:tags r:id="rId5"/>
            </p:custDataLst>
          </p:nvPr>
        </p:nvSpPr>
        <p:spPr>
          <a:xfrm>
            <a:off x="9297670" y="7878445"/>
            <a:ext cx="1372870" cy="1103630"/>
          </a:xfrm>
          <a:prstGeom prst="borderCallout2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2" y="3042012"/>
            <a:ext cx="1197978" cy="865054"/>
          </a:xfrm>
          <a:prstGeom prst="rect">
            <a:avLst/>
          </a:prstGeom>
        </p:spPr>
      </p:pic>
      <p:grpSp>
        <p:nvGrpSpPr>
          <p:cNvPr id="1040" name="组合 1039"/>
          <p:cNvGrpSpPr/>
          <p:nvPr/>
        </p:nvGrpSpPr>
        <p:grpSpPr>
          <a:xfrm>
            <a:off x="1993670" y="2696902"/>
            <a:ext cx="3305821" cy="2671438"/>
            <a:chOff x="1856301" y="2453420"/>
            <a:chExt cx="3305821" cy="2671438"/>
          </a:xfrm>
        </p:grpSpPr>
        <p:grpSp>
          <p:nvGrpSpPr>
            <p:cNvPr id="15" name="组合 14"/>
            <p:cNvGrpSpPr/>
            <p:nvPr/>
          </p:nvGrpSpPr>
          <p:grpSpPr>
            <a:xfrm>
              <a:off x="1856301" y="2453420"/>
              <a:ext cx="3305821" cy="2671438"/>
              <a:chOff x="2028180" y="1178793"/>
              <a:chExt cx="3305821" cy="2671438"/>
            </a:xfrm>
          </p:grpSpPr>
          <p:sp>
            <p:nvSpPr>
              <p:cNvPr id="16" name="矩形: 圆角 15"/>
              <p:cNvSpPr/>
              <p:nvPr/>
            </p:nvSpPr>
            <p:spPr>
              <a:xfrm>
                <a:off x="2028180" y="1178793"/>
                <a:ext cx="3305821" cy="2671438"/>
              </a:xfrm>
              <a:prstGeom prst="roundRect">
                <a:avLst>
                  <a:gd name="adj" fmla="val 8386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矩形: 圆角 17"/>
              <p:cNvSpPr/>
              <p:nvPr/>
            </p:nvSpPr>
            <p:spPr>
              <a:xfrm>
                <a:off x="2316892" y="1851285"/>
                <a:ext cx="2722621" cy="74243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1.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Pull image</a:t>
                </a:r>
                <a:br>
                  <a:rPr lang="en-US" altLang="zh-CN" dirty="0">
                    <a:solidFill>
                      <a:schemeClr val="tx1"/>
                    </a:solidFill>
                  </a:rPr>
                </a:br>
                <a:r>
                  <a:rPr lang="en-US" altLang="zh-CN" sz="1400" dirty="0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docker pull hcp4715/</a:t>
                </a:r>
                <a:r>
                  <a:rPr lang="en-US" altLang="zh-CN" sz="1400" dirty="0" err="1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hddm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矩形: 圆角 43"/>
            <p:cNvSpPr/>
            <p:nvPr/>
          </p:nvSpPr>
          <p:spPr>
            <a:xfrm>
              <a:off x="2177646" y="3988875"/>
              <a:ext cx="2722621" cy="74243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Run container</a:t>
              </a:r>
            </a:p>
            <a:p>
              <a:pPr algn="ctr"/>
              <a:r>
                <a:rPr lang="en-US" altLang="zh-CN" sz="14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docker run hcp4715/</a:t>
              </a:r>
              <a:r>
                <a:rPr lang="en-US" altLang="zh-CN" sz="14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hddm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84" name="图片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14" y="4470076"/>
            <a:ext cx="657692" cy="898263"/>
          </a:xfrm>
          <a:prstGeom prst="rect">
            <a:avLst/>
          </a:prstGeom>
        </p:spPr>
      </p:pic>
      <p:cxnSp>
        <p:nvCxnSpPr>
          <p:cNvPr id="97" name="连接符: 曲线 96"/>
          <p:cNvCxnSpPr>
            <a:stCxn id="110" idx="1"/>
            <a:endCxn id="44" idx="3"/>
          </p:cNvCxnSpPr>
          <p:nvPr/>
        </p:nvCxnSpPr>
        <p:spPr>
          <a:xfrm rot="10800000" flipV="1">
            <a:off x="5037637" y="3602227"/>
            <a:ext cx="2723125" cy="1001348"/>
          </a:xfrm>
          <a:prstGeom prst="curvedConnector3">
            <a:avLst>
              <a:gd name="adj1" fmla="val 50000"/>
            </a:avLst>
          </a:prstGeom>
          <a:ln w="12700">
            <a:prstDash val="sysDash"/>
            <a:headEnd type="stealt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9" name="组合 1038"/>
          <p:cNvGrpSpPr/>
          <p:nvPr/>
        </p:nvGrpSpPr>
        <p:grpSpPr>
          <a:xfrm>
            <a:off x="7760761" y="855407"/>
            <a:ext cx="3305821" cy="5493640"/>
            <a:chOff x="9457281" y="3746613"/>
            <a:chExt cx="3305821" cy="5493640"/>
          </a:xfrm>
        </p:grpSpPr>
        <p:grpSp>
          <p:nvGrpSpPr>
            <p:cNvPr id="112" name="组合 111"/>
            <p:cNvGrpSpPr/>
            <p:nvPr/>
          </p:nvGrpSpPr>
          <p:grpSpPr>
            <a:xfrm>
              <a:off x="9457281" y="3746613"/>
              <a:ext cx="3305821" cy="5493640"/>
              <a:chOff x="8848507" y="3076669"/>
              <a:chExt cx="3079943" cy="2221076"/>
            </a:xfrm>
          </p:grpSpPr>
          <p:sp>
            <p:nvSpPr>
              <p:cNvPr id="110" name="矩形: 圆角 109"/>
              <p:cNvSpPr/>
              <p:nvPr/>
            </p:nvSpPr>
            <p:spPr>
              <a:xfrm>
                <a:off x="8848507" y="3076669"/>
                <a:ext cx="3079943" cy="2221076"/>
              </a:xfrm>
              <a:prstGeom prst="roundRect">
                <a:avLst>
                  <a:gd name="adj" fmla="val 5073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文本框 110"/>
              <p:cNvSpPr txBox="1"/>
              <p:nvPr/>
            </p:nvSpPr>
            <p:spPr>
              <a:xfrm>
                <a:off x="9319634" y="3138729"/>
                <a:ext cx="2029864" cy="14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3. HDDM workflow</a:t>
                </a:r>
                <a:endParaRPr lang="zh-CN" altLang="en-US" dirty="0"/>
              </a:p>
            </p:txBody>
          </p:sp>
        </p:grpSp>
        <p:sp>
          <p:nvSpPr>
            <p:cNvPr id="116" name="矩形: 圆角 115"/>
            <p:cNvSpPr/>
            <p:nvPr/>
          </p:nvSpPr>
          <p:spPr>
            <a:xfrm>
              <a:off x="10137131" y="4476699"/>
              <a:ext cx="2516491" cy="63358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Define model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0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Model = </a:t>
              </a:r>
              <a:r>
                <a:rPr lang="en-US" altLang="zh-CN" sz="10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hddm.HDDM</a:t>
              </a:r>
              <a:r>
                <a:rPr lang="en-US" altLang="zh-CN" sz="10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(data)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: 圆角 122"/>
            <p:cNvSpPr/>
            <p:nvPr/>
          </p:nvSpPr>
          <p:spPr>
            <a:xfrm>
              <a:off x="10137130" y="5371756"/>
              <a:ext cx="2516491" cy="63358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Fitting model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8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Infdata</a:t>
              </a:r>
              <a:r>
                <a:rPr lang="en-US" altLang="zh-CN" sz="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 = </a:t>
              </a:r>
              <a:r>
                <a:rPr lang="en-US" altLang="zh-CN" sz="8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Model.sample</a:t>
              </a:r>
              <a:r>
                <a:rPr lang="en-US" altLang="zh-CN" sz="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(500, chains=4)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直接箭头连接符 123"/>
            <p:cNvCxnSpPr>
              <a:stCxn id="116" idx="2"/>
              <a:endCxn id="123" idx="0"/>
            </p:cNvCxnSpPr>
            <p:nvPr/>
          </p:nvCxnSpPr>
          <p:spPr>
            <a:xfrm flipH="1">
              <a:off x="11395376" y="5110287"/>
              <a:ext cx="1" cy="2614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4" name="直接箭头连接符 1023"/>
            <p:cNvCxnSpPr>
              <a:stCxn id="123" idx="2"/>
            </p:cNvCxnSpPr>
            <p:nvPr/>
          </p:nvCxnSpPr>
          <p:spPr>
            <a:xfrm flipH="1">
              <a:off x="11395374" y="6005344"/>
              <a:ext cx="2" cy="255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33" name="矩形: 圆角 1032"/>
            <p:cNvSpPr/>
            <p:nvPr/>
          </p:nvSpPr>
          <p:spPr>
            <a:xfrm>
              <a:off x="10137130" y="7265430"/>
              <a:ext cx="2516491" cy="73144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Diagnostic &amp; Analysis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8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arviz.summay</a:t>
              </a:r>
              <a:r>
                <a:rPr lang="en-US" altLang="zh-CN" sz="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(</a:t>
              </a:r>
              <a:r>
                <a:rPr lang="en-US" altLang="zh-CN" sz="8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Infdata</a:t>
              </a:r>
              <a:r>
                <a:rPr lang="en-US" altLang="zh-CN" sz="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)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8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arviz.plot_posterior</a:t>
              </a:r>
              <a:r>
                <a:rPr lang="en-US" altLang="zh-CN" sz="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(</a:t>
              </a:r>
              <a:r>
                <a:rPr lang="en-US" altLang="zh-CN" sz="8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Infdata</a:t>
              </a:r>
              <a:r>
                <a:rPr lang="en-US" altLang="zh-CN" sz="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)</a:t>
              </a:r>
              <a:br>
                <a:rPr lang="en-US" altLang="zh-CN" sz="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</a:br>
              <a:r>
                <a:rPr lang="en-US" altLang="zh-CN" sz="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…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035" name="组合 1034"/>
            <p:cNvGrpSpPr/>
            <p:nvPr/>
          </p:nvGrpSpPr>
          <p:grpSpPr>
            <a:xfrm>
              <a:off x="10762260" y="8152890"/>
              <a:ext cx="1355724" cy="978030"/>
              <a:chOff x="8403843" y="5459159"/>
              <a:chExt cx="1355724" cy="978030"/>
            </a:xfrm>
          </p:grpSpPr>
          <p:pic>
            <p:nvPicPr>
              <p:cNvPr id="1031" name="图片 10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03843" y="5727985"/>
                <a:ext cx="1355724" cy="709204"/>
              </a:xfrm>
              <a:prstGeom prst="rect">
                <a:avLst/>
              </a:prstGeom>
            </p:spPr>
          </p:pic>
          <p:sp>
            <p:nvSpPr>
              <p:cNvPr id="1034" name="文本框 1033"/>
              <p:cNvSpPr txBox="1"/>
              <p:nvPr/>
            </p:nvSpPr>
            <p:spPr>
              <a:xfrm>
                <a:off x="8403844" y="5459159"/>
                <a:ext cx="13283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results and figures</a:t>
                </a:r>
                <a:endParaRPr lang="zh-CN" altLang="en-US" sz="1200" dirty="0"/>
              </a:p>
            </p:txBody>
          </p:sp>
        </p:grpSp>
        <p:cxnSp>
          <p:nvCxnSpPr>
            <p:cNvPr id="1036" name="直接箭头连接符 1035"/>
            <p:cNvCxnSpPr/>
            <p:nvPr/>
          </p:nvCxnSpPr>
          <p:spPr>
            <a:xfrm flipH="1">
              <a:off x="11395374" y="6992236"/>
              <a:ext cx="2" cy="255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7" name="直接箭头连接符 1036"/>
            <p:cNvCxnSpPr/>
            <p:nvPr/>
          </p:nvCxnSpPr>
          <p:spPr>
            <a:xfrm flipH="1">
              <a:off x="11395372" y="8004099"/>
              <a:ext cx="2" cy="255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7" name="连接符: 曲线 116"/>
          <p:cNvCxnSpPr>
            <a:stCxn id="44" idx="1"/>
            <a:endCxn id="84" idx="3"/>
          </p:cNvCxnSpPr>
          <p:nvPr/>
        </p:nvCxnSpPr>
        <p:spPr>
          <a:xfrm rot="10800000" flipV="1">
            <a:off x="961207" y="4603574"/>
            <a:ext cx="1353809" cy="315633"/>
          </a:xfrm>
          <a:prstGeom prst="curvedConnector3">
            <a:avLst>
              <a:gd name="adj1" fmla="val 50000"/>
            </a:avLst>
          </a:prstGeom>
          <a:ln w="12700">
            <a:prstDash val="sysDash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曲线 35"/>
          <p:cNvCxnSpPr>
            <a:stCxn id="33" idx="3"/>
            <a:endCxn id="18" idx="1"/>
          </p:cNvCxnSpPr>
          <p:nvPr/>
        </p:nvCxnSpPr>
        <p:spPr>
          <a:xfrm>
            <a:off x="1211640" y="3474539"/>
            <a:ext cx="1070742" cy="266073"/>
          </a:xfrm>
          <a:prstGeom prst="curvedConnector3">
            <a:avLst>
              <a:gd name="adj1" fmla="val 50000"/>
            </a:avLst>
          </a:prstGeom>
          <a:ln w="12700">
            <a:prstDash val="sys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282382" y="1657755"/>
            <a:ext cx="2722621" cy="745854"/>
            <a:chOff x="2244104" y="1887524"/>
            <a:chExt cx="2722621" cy="745854"/>
          </a:xfrm>
        </p:grpSpPr>
        <p:cxnSp>
          <p:nvCxnSpPr>
            <p:cNvPr id="1042" name="直接箭头连接符 1041"/>
            <p:cNvCxnSpPr/>
            <p:nvPr/>
          </p:nvCxnSpPr>
          <p:spPr>
            <a:xfrm>
              <a:off x="3641566" y="1887524"/>
              <a:ext cx="5015" cy="4525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矩形: 圆角 17"/>
            <p:cNvSpPr/>
            <p:nvPr/>
          </p:nvSpPr>
          <p:spPr>
            <a:xfrm>
              <a:off x="2244104" y="1890942"/>
              <a:ext cx="2722621" cy="74243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        </a:t>
              </a:r>
              <a:r>
                <a:rPr lang="en-US" altLang="zh-CN" dirty="0">
                  <a:solidFill>
                    <a:schemeClr val="tx1"/>
                  </a:solidFill>
                </a:rPr>
                <a:t>0.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download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&amp;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Install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docker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19365" y="2064884"/>
              <a:ext cx="466725" cy="400050"/>
            </a:xfrm>
            <a:prstGeom prst="rect">
              <a:avLst/>
            </a:prstGeom>
          </p:spPr>
        </p:pic>
      </p:grpSp>
      <p:cxnSp>
        <p:nvCxnSpPr>
          <p:cNvPr id="11" name="直接箭头连接符 1041"/>
          <p:cNvCxnSpPr>
            <a:stCxn id="9" idx="2"/>
            <a:endCxn id="16" idx="0"/>
          </p:cNvCxnSpPr>
          <p:nvPr/>
        </p:nvCxnSpPr>
        <p:spPr>
          <a:xfrm>
            <a:off x="3643693" y="2403609"/>
            <a:ext cx="2888" cy="2932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24" y="2740840"/>
            <a:ext cx="508027" cy="50802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339" y="3915715"/>
            <a:ext cx="665386" cy="665386"/>
          </a:xfrm>
          <a:prstGeom prst="rect">
            <a:avLst/>
          </a:prstGeom>
        </p:spPr>
      </p:pic>
      <p:sp>
        <p:nvSpPr>
          <p:cNvPr id="35" name="Oval 34"/>
          <p:cNvSpPr/>
          <p:nvPr/>
        </p:nvSpPr>
        <p:spPr>
          <a:xfrm>
            <a:off x="8208057" y="3387332"/>
            <a:ext cx="2858524" cy="852479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xarray - NumFOCUS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8" t="7503" r="12942" b="31588"/>
          <a:stretch>
            <a:fillRect/>
          </a:stretch>
        </p:blipFill>
        <p:spPr bwMode="auto">
          <a:xfrm>
            <a:off x="8624075" y="3521542"/>
            <a:ext cx="700019" cy="5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9273963" y="3602227"/>
            <a:ext cx="1061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Infdata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16004" y="198040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[✎#1]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48636" y="278023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[✎#2]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75342" y="4547731"/>
            <a:ext cx="78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[✎#3]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208757" y="1589616"/>
            <a:ext cx="78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[✎#4]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222842" y="4603574"/>
            <a:ext cx="78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[✎#5]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32825" y="110527"/>
            <a:ext cx="3305821" cy="1778255"/>
            <a:chOff x="2028180" y="1354411"/>
            <a:chExt cx="3305821" cy="1778255"/>
          </a:xfrm>
        </p:grpSpPr>
        <p:sp>
          <p:nvSpPr>
            <p:cNvPr id="4" name="矩形: 圆角 3"/>
            <p:cNvSpPr/>
            <p:nvPr/>
          </p:nvSpPr>
          <p:spPr>
            <a:xfrm>
              <a:off x="2028180" y="1354411"/>
              <a:ext cx="3305821" cy="1778255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117558" y="1400610"/>
              <a:ext cx="309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0. Preparation for environment</a:t>
              </a:r>
              <a:endParaRPr lang="zh-CN" altLang="en-US" dirty="0"/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2189480" y="1816140"/>
              <a:ext cx="914400" cy="122677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Install</a:t>
              </a:r>
              <a:br>
                <a:rPr lang="en-US" altLang="zh-CN" dirty="0">
                  <a:solidFill>
                    <a:schemeClr val="tx1"/>
                  </a:solidFill>
                </a:rPr>
              </a:br>
              <a:r>
                <a:rPr lang="en-US" altLang="zh-CN" dirty="0">
                  <a:solidFill>
                    <a:schemeClr val="tx1"/>
                  </a:solidFill>
                </a:rPr>
                <a:t>docker</a:t>
              </a:r>
              <a:br>
                <a:rPr lang="en-US" altLang="zh-CN" dirty="0">
                  <a:solidFill>
                    <a:schemeClr val="tx1"/>
                  </a:solidFill>
                </a:rPr>
              </a:b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3317" y="2577465"/>
              <a:ext cx="466725" cy="400050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3034029" y="1921697"/>
              <a:ext cx="22999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8900" indent="-88900" algn="l" fontAlgn="ctr">
                <a:buFont typeface="Arial" panose="020B0604020202020204" pitchFamily="34" charset="0"/>
                <a:buChar char="•"/>
              </a:pPr>
              <a:r>
                <a:rPr lang="en-US" altLang="zh-CN" sz="1000" b="0" i="0" dirty="0">
                  <a:solidFill>
                    <a:schemeClr val="bg2">
                      <a:lumMod val="90000"/>
                    </a:schemeClr>
                  </a:solidFill>
                  <a:effectLst/>
                </a:rPr>
                <a:t>Download and install docker:</a:t>
              </a:r>
              <a:br>
                <a:rPr lang="en-US" altLang="zh-CN" sz="1000" b="0" i="0" dirty="0">
                  <a:solidFill>
                    <a:schemeClr val="bg2">
                      <a:lumMod val="90000"/>
                    </a:schemeClr>
                  </a:solidFill>
                  <a:effectLst/>
                </a:rPr>
              </a:br>
              <a:r>
                <a:rPr lang="en-US" altLang="zh-CN" sz="1000" b="0" i="0" dirty="0">
                  <a:solidFill>
                    <a:schemeClr val="accent1"/>
                  </a:solidFill>
                  <a:effectLst/>
                  <a:hlinkClick r:id="rId3"/>
                </a:rPr>
                <a:t>https://docs.docker.com/get-docker/</a:t>
              </a:r>
              <a:endParaRPr lang="en-US" altLang="zh-CN" sz="1000" b="0" i="0" dirty="0">
                <a:solidFill>
                  <a:schemeClr val="accent1"/>
                </a:solidFill>
                <a:effectLst/>
              </a:endParaRPr>
            </a:p>
            <a:p>
              <a:pPr marL="88900" indent="-88900" algn="l" fontAlgn="ctr">
                <a:buFont typeface="Arial" panose="020B0604020202020204" pitchFamily="34" charset="0"/>
                <a:buChar char="•"/>
              </a:pPr>
              <a:r>
                <a:rPr lang="en-US" altLang="zh-CN" sz="1000" b="0" i="0" dirty="0">
                  <a:solidFill>
                    <a:schemeClr val="bg2">
                      <a:lumMod val="90000"/>
                    </a:schemeClr>
                  </a:solidFill>
                  <a:effectLst/>
                </a:rPr>
                <a:t>The windows user could use wsl: </a:t>
              </a:r>
              <a:br>
                <a:rPr lang="en-US" altLang="zh-CN" sz="1000" b="0" i="0" dirty="0">
                  <a:solidFill>
                    <a:schemeClr val="bg2">
                      <a:lumMod val="90000"/>
                    </a:schemeClr>
                  </a:solidFill>
                  <a:effectLst/>
                </a:rPr>
              </a:br>
              <a:r>
                <a:rPr lang="en-US" altLang="zh-CN" sz="1000" b="0" i="0" dirty="0">
                  <a:solidFill>
                    <a:schemeClr val="bg2">
                      <a:lumMod val="90000"/>
                    </a:schemeClr>
                  </a:solidFill>
                  <a:effectLst/>
                  <a:hlinkClick r:id="rId4"/>
                </a:rPr>
                <a:t>https://docs.docker.com/desktop/wsl/</a:t>
              </a:r>
              <a:endParaRPr lang="en-US" altLang="zh-CN" sz="1000" b="0" i="0" dirty="0">
                <a:solidFill>
                  <a:schemeClr val="bg2">
                    <a:lumMod val="90000"/>
                  </a:schemeClr>
                </a:solidFill>
                <a:effectLst/>
              </a:endParaRPr>
            </a:p>
            <a:p>
              <a:pPr marL="88900" indent="-88900" algn="l" fontAlgn="ctr"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Test the docker by command line: </a:t>
              </a:r>
              <a:b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  <a:latin typeface="Source Han Sans CN"/>
                </a:rPr>
              </a:br>
              <a:r>
                <a:rPr lang="en-US" altLang="zh-CN" sz="1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onsolas" panose="020B0609020204030204" pitchFamily="49" charset="0"/>
                </a:rPr>
                <a:t>docker run hello-world</a:t>
              </a:r>
              <a:endParaRPr lang="en-US" altLang="zh-CN" sz="1000" b="0" i="0" dirty="0">
                <a:solidFill>
                  <a:schemeClr val="bg2">
                    <a:lumMod val="90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3844542" y="3322893"/>
            <a:ext cx="1809750" cy="7314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dockerHDDM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18" idx="3"/>
            <a:endCxn id="25" idx="1"/>
          </p:cNvCxnSpPr>
          <p:nvPr/>
        </p:nvCxnSpPr>
        <p:spPr>
          <a:xfrm>
            <a:off x="3141886" y="3322893"/>
            <a:ext cx="702656" cy="3657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131" y="457197"/>
            <a:ext cx="1564296" cy="1129571"/>
          </a:xfrm>
          <a:prstGeom prst="rect">
            <a:avLst/>
          </a:prstGeom>
        </p:spPr>
      </p:pic>
      <p:cxnSp>
        <p:nvCxnSpPr>
          <p:cNvPr id="36" name="连接符: 曲线 35"/>
          <p:cNvCxnSpPr>
            <a:stCxn id="33" idx="2"/>
            <a:endCxn id="25" idx="0"/>
          </p:cNvCxnSpPr>
          <p:nvPr/>
        </p:nvCxnSpPr>
        <p:spPr>
          <a:xfrm rot="5400000">
            <a:off x="4429786" y="1906399"/>
            <a:ext cx="1736125" cy="1096862"/>
          </a:xfrm>
          <a:prstGeom prst="curvedConnector3">
            <a:avLst>
              <a:gd name="adj1" fmla="val 50000"/>
            </a:avLst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5" idx="1"/>
            <a:endCxn id="44" idx="3"/>
          </p:cNvCxnSpPr>
          <p:nvPr/>
        </p:nvCxnSpPr>
        <p:spPr>
          <a:xfrm flipH="1">
            <a:off x="3174519" y="3688616"/>
            <a:ext cx="670023" cy="4972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40" name="组合 1039"/>
          <p:cNvGrpSpPr/>
          <p:nvPr/>
        </p:nvGrpSpPr>
        <p:grpSpPr>
          <a:xfrm>
            <a:off x="130553" y="2454801"/>
            <a:ext cx="3305821" cy="3419841"/>
            <a:chOff x="1856301" y="2629038"/>
            <a:chExt cx="3305821" cy="3419841"/>
          </a:xfrm>
        </p:grpSpPr>
        <p:grpSp>
          <p:nvGrpSpPr>
            <p:cNvPr id="15" name="组合 14"/>
            <p:cNvGrpSpPr/>
            <p:nvPr/>
          </p:nvGrpSpPr>
          <p:grpSpPr>
            <a:xfrm>
              <a:off x="1856301" y="2629038"/>
              <a:ext cx="3305821" cy="3419841"/>
              <a:chOff x="2028180" y="1354411"/>
              <a:chExt cx="3305821" cy="3419841"/>
            </a:xfrm>
          </p:grpSpPr>
          <p:sp>
            <p:nvSpPr>
              <p:cNvPr id="16" name="矩形: 圆角 15"/>
              <p:cNvSpPr/>
              <p:nvPr/>
            </p:nvSpPr>
            <p:spPr>
              <a:xfrm>
                <a:off x="2028180" y="1354411"/>
                <a:ext cx="3305821" cy="341984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028180" y="1400610"/>
                <a:ext cx="3305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1. Pull and run dockerHDDM</a:t>
                </a:r>
                <a:endParaRPr lang="zh-CN" altLang="en-US" dirty="0"/>
              </a:p>
            </p:txBody>
          </p:sp>
          <p:sp>
            <p:nvSpPr>
              <p:cNvPr id="18" name="矩形: 圆角 17"/>
              <p:cNvSpPr/>
              <p:nvPr/>
            </p:nvSpPr>
            <p:spPr>
              <a:xfrm>
                <a:off x="2316892" y="1851285"/>
                <a:ext cx="2722621" cy="74243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Pull image</a:t>
                </a:r>
                <a:br>
                  <a:rPr lang="en-US" altLang="zh-CN" dirty="0">
                    <a:solidFill>
                      <a:schemeClr val="tx1"/>
                    </a:solidFill>
                  </a:rPr>
                </a:br>
                <a:r>
                  <a:rPr lang="en-US" altLang="zh-CN" sz="1400" dirty="0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docker pull hcp4715/</a:t>
                </a:r>
                <a:r>
                  <a:rPr lang="en-US" altLang="zh-CN" sz="1400" dirty="0" err="1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hddm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矩形: 圆角 43"/>
            <p:cNvSpPr/>
            <p:nvPr/>
          </p:nvSpPr>
          <p:spPr>
            <a:xfrm>
              <a:off x="2177646" y="3988875"/>
              <a:ext cx="2722621" cy="74243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Run container</a:t>
              </a:r>
            </a:p>
            <a:p>
              <a:pPr algn="ctr"/>
              <a:r>
                <a:rPr lang="en-US" altLang="zh-CN" sz="14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docker pull hcp4715/</a:t>
              </a:r>
              <a:r>
                <a:rPr lang="en-US" altLang="zh-CN" sz="14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hddm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210280" y="4765850"/>
              <a:ext cx="2657354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ctr"/>
              <a:r>
                <a:rPr lang="en-US" altLang="zh-CN" sz="1050" b="0" i="0" dirty="0">
                  <a:solidFill>
                    <a:schemeClr val="bg2">
                      <a:lumMod val="90000"/>
                    </a:schemeClr>
                  </a:solidFill>
                  <a:effectLst/>
                </a:rPr>
                <a:t>The reference about command lines</a:t>
              </a:r>
            </a:p>
            <a:p>
              <a:pPr marL="88900" indent="-88900" algn="l" fontAlgn="ctr">
                <a:buFont typeface="Arial" panose="020B0604020202020204" pitchFamily="34" charset="0"/>
                <a:buChar char="•"/>
              </a:pPr>
              <a:r>
                <a:rPr lang="en-US" altLang="zh-CN" sz="1050" b="0" i="0" dirty="0">
                  <a:solidFill>
                    <a:schemeClr val="bg2">
                      <a:lumMod val="90000"/>
                    </a:schemeClr>
                  </a:solidFill>
                  <a:effectLst/>
                </a:rPr>
                <a:t>The basics of the terminal command line</a:t>
              </a:r>
              <a:r>
                <a:rPr lang="zh-CN" altLang="en-US" sz="1050" b="0" i="0" dirty="0">
                  <a:solidFill>
                    <a:schemeClr val="bg2">
                      <a:lumMod val="90000"/>
                    </a:schemeClr>
                  </a:solidFill>
                  <a:effectLst/>
                </a:rPr>
                <a:t>：</a:t>
              </a:r>
              <a:r>
                <a:rPr lang="en-US" altLang="zh-CN" sz="1050" b="0" i="0" dirty="0">
                  <a:solidFill>
                    <a:schemeClr val="bg2">
                      <a:lumMod val="90000"/>
                    </a:schemeClr>
                  </a:solidFill>
                  <a:effectLst/>
                  <a:hlinkClick r:id="rId6"/>
                </a:rPr>
                <a:t>https://www.freecodecamp.org/news/command-line-for-beginners/</a:t>
              </a:r>
              <a:endParaRPr lang="en-US" altLang="zh-CN" sz="1050" b="0" i="0" dirty="0">
                <a:solidFill>
                  <a:schemeClr val="bg2">
                    <a:lumMod val="90000"/>
                  </a:schemeClr>
                </a:solidFill>
                <a:effectLst/>
              </a:endParaRPr>
            </a:p>
            <a:p>
              <a:pPr marL="88900" indent="-88900" algn="l" fontAlgn="ctr">
                <a:buFont typeface="Arial" panose="020B0604020202020204" pitchFamily="34" charset="0"/>
                <a:buChar char="•"/>
              </a:pPr>
              <a:r>
                <a:rPr lang="en-US" altLang="zh-CN" sz="1050" b="0" i="0" dirty="0">
                  <a:solidFill>
                    <a:schemeClr val="bg2">
                      <a:lumMod val="90000"/>
                    </a:schemeClr>
                  </a:solidFill>
                  <a:effectLst/>
                </a:rPr>
                <a:t>The basic command in docker:</a:t>
              </a:r>
              <a:br>
                <a:rPr lang="en-US" altLang="zh-CN" sz="1050" b="0" i="0" dirty="0">
                  <a:solidFill>
                    <a:schemeClr val="bg2">
                      <a:lumMod val="90000"/>
                    </a:schemeClr>
                  </a:solidFill>
                  <a:effectLst/>
                </a:rPr>
              </a:br>
              <a:r>
                <a:rPr lang="en-US" altLang="zh-CN" sz="1050" b="0" i="0" dirty="0">
                  <a:solidFill>
                    <a:schemeClr val="bg2">
                      <a:lumMod val="90000"/>
                    </a:schemeClr>
                  </a:solidFill>
                  <a:effectLst/>
                  <a:hlinkClick r:id="rId7"/>
                </a:rPr>
                <a:t>https://dev.to/roselinebassey/docker-for-beginners-basic-docker-commands-2n89</a:t>
              </a:r>
              <a:endParaRPr lang="en-US" altLang="zh-CN" sz="1050" b="0" i="0" dirty="0">
                <a:solidFill>
                  <a:schemeClr val="bg2">
                    <a:lumMod val="90000"/>
                  </a:schemeClr>
                </a:solidFill>
                <a:effectLst/>
              </a:endParaRPr>
            </a:p>
          </p:txBody>
        </p:sp>
      </p:grpSp>
      <p:cxnSp>
        <p:nvCxnSpPr>
          <p:cNvPr id="57" name="直接箭头连接符 56"/>
          <p:cNvCxnSpPr>
            <a:stCxn id="44" idx="3"/>
            <a:endCxn id="55" idx="1"/>
          </p:cNvCxnSpPr>
          <p:nvPr/>
        </p:nvCxnSpPr>
        <p:spPr>
          <a:xfrm>
            <a:off x="3174519" y="4185856"/>
            <a:ext cx="657692" cy="8176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>
            <a:off x="3832211" y="4265880"/>
            <a:ext cx="1809750" cy="1608522"/>
            <a:chOff x="5570290" y="4346201"/>
            <a:chExt cx="1809750" cy="1608522"/>
          </a:xfrm>
        </p:grpSpPr>
        <p:sp>
          <p:nvSpPr>
            <p:cNvPr id="55" name="矩形 54"/>
            <p:cNvSpPr/>
            <p:nvPr/>
          </p:nvSpPr>
          <p:spPr>
            <a:xfrm>
              <a:off x="5570290" y="4346201"/>
              <a:ext cx="1809750" cy="147533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dirty="0"/>
                <a:t>Jupyter (IDE)</a:t>
              </a:r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716025" y="4731311"/>
              <a:ext cx="1518280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altLang="zh-CN" sz="1050" b="0" i="0" dirty="0">
                  <a:solidFill>
                    <a:schemeClr val="bg2">
                      <a:lumMod val="90000"/>
                    </a:schemeClr>
                  </a:solidFill>
                  <a:effectLst/>
                </a:rPr>
                <a:t>Online</a:t>
              </a:r>
              <a:r>
                <a:rPr lang="en-US" altLang="zh-CN" sz="1050" dirty="0">
                  <a:solidFill>
                    <a:schemeClr val="bg2">
                      <a:lumMod val="90000"/>
                    </a:schemeClr>
                  </a:solidFill>
                </a:rPr>
                <a:t> try Jupyter and Python: </a:t>
              </a:r>
              <a:r>
                <a:rPr lang="en-US" altLang="zh-CN" sz="1050" b="0" i="0" dirty="0">
                  <a:solidFill>
                    <a:srgbClr val="19191A"/>
                  </a:solidFill>
                  <a:effectLst/>
                  <a:hlinkClick r:id="rId8"/>
                </a:rPr>
                <a:t>https://jupyter.org/try-jupyter/retro/notebooks/?path=notebooks/Intro.ipynb</a:t>
              </a:r>
              <a:endParaRPr lang="en-US" altLang="zh-CN" sz="1050" b="0" i="0" dirty="0">
                <a:solidFill>
                  <a:srgbClr val="19191A"/>
                </a:solidFill>
                <a:effectLst/>
              </a:endParaRPr>
            </a:p>
            <a:p>
              <a:pPr algn="l" fontAlgn="ctr"/>
              <a:endParaRPr lang="en-US" altLang="zh-CN" sz="1050" b="0" i="0" dirty="0">
                <a:solidFill>
                  <a:schemeClr val="bg2">
                    <a:lumMod val="90000"/>
                  </a:schemeClr>
                </a:solidFill>
                <a:effectLst/>
                <a:latin typeface="Source Han Sans CN"/>
              </a:endParaRPr>
            </a:p>
          </p:txBody>
        </p:sp>
      </p:grpSp>
      <p:pic>
        <p:nvPicPr>
          <p:cNvPr id="84" name="图片 8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0019" y="2400576"/>
            <a:ext cx="657692" cy="898263"/>
          </a:xfrm>
          <a:prstGeom prst="rect">
            <a:avLst/>
          </a:prstGeom>
        </p:spPr>
      </p:pic>
      <p:cxnSp>
        <p:nvCxnSpPr>
          <p:cNvPr id="85" name="连接符: 曲线 84"/>
          <p:cNvCxnSpPr>
            <a:stCxn id="84" idx="1"/>
            <a:endCxn id="55" idx="3"/>
          </p:cNvCxnSpPr>
          <p:nvPr/>
        </p:nvCxnSpPr>
        <p:spPr>
          <a:xfrm rot="10800000" flipV="1">
            <a:off x="5641961" y="2849707"/>
            <a:ext cx="798058" cy="2153841"/>
          </a:xfrm>
          <a:prstGeom prst="curvedConnector3">
            <a:avLst>
              <a:gd name="adj1" fmla="val 50000"/>
            </a:avLst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61814" y="4302462"/>
            <a:ext cx="353510" cy="353510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8148" y="4162307"/>
            <a:ext cx="1145574" cy="826315"/>
          </a:xfrm>
          <a:prstGeom prst="rect">
            <a:avLst/>
          </a:prstGeom>
        </p:spPr>
      </p:pic>
      <p:cxnSp>
        <p:nvCxnSpPr>
          <p:cNvPr id="97" name="连接符: 曲线 96"/>
          <p:cNvCxnSpPr>
            <a:stCxn id="96" idx="1"/>
            <a:endCxn id="55" idx="3"/>
          </p:cNvCxnSpPr>
          <p:nvPr/>
        </p:nvCxnSpPr>
        <p:spPr>
          <a:xfrm rot="10800000" flipV="1">
            <a:off x="5641962" y="4575465"/>
            <a:ext cx="706187" cy="428084"/>
          </a:xfrm>
          <a:prstGeom prst="curvedConnector3">
            <a:avLst>
              <a:gd name="adj1" fmla="val 50000"/>
            </a:avLst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连接符: 曲线 112"/>
          <p:cNvCxnSpPr>
            <a:stCxn id="110" idx="1"/>
            <a:endCxn id="96" idx="3"/>
          </p:cNvCxnSpPr>
          <p:nvPr/>
        </p:nvCxnSpPr>
        <p:spPr>
          <a:xfrm rot="10800000" flipV="1">
            <a:off x="7493722" y="3748963"/>
            <a:ext cx="824112" cy="826501"/>
          </a:xfrm>
          <a:prstGeom prst="curvedConnector3">
            <a:avLst>
              <a:gd name="adj1" fmla="val 50000"/>
            </a:avLst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9" name="组合 1038"/>
          <p:cNvGrpSpPr/>
          <p:nvPr/>
        </p:nvGrpSpPr>
        <p:grpSpPr>
          <a:xfrm>
            <a:off x="8317834" y="1148880"/>
            <a:ext cx="2748745" cy="5200167"/>
            <a:chOff x="10014354" y="4040086"/>
            <a:chExt cx="2748745" cy="5200167"/>
          </a:xfrm>
        </p:grpSpPr>
        <p:grpSp>
          <p:nvGrpSpPr>
            <p:cNvPr id="112" name="组合 111"/>
            <p:cNvGrpSpPr/>
            <p:nvPr/>
          </p:nvGrpSpPr>
          <p:grpSpPr>
            <a:xfrm>
              <a:off x="10014354" y="4040086"/>
              <a:ext cx="2748745" cy="5200167"/>
              <a:chOff x="9367519" y="3195320"/>
              <a:chExt cx="2560931" cy="2102425"/>
            </a:xfrm>
          </p:grpSpPr>
          <p:sp>
            <p:nvSpPr>
              <p:cNvPr id="110" name="矩形: 圆角 109"/>
              <p:cNvSpPr/>
              <p:nvPr/>
            </p:nvSpPr>
            <p:spPr>
              <a:xfrm>
                <a:off x="9367519" y="3195320"/>
                <a:ext cx="2560931" cy="210242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文本框 110"/>
              <p:cNvSpPr txBox="1"/>
              <p:nvPr/>
            </p:nvSpPr>
            <p:spPr>
              <a:xfrm>
                <a:off x="9367519" y="3195320"/>
                <a:ext cx="2560930" cy="14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3. Workflow</a:t>
                </a:r>
                <a:endParaRPr lang="zh-CN" altLang="en-US" dirty="0"/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10490499" y="6260790"/>
              <a:ext cx="1809750" cy="731446"/>
              <a:chOff x="9189789" y="5549732"/>
              <a:chExt cx="1809750" cy="731446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9189789" y="5549732"/>
                <a:ext cx="1809750" cy="73144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 err="1"/>
                  <a:t>InferenceData</a:t>
                </a:r>
                <a:endParaRPr lang="zh-CN" altLang="en-US" dirty="0"/>
              </a:p>
            </p:txBody>
          </p:sp>
          <p:pic>
            <p:nvPicPr>
              <p:cNvPr id="108" name="图片 107"/>
              <p:cNvPicPr>
                <a:picLocks noChangeAspect="1"/>
              </p:cNvPicPr>
              <p:nvPr/>
            </p:nvPicPr>
            <p:blipFill rotWithShape="1">
              <a:blip r:embed="rId12"/>
              <a:srcRect l="7397" t="23969" r="6233" b="15130"/>
              <a:stretch>
                <a:fillRect/>
              </a:stretch>
            </p:blipFill>
            <p:spPr>
              <a:xfrm>
                <a:off x="9688264" y="5666695"/>
                <a:ext cx="812800" cy="245533"/>
              </a:xfrm>
              <a:prstGeom prst="rect">
                <a:avLst/>
              </a:prstGeom>
            </p:spPr>
          </p:pic>
        </p:grpSp>
        <p:sp>
          <p:nvSpPr>
            <p:cNvPr id="116" name="矩形: 圆角 115"/>
            <p:cNvSpPr/>
            <p:nvPr/>
          </p:nvSpPr>
          <p:spPr>
            <a:xfrm>
              <a:off x="10137131" y="4476699"/>
              <a:ext cx="2516491" cy="63358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Define model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0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Model = </a:t>
              </a:r>
              <a:r>
                <a:rPr lang="en-US" altLang="zh-CN" sz="10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hddm.HDDM</a:t>
              </a:r>
              <a:r>
                <a:rPr lang="en-US" altLang="zh-CN" sz="10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(data)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: 圆角 122"/>
            <p:cNvSpPr/>
            <p:nvPr/>
          </p:nvSpPr>
          <p:spPr>
            <a:xfrm>
              <a:off x="10137130" y="5371756"/>
              <a:ext cx="2516491" cy="63358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Fitting model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8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Infdata</a:t>
              </a:r>
              <a:r>
                <a:rPr lang="en-US" altLang="zh-CN" sz="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 = </a:t>
              </a:r>
              <a:r>
                <a:rPr lang="en-US" altLang="zh-CN" sz="8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Model.sample</a:t>
              </a:r>
              <a:r>
                <a:rPr lang="en-US" altLang="zh-CN" sz="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(500, chains=4)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直接箭头连接符 123"/>
            <p:cNvCxnSpPr>
              <a:stCxn id="116" idx="2"/>
              <a:endCxn id="123" idx="0"/>
            </p:cNvCxnSpPr>
            <p:nvPr/>
          </p:nvCxnSpPr>
          <p:spPr>
            <a:xfrm flipH="1">
              <a:off x="11395376" y="5110287"/>
              <a:ext cx="1" cy="2614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4" name="直接箭头连接符 1023"/>
            <p:cNvCxnSpPr>
              <a:stCxn id="123" idx="2"/>
              <a:endCxn id="104" idx="0"/>
            </p:cNvCxnSpPr>
            <p:nvPr/>
          </p:nvCxnSpPr>
          <p:spPr>
            <a:xfrm flipH="1">
              <a:off x="11395374" y="6005344"/>
              <a:ext cx="2" cy="255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33" name="矩形: 圆角 1032"/>
            <p:cNvSpPr/>
            <p:nvPr/>
          </p:nvSpPr>
          <p:spPr>
            <a:xfrm>
              <a:off x="10137130" y="7265430"/>
              <a:ext cx="2516491" cy="73144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Diagnostic &amp; Analysis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8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arviz.summay</a:t>
              </a:r>
              <a:r>
                <a:rPr lang="en-US" altLang="zh-CN" sz="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(</a:t>
              </a:r>
              <a:r>
                <a:rPr lang="en-US" altLang="zh-CN" sz="8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Infdata</a:t>
              </a:r>
              <a:r>
                <a:rPr lang="en-US" altLang="zh-CN" sz="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)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8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arviz.plot_posterior</a:t>
              </a:r>
              <a:r>
                <a:rPr lang="en-US" altLang="zh-CN" sz="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(</a:t>
              </a:r>
              <a:r>
                <a:rPr lang="en-US" altLang="zh-CN" sz="8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Infdata</a:t>
              </a:r>
              <a:r>
                <a:rPr lang="en-US" altLang="zh-CN" sz="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)</a:t>
              </a:r>
              <a:br>
                <a:rPr lang="en-US" altLang="zh-CN" sz="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</a:br>
              <a:r>
                <a:rPr lang="en-US" altLang="zh-CN" sz="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…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035" name="组合 1034"/>
            <p:cNvGrpSpPr/>
            <p:nvPr/>
          </p:nvGrpSpPr>
          <p:grpSpPr>
            <a:xfrm>
              <a:off x="10762260" y="8152890"/>
              <a:ext cx="1355724" cy="978030"/>
              <a:chOff x="8403843" y="5459159"/>
              <a:chExt cx="1355724" cy="978030"/>
            </a:xfrm>
          </p:grpSpPr>
          <p:pic>
            <p:nvPicPr>
              <p:cNvPr id="1031" name="图片 1030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03843" y="5727985"/>
                <a:ext cx="1355724" cy="709204"/>
              </a:xfrm>
              <a:prstGeom prst="rect">
                <a:avLst/>
              </a:prstGeom>
            </p:spPr>
          </p:pic>
          <p:sp>
            <p:nvSpPr>
              <p:cNvPr id="1034" name="文本框 1033"/>
              <p:cNvSpPr txBox="1"/>
              <p:nvPr/>
            </p:nvSpPr>
            <p:spPr>
              <a:xfrm>
                <a:off x="8403844" y="5459159"/>
                <a:ext cx="13283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results and figures</a:t>
                </a:r>
                <a:endParaRPr lang="zh-CN" altLang="en-US" sz="1200" dirty="0"/>
              </a:p>
            </p:txBody>
          </p:sp>
        </p:grpSp>
        <p:cxnSp>
          <p:nvCxnSpPr>
            <p:cNvPr id="1036" name="直接箭头连接符 1035"/>
            <p:cNvCxnSpPr/>
            <p:nvPr/>
          </p:nvCxnSpPr>
          <p:spPr>
            <a:xfrm flipH="1">
              <a:off x="11395374" y="6992236"/>
              <a:ext cx="2" cy="255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7" name="直接箭头连接符 1036"/>
            <p:cNvCxnSpPr/>
            <p:nvPr/>
          </p:nvCxnSpPr>
          <p:spPr>
            <a:xfrm flipH="1">
              <a:off x="11395372" y="8004099"/>
              <a:ext cx="2" cy="255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42" name="直接箭头连接符 1041"/>
          <p:cNvCxnSpPr>
            <a:stCxn id="4" idx="2"/>
            <a:endCxn id="17" idx="0"/>
          </p:cNvCxnSpPr>
          <p:nvPr/>
        </p:nvCxnSpPr>
        <p:spPr>
          <a:xfrm flipH="1">
            <a:off x="1783463" y="1888782"/>
            <a:ext cx="2273" cy="6122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连接符: 曲线 116"/>
          <p:cNvCxnSpPr>
            <a:stCxn id="116" idx="1"/>
            <a:endCxn id="84" idx="3"/>
          </p:cNvCxnSpPr>
          <p:nvPr/>
        </p:nvCxnSpPr>
        <p:spPr>
          <a:xfrm rot="10800000" flipV="1">
            <a:off x="7097711" y="1902286"/>
            <a:ext cx="1342900" cy="947421"/>
          </a:xfrm>
          <a:prstGeom prst="curvedConnector3">
            <a:avLst>
              <a:gd name="adj1" fmla="val 50000"/>
            </a:avLst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M2YTgwNzQwZjNlMDM5OTk0MmY5M2E2MzA2Njg4M2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slider颜色版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D374A"/>
      </a:accent1>
      <a:accent2>
        <a:srgbClr val="6A868F"/>
      </a:accent2>
      <a:accent3>
        <a:srgbClr val="31778E"/>
      </a:accent3>
      <a:accent4>
        <a:srgbClr val="D6C88B"/>
      </a:accent4>
      <a:accent5>
        <a:srgbClr val="D66E49"/>
      </a:accent5>
      <a:accent6>
        <a:srgbClr val="649EB2"/>
      </a:accent6>
      <a:hlink>
        <a:srgbClr val="BD374A"/>
      </a:hlink>
      <a:folHlink>
        <a:srgbClr val="BFBFBF"/>
      </a:folHlink>
    </a:clrScheme>
    <a:fontScheme name="自定义 1">
      <a:majorFont>
        <a:latin typeface="Chromate"/>
        <a:ea typeface="微软雅黑"/>
        <a:cs typeface=""/>
      </a:majorFont>
      <a:minorFont>
        <a:latin typeface="Calibri"/>
        <a:ea typeface="霞鹜文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402</Words>
  <Application>Microsoft Office PowerPoint</Application>
  <PresentationFormat>宽屏</PresentationFormat>
  <Paragraphs>66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Source Han Sans CN</vt:lpstr>
      <vt:lpstr>Arial</vt:lpstr>
      <vt:lpstr>Calibri</vt:lpstr>
      <vt:lpstr>Chromate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晚坷 潘</dc:creator>
  <cp:lastModifiedBy>晚坷 潘</cp:lastModifiedBy>
  <cp:revision>18</cp:revision>
  <dcterms:created xsi:type="dcterms:W3CDTF">2023-11-11T02:33:00Z</dcterms:created>
  <dcterms:modified xsi:type="dcterms:W3CDTF">2023-11-15T07:53:33Z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6E5F0DBE494D450594B4D178C93CC396_13</vt:lpwstr>
  </property>
  <property fmtid="{D5CDD505-2E9C-101B-9397-08002B2CF9AE}" pid="3" name="KSOProductBuildVer">
    <vt:lpwstr>2052-12.1.0.15712</vt:lpwstr>
  </property>
</Properties>
</file>