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8" r:id="rId2"/>
    <p:sldId id="299" r:id="rId3"/>
    <p:sldId id="264" r:id="rId4"/>
    <p:sldId id="288" r:id="rId5"/>
    <p:sldId id="289" r:id="rId6"/>
    <p:sldId id="290" r:id="rId7"/>
    <p:sldId id="302" r:id="rId8"/>
    <p:sldId id="287" r:id="rId9"/>
    <p:sldId id="266" r:id="rId10"/>
    <p:sldId id="284" r:id="rId11"/>
    <p:sldId id="285" r:id="rId12"/>
    <p:sldId id="291" r:id="rId13"/>
    <p:sldId id="292" r:id="rId14"/>
    <p:sldId id="294" r:id="rId15"/>
    <p:sldId id="293" r:id="rId16"/>
    <p:sldId id="303" r:id="rId17"/>
    <p:sldId id="419" r:id="rId18"/>
    <p:sldId id="535" r:id="rId19"/>
    <p:sldId id="575" r:id="rId20"/>
    <p:sldId id="576" r:id="rId21"/>
    <p:sldId id="573" r:id="rId22"/>
    <p:sldId id="574" r:id="rId23"/>
    <p:sldId id="577" r:id="rId24"/>
    <p:sldId id="571" r:id="rId25"/>
    <p:sldId id="572" r:id="rId26"/>
    <p:sldId id="413" r:id="rId27"/>
    <p:sldId id="414" r:id="rId28"/>
    <p:sldId id="418" r:id="rId29"/>
    <p:sldId id="556" r:id="rId30"/>
    <p:sldId id="563" r:id="rId31"/>
    <p:sldId id="557" r:id="rId32"/>
    <p:sldId id="560" r:id="rId33"/>
    <p:sldId id="545" r:id="rId34"/>
    <p:sldId id="559" r:id="rId35"/>
    <p:sldId id="578" r:id="rId36"/>
    <p:sldId id="579" r:id="rId3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000"/>
    <a:srgbClr val="FFBC3C"/>
    <a:srgbClr val="42FF02"/>
    <a:srgbClr val="37CC14"/>
    <a:srgbClr val="00B0F0"/>
    <a:srgbClr val="F65A22"/>
    <a:srgbClr val="1178B2"/>
    <a:srgbClr val="00B0EF"/>
    <a:srgbClr val="363F48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5" autoAdjust="0"/>
    <p:restoredTop sz="95159" autoAdjust="0"/>
  </p:normalViewPr>
  <p:slideViewPr>
    <p:cSldViewPr snapToGrid="0">
      <p:cViewPr>
        <p:scale>
          <a:sx n="62" d="100"/>
          <a:sy n="62" d="100"/>
        </p:scale>
        <p:origin x="2704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2932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808851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0" name="Octagon 39"/>
          <p:cNvSpPr/>
          <p:nvPr/>
        </p:nvSpPr>
        <p:spPr>
          <a:xfrm>
            <a:off x="835148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ctagon 16"/>
          <p:cNvSpPr/>
          <p:nvPr/>
        </p:nvSpPr>
        <p:spPr>
          <a:xfrm>
            <a:off x="859312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/>
          <p:cNvSpPr/>
          <p:nvPr/>
        </p:nvSpPr>
        <p:spPr>
          <a:xfrm>
            <a:off x="848711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9" name="Group 28"/>
          <p:cNvGrpSpPr/>
          <p:nvPr/>
        </p:nvGrpSpPr>
        <p:grpSpPr>
          <a:xfrm>
            <a:off x="868223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52" name="Freeform 51"/>
          <p:cNvSpPr/>
          <p:nvPr/>
        </p:nvSpPr>
        <p:spPr>
          <a:xfrm>
            <a:off x="474787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3" name="Octagon 52"/>
          <p:cNvSpPr/>
          <p:nvPr/>
        </p:nvSpPr>
        <p:spPr>
          <a:xfrm>
            <a:off x="501084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ctagon 16"/>
          <p:cNvSpPr/>
          <p:nvPr/>
        </p:nvSpPr>
        <p:spPr>
          <a:xfrm>
            <a:off x="525248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>
            <a:off x="514647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/>
          <p:cNvGrpSpPr/>
          <p:nvPr/>
        </p:nvGrpSpPr>
        <p:grpSpPr>
          <a:xfrm>
            <a:off x="534159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>
            <a:off x="1372965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64" name="Octagon 63"/>
          <p:cNvSpPr/>
          <p:nvPr/>
        </p:nvSpPr>
        <p:spPr>
          <a:xfrm>
            <a:off x="1635928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ctagon 16"/>
          <p:cNvSpPr/>
          <p:nvPr/>
        </p:nvSpPr>
        <p:spPr>
          <a:xfrm>
            <a:off x="1877576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>
            <a:off x="1771560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1966682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59" name="Rounded Rectangle 5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9D20148C-4F23-0945-A247-2266BB6DB4D9}"/>
              </a:ext>
            </a:extLst>
          </p:cNvPr>
          <p:cNvCxnSpPr>
            <a:stCxn id="13" idx="0"/>
            <a:endCxn id="8" idx="4"/>
          </p:cNvCxnSpPr>
          <p:nvPr/>
        </p:nvCxnSpPr>
        <p:spPr>
          <a:xfrm flipV="1">
            <a:off x="4922624" y="3122794"/>
            <a:ext cx="1" cy="462421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1">
            <a:extLst>
              <a:ext uri="{FF2B5EF4-FFF2-40B4-BE49-F238E27FC236}">
                <a16:creationId xmlns:a16="http://schemas.microsoft.com/office/drawing/2014/main" id="{B78D0C8F-DAD1-AD47-A6BA-8ABB24425DF9}"/>
              </a:ext>
            </a:extLst>
          </p:cNvPr>
          <p:cNvCxnSpPr>
            <a:endCxn id="14" idx="0"/>
          </p:cNvCxnSpPr>
          <p:nvPr/>
        </p:nvCxnSpPr>
        <p:spPr>
          <a:xfrm>
            <a:off x="7149438" y="3122794"/>
            <a:ext cx="0" cy="46088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59">
            <a:extLst>
              <a:ext uri="{FF2B5EF4-FFF2-40B4-BE49-F238E27FC236}">
                <a16:creationId xmlns:a16="http://schemas.microsoft.com/office/drawing/2014/main" id="{6A43D62F-EDF3-954E-BFE5-59F9968AF79E}"/>
              </a:ext>
            </a:extLst>
          </p:cNvPr>
          <p:cNvCxnSpPr>
            <a:stCxn id="11" idx="3"/>
            <a:endCxn id="8" idx="7"/>
          </p:cNvCxnSpPr>
          <p:nvPr/>
        </p:nvCxnSpPr>
        <p:spPr>
          <a:xfrm flipH="1">
            <a:off x="5275304" y="1833099"/>
            <a:ext cx="408048" cy="43825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2">
            <a:extLst>
              <a:ext uri="{FF2B5EF4-FFF2-40B4-BE49-F238E27FC236}">
                <a16:creationId xmlns:a16="http://schemas.microsoft.com/office/drawing/2014/main" id="{3F8198C9-38E6-144F-80EE-7326708E3309}"/>
              </a:ext>
            </a:extLst>
          </p:cNvPr>
          <p:cNvSpPr/>
          <p:nvPr/>
        </p:nvSpPr>
        <p:spPr>
          <a:xfrm>
            <a:off x="4423861" y="2125267"/>
            <a:ext cx="997527" cy="997527"/>
          </a:xfrm>
          <a:prstGeom prst="ellipse">
            <a:avLst/>
          </a:prstGeom>
          <a:solidFill>
            <a:srgbClr val="1178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9" name="Straight Connector 63">
            <a:extLst>
              <a:ext uri="{FF2B5EF4-FFF2-40B4-BE49-F238E27FC236}">
                <a16:creationId xmlns:a16="http://schemas.microsoft.com/office/drawing/2014/main" id="{2613EECE-C99A-434E-9EED-1E7682FCA0BF}"/>
              </a:ext>
            </a:extLst>
          </p:cNvPr>
          <p:cNvCxnSpPr>
            <a:stCxn id="11" idx="5"/>
            <a:endCxn id="10" idx="1"/>
          </p:cNvCxnSpPr>
          <p:nvPr/>
        </p:nvCxnSpPr>
        <p:spPr>
          <a:xfrm>
            <a:off x="6388711" y="1833099"/>
            <a:ext cx="408048" cy="43825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62">
            <a:extLst>
              <a:ext uri="{FF2B5EF4-FFF2-40B4-BE49-F238E27FC236}">
                <a16:creationId xmlns:a16="http://schemas.microsoft.com/office/drawing/2014/main" id="{D3919717-ADE5-7F41-9D86-B49B93AB9489}"/>
              </a:ext>
            </a:extLst>
          </p:cNvPr>
          <p:cNvSpPr/>
          <p:nvPr/>
        </p:nvSpPr>
        <p:spPr>
          <a:xfrm>
            <a:off x="6650675" y="2125267"/>
            <a:ext cx="997527" cy="997527"/>
          </a:xfrm>
          <a:prstGeom prst="ellipse">
            <a:avLst/>
          </a:prstGeom>
          <a:solidFill>
            <a:srgbClr val="1178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11" name="Oval 57">
            <a:extLst>
              <a:ext uri="{FF2B5EF4-FFF2-40B4-BE49-F238E27FC236}">
                <a16:creationId xmlns:a16="http://schemas.microsoft.com/office/drawing/2014/main" id="{DC622643-851C-DE42-8FD7-DA8FC8B9A2B8}"/>
              </a:ext>
            </a:extLst>
          </p:cNvPr>
          <p:cNvSpPr/>
          <p:nvPr/>
        </p:nvSpPr>
        <p:spPr>
          <a:xfrm>
            <a:off x="5537268" y="981656"/>
            <a:ext cx="997527" cy="997527"/>
          </a:xfrm>
          <a:prstGeom prst="ellipse">
            <a:avLst/>
          </a:prstGeom>
          <a:solidFill>
            <a:srgbClr val="1178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13" name="Isosceles Triangle 21">
            <a:extLst>
              <a:ext uri="{FF2B5EF4-FFF2-40B4-BE49-F238E27FC236}">
                <a16:creationId xmlns:a16="http://schemas.microsoft.com/office/drawing/2014/main" id="{ACED67E5-2AD1-2F4A-8F8C-B5AD68D7A77D}"/>
              </a:ext>
            </a:extLst>
          </p:cNvPr>
          <p:cNvSpPr/>
          <p:nvPr/>
        </p:nvSpPr>
        <p:spPr>
          <a:xfrm>
            <a:off x="4019834" y="3585215"/>
            <a:ext cx="1805579" cy="1666346"/>
          </a:xfrm>
          <a:prstGeom prst="triangle">
            <a:avLst/>
          </a:prstGeom>
          <a:solidFill>
            <a:srgbClr val="14AEFF"/>
          </a:solidFill>
          <a:ln w="79375" cap="rnd">
            <a:solidFill>
              <a:srgbClr val="14AE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/>
              <a:t>User</a:t>
            </a:r>
            <a:r>
              <a:rPr lang="sv-SE" b="1" dirty="0"/>
              <a:t>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4" name="Isosceles Triangle 48">
            <a:extLst>
              <a:ext uri="{FF2B5EF4-FFF2-40B4-BE49-F238E27FC236}">
                <a16:creationId xmlns:a16="http://schemas.microsoft.com/office/drawing/2014/main" id="{730BEB3E-7990-D043-8D94-7BE6A58ED463}"/>
              </a:ext>
            </a:extLst>
          </p:cNvPr>
          <p:cNvSpPr/>
          <p:nvPr/>
        </p:nvSpPr>
        <p:spPr>
          <a:xfrm>
            <a:off x="6246648" y="3583678"/>
            <a:ext cx="1805579" cy="1667883"/>
          </a:xfrm>
          <a:prstGeom prst="triangle">
            <a:avLst/>
          </a:prstGeom>
          <a:solidFill>
            <a:srgbClr val="14AEFF"/>
          </a:solidFill>
          <a:ln w="79375" cap="rnd">
            <a:solidFill>
              <a:srgbClr val="00B0E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/>
              <a:t>System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E00F7D29-EADC-9C44-A166-2991354803D6}"/>
              </a:ext>
            </a:extLst>
          </p:cNvPr>
          <p:cNvSpPr txBox="1"/>
          <p:nvPr/>
        </p:nvSpPr>
        <p:spPr>
          <a:xfrm>
            <a:off x="7732740" y="2439364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”System Guardian”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53D7338C-C081-C642-A560-8749D38E4688}"/>
              </a:ext>
            </a:extLst>
          </p:cNvPr>
          <p:cNvSpPr txBox="1"/>
          <p:nvPr/>
        </p:nvSpPr>
        <p:spPr>
          <a:xfrm>
            <a:off x="3104728" y="2439364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”Guardian”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CFD7EB9A-D79C-5243-B89D-FEDCF3C1539B}"/>
              </a:ext>
            </a:extLst>
          </p:cNvPr>
          <p:cNvSpPr txBox="1"/>
          <p:nvPr/>
        </p:nvSpPr>
        <p:spPr>
          <a:xfrm>
            <a:off x="6582307" y="1295441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sv-SE" i="1" dirty="0" err="1">
                <a:solidFill>
                  <a:schemeClr val="bg1">
                    <a:lumMod val="95000"/>
                  </a:schemeClr>
                </a:solidFill>
              </a:rPr>
              <a:t>Root</a:t>
            </a:r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 Guardian”</a:t>
            </a:r>
          </a:p>
        </p:txBody>
      </p: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2" name="Straight Connector 76">
            <a:extLst>
              <a:ext uri="{FF2B5EF4-FFF2-40B4-BE49-F238E27FC236}">
                <a16:creationId xmlns:a16="http://schemas.microsoft.com/office/drawing/2014/main" id="{C537A177-7BD8-4D47-96C9-2144007B2933}"/>
              </a:ext>
            </a:extLst>
          </p:cNvPr>
          <p:cNvCxnSpPr>
            <a:cxnSpLocks/>
          </p:cNvCxnSpPr>
          <p:nvPr/>
        </p:nvCxnSpPr>
        <p:spPr>
          <a:xfrm>
            <a:off x="7457498" y="1808479"/>
            <a:ext cx="168705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F0"/>
            </a:solidFill>
            <a:bevel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77">
            <a:extLst>
              <a:ext uri="{FF2B5EF4-FFF2-40B4-BE49-F238E27FC236}">
                <a16:creationId xmlns:a16="http://schemas.microsoft.com/office/drawing/2014/main" id="{07E84E86-0BED-0147-8D9A-D0B74E9652B8}"/>
              </a:ext>
            </a:extLst>
          </p:cNvPr>
          <p:cNvCxnSpPr>
            <a:cxnSpLocks/>
          </p:cNvCxnSpPr>
          <p:nvPr/>
        </p:nvCxnSpPr>
        <p:spPr>
          <a:xfrm flipH="1">
            <a:off x="7168284" y="1808479"/>
            <a:ext cx="166296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F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72">
            <a:extLst>
              <a:ext uri="{FF2B5EF4-FFF2-40B4-BE49-F238E27FC236}">
                <a16:creationId xmlns:a16="http://schemas.microsoft.com/office/drawing/2014/main" id="{030AA3DF-6BF7-B145-B78B-FD2BD929D144}"/>
              </a:ext>
            </a:extLst>
          </p:cNvPr>
          <p:cNvCxnSpPr>
            <a:cxnSpLocks/>
          </p:cNvCxnSpPr>
          <p:nvPr/>
        </p:nvCxnSpPr>
        <p:spPr>
          <a:xfrm>
            <a:off x="5953245" y="1825100"/>
            <a:ext cx="168705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F0"/>
            </a:solidFill>
            <a:bevel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73">
            <a:extLst>
              <a:ext uri="{FF2B5EF4-FFF2-40B4-BE49-F238E27FC236}">
                <a16:creationId xmlns:a16="http://schemas.microsoft.com/office/drawing/2014/main" id="{61DEAB7D-45B1-D641-972A-B27E8A5796F6}"/>
              </a:ext>
            </a:extLst>
          </p:cNvPr>
          <p:cNvCxnSpPr>
            <a:cxnSpLocks/>
          </p:cNvCxnSpPr>
          <p:nvPr/>
        </p:nvCxnSpPr>
        <p:spPr>
          <a:xfrm flipH="1">
            <a:off x="5664031" y="1825100"/>
            <a:ext cx="166296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F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7">
            <a:extLst>
              <a:ext uri="{FF2B5EF4-FFF2-40B4-BE49-F238E27FC236}">
                <a16:creationId xmlns:a16="http://schemas.microsoft.com/office/drawing/2014/main" id="{8C7D2DB0-6A27-FB43-BFED-43B84A762B09}"/>
              </a:ext>
            </a:extLst>
          </p:cNvPr>
          <p:cNvCxnSpPr>
            <a:cxnSpLocks/>
          </p:cNvCxnSpPr>
          <p:nvPr/>
        </p:nvCxnSpPr>
        <p:spPr>
          <a:xfrm>
            <a:off x="4631336" y="1825100"/>
            <a:ext cx="168705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F0"/>
            </a:solidFill>
            <a:bevel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8">
            <a:extLst>
              <a:ext uri="{FF2B5EF4-FFF2-40B4-BE49-F238E27FC236}">
                <a16:creationId xmlns:a16="http://schemas.microsoft.com/office/drawing/2014/main" id="{8EFC7262-A91E-CF43-98DE-6D259EEED696}"/>
              </a:ext>
            </a:extLst>
          </p:cNvPr>
          <p:cNvCxnSpPr>
            <a:cxnSpLocks/>
          </p:cNvCxnSpPr>
          <p:nvPr/>
        </p:nvCxnSpPr>
        <p:spPr>
          <a:xfrm flipH="1">
            <a:off x="4342123" y="1825100"/>
            <a:ext cx="166296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F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ihandsfigur 76">
            <a:extLst>
              <a:ext uri="{FF2B5EF4-FFF2-40B4-BE49-F238E27FC236}">
                <a16:creationId xmlns:a16="http://schemas.microsoft.com/office/drawing/2014/main" id="{E9AA7B1C-8951-534D-A09D-FB4AF4381A97}"/>
              </a:ext>
            </a:extLst>
          </p:cNvPr>
          <p:cNvSpPr/>
          <p:nvPr/>
        </p:nvSpPr>
        <p:spPr>
          <a:xfrm>
            <a:off x="904595" y="478188"/>
            <a:ext cx="10266002" cy="2916051"/>
          </a:xfrm>
          <a:custGeom>
            <a:avLst/>
            <a:gdLst>
              <a:gd name="connsiteX0" fmla="*/ 2235946 w 10266002"/>
              <a:gd name="connsiteY0" fmla="*/ 0 h 2916051"/>
              <a:gd name="connsiteX1" fmla="*/ 2372404 w 10266002"/>
              <a:gd name="connsiteY1" fmla="*/ 0 h 2916051"/>
              <a:gd name="connsiteX2" fmla="*/ 2277830 w 10266002"/>
              <a:gd name="connsiteY2" fmla="*/ 92043 h 2916051"/>
              <a:gd name="connsiteX3" fmla="*/ 2277830 w 10266002"/>
              <a:gd name="connsiteY3" fmla="*/ 147292 h 2916051"/>
              <a:gd name="connsiteX4" fmla="*/ 2399814 w 10266002"/>
              <a:gd name="connsiteY4" fmla="*/ 147292 h 2916051"/>
              <a:gd name="connsiteX5" fmla="*/ 2277830 w 10266002"/>
              <a:gd name="connsiteY5" fmla="*/ 266011 h 2916051"/>
              <a:gd name="connsiteX6" fmla="*/ 2277830 w 10266002"/>
              <a:gd name="connsiteY6" fmla="*/ 288402 h 2916051"/>
              <a:gd name="connsiteX7" fmla="*/ 2454072 w 10266002"/>
              <a:gd name="connsiteY7" fmla="*/ 288402 h 2916051"/>
              <a:gd name="connsiteX8" fmla="*/ 2277830 w 10266002"/>
              <a:gd name="connsiteY8" fmla="*/ 459928 h 2916051"/>
              <a:gd name="connsiteX9" fmla="*/ 2277830 w 10266002"/>
              <a:gd name="connsiteY9" fmla="*/ 555441 h 2916051"/>
              <a:gd name="connsiteX10" fmla="*/ 2360610 w 10266002"/>
              <a:gd name="connsiteY10" fmla="*/ 555441 h 2916051"/>
              <a:gd name="connsiteX11" fmla="*/ 2402003 w 10266002"/>
              <a:gd name="connsiteY11" fmla="*/ 803787 h 2916051"/>
              <a:gd name="connsiteX12" fmla="*/ 2419357 w 10266002"/>
              <a:gd name="connsiteY12" fmla="*/ 803787 h 2916051"/>
              <a:gd name="connsiteX13" fmla="*/ 2424699 w 10266002"/>
              <a:gd name="connsiteY13" fmla="*/ 801115 h 2916051"/>
              <a:gd name="connsiteX14" fmla="*/ 2425502 w 10266002"/>
              <a:gd name="connsiteY14" fmla="*/ 803787 h 2916051"/>
              <a:gd name="connsiteX15" fmla="*/ 2490122 w 10266002"/>
              <a:gd name="connsiteY15" fmla="*/ 803787 h 2916051"/>
              <a:gd name="connsiteX16" fmla="*/ 2490122 w 10266002"/>
              <a:gd name="connsiteY16" fmla="*/ 996055 h 2916051"/>
              <a:gd name="connsiteX17" fmla="*/ 2614293 w 10266002"/>
              <a:gd name="connsiteY17" fmla="*/ 996055 h 2916051"/>
              <a:gd name="connsiteX18" fmla="*/ 2616966 w 10266002"/>
              <a:gd name="connsiteY18" fmla="*/ 1569747 h 2916051"/>
              <a:gd name="connsiteX19" fmla="*/ 3603813 w 10266002"/>
              <a:gd name="connsiteY19" fmla="*/ 1570616 h 2916051"/>
              <a:gd name="connsiteX20" fmla="*/ 3603813 w 10266002"/>
              <a:gd name="connsiteY20" fmla="*/ 1091440 h 2916051"/>
              <a:gd name="connsiteX21" fmla="*/ 3726730 w 10266002"/>
              <a:gd name="connsiteY21" fmla="*/ 1091440 h 2916051"/>
              <a:gd name="connsiteX22" fmla="*/ 3726730 w 10266002"/>
              <a:gd name="connsiteY22" fmla="*/ 1570725 h 2916051"/>
              <a:gd name="connsiteX23" fmla="*/ 4925731 w 10266002"/>
              <a:gd name="connsiteY23" fmla="*/ 1571781 h 2916051"/>
              <a:gd name="connsiteX24" fmla="*/ 4925731 w 10266002"/>
              <a:gd name="connsiteY24" fmla="*/ 1091440 h 2916051"/>
              <a:gd name="connsiteX25" fmla="*/ 5048648 w 10266002"/>
              <a:gd name="connsiteY25" fmla="*/ 1091440 h 2916051"/>
              <a:gd name="connsiteX26" fmla="*/ 5048648 w 10266002"/>
              <a:gd name="connsiteY26" fmla="*/ 1571889 h 2916051"/>
              <a:gd name="connsiteX27" fmla="*/ 5158546 w 10266002"/>
              <a:gd name="connsiteY27" fmla="*/ 1571986 h 2916051"/>
              <a:gd name="connsiteX28" fmla="*/ 6429984 w 10266002"/>
              <a:gd name="connsiteY28" fmla="*/ 1577228 h 2916051"/>
              <a:gd name="connsiteX29" fmla="*/ 6429984 w 10266002"/>
              <a:gd name="connsiteY29" fmla="*/ 1074819 h 2916051"/>
              <a:gd name="connsiteX30" fmla="*/ 6552901 w 10266002"/>
              <a:gd name="connsiteY30" fmla="*/ 1074819 h 2916051"/>
              <a:gd name="connsiteX31" fmla="*/ 6552901 w 10266002"/>
              <a:gd name="connsiteY31" fmla="*/ 1577734 h 2916051"/>
              <a:gd name="connsiteX32" fmla="*/ 7312024 w 10266002"/>
              <a:gd name="connsiteY32" fmla="*/ 1580864 h 2916051"/>
              <a:gd name="connsiteX33" fmla="*/ 10266002 w 10266002"/>
              <a:gd name="connsiteY33" fmla="*/ 1345872 h 2916051"/>
              <a:gd name="connsiteX34" fmla="*/ 9843538 w 10266002"/>
              <a:gd name="connsiteY34" fmla="*/ 1954717 h 2916051"/>
              <a:gd name="connsiteX35" fmla="*/ 9811494 w 10266002"/>
              <a:gd name="connsiteY35" fmla="*/ 2894688 h 2916051"/>
              <a:gd name="connsiteX36" fmla="*/ 8364696 w 10266002"/>
              <a:gd name="connsiteY36" fmla="*/ 2916051 h 2916051"/>
              <a:gd name="connsiteX37" fmla="*/ 5158546 w 10266002"/>
              <a:gd name="connsiteY37" fmla="*/ 2916051 h 2916051"/>
              <a:gd name="connsiteX38" fmla="*/ 598382 w 10266002"/>
              <a:gd name="connsiteY38" fmla="*/ 2916051 h 2916051"/>
              <a:gd name="connsiteX39" fmla="*/ 672934 w 10266002"/>
              <a:gd name="connsiteY39" fmla="*/ 2264480 h 2916051"/>
              <a:gd name="connsiteX40" fmla="*/ 0 w 10266002"/>
              <a:gd name="connsiteY40" fmla="*/ 1879946 h 2916051"/>
              <a:gd name="connsiteX41" fmla="*/ 32045 w 10266002"/>
              <a:gd name="connsiteY41" fmla="*/ 1580864 h 2916051"/>
              <a:gd name="connsiteX42" fmla="*/ 1018163 w 10266002"/>
              <a:gd name="connsiteY42" fmla="*/ 1559883 h 2916051"/>
              <a:gd name="connsiteX43" fmla="*/ 1018163 w 10266002"/>
              <a:gd name="connsiteY43" fmla="*/ 435068 h 2916051"/>
              <a:gd name="connsiteX44" fmla="*/ 1112732 w 10266002"/>
              <a:gd name="connsiteY44" fmla="*/ 961994 h 2916051"/>
              <a:gd name="connsiteX45" fmla="*/ 1280771 w 10266002"/>
              <a:gd name="connsiteY45" fmla="*/ 961776 h 2916051"/>
              <a:gd name="connsiteX46" fmla="*/ 1284348 w 10266002"/>
              <a:gd name="connsiteY46" fmla="*/ 525357 h 2916051"/>
              <a:gd name="connsiteX47" fmla="*/ 1567055 w 10266002"/>
              <a:gd name="connsiteY47" fmla="*/ 468815 h 2916051"/>
              <a:gd name="connsiteX48" fmla="*/ 1638952 w 10266002"/>
              <a:gd name="connsiteY48" fmla="*/ 961311 h 2916051"/>
              <a:gd name="connsiteX49" fmla="*/ 1753972 w 10266002"/>
              <a:gd name="connsiteY49" fmla="*/ 961161 h 2916051"/>
              <a:gd name="connsiteX50" fmla="*/ 1761982 w 10266002"/>
              <a:gd name="connsiteY50" fmla="*/ 803787 h 2916051"/>
              <a:gd name="connsiteX51" fmla="*/ 2161667 w 10266002"/>
              <a:gd name="connsiteY51" fmla="*/ 803787 h 2916051"/>
              <a:gd name="connsiteX52" fmla="*/ 2161667 w 10266002"/>
              <a:gd name="connsiteY52" fmla="*/ 2 h 2916051"/>
              <a:gd name="connsiteX53" fmla="*/ 2235948 w 10266002"/>
              <a:gd name="connsiteY53" fmla="*/ 2 h 291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266002" h="2916051">
                <a:moveTo>
                  <a:pt x="2235946" y="0"/>
                </a:moveTo>
                <a:lnTo>
                  <a:pt x="2372404" y="0"/>
                </a:lnTo>
                <a:lnTo>
                  <a:pt x="2277830" y="92043"/>
                </a:lnTo>
                <a:lnTo>
                  <a:pt x="2277830" y="147292"/>
                </a:lnTo>
                <a:lnTo>
                  <a:pt x="2399814" y="147292"/>
                </a:lnTo>
                <a:lnTo>
                  <a:pt x="2277830" y="266011"/>
                </a:lnTo>
                <a:lnTo>
                  <a:pt x="2277830" y="288402"/>
                </a:lnTo>
                <a:lnTo>
                  <a:pt x="2454072" y="288402"/>
                </a:lnTo>
                <a:lnTo>
                  <a:pt x="2277830" y="459928"/>
                </a:lnTo>
                <a:lnTo>
                  <a:pt x="2277830" y="555441"/>
                </a:lnTo>
                <a:lnTo>
                  <a:pt x="2360610" y="555441"/>
                </a:lnTo>
                <a:lnTo>
                  <a:pt x="2402003" y="803787"/>
                </a:lnTo>
                <a:lnTo>
                  <a:pt x="2419357" y="803787"/>
                </a:lnTo>
                <a:lnTo>
                  <a:pt x="2424699" y="801115"/>
                </a:lnTo>
                <a:lnTo>
                  <a:pt x="2425502" y="803787"/>
                </a:lnTo>
                <a:lnTo>
                  <a:pt x="2490122" y="803787"/>
                </a:lnTo>
                <a:lnTo>
                  <a:pt x="2490122" y="996055"/>
                </a:lnTo>
                <a:lnTo>
                  <a:pt x="2614293" y="996055"/>
                </a:lnTo>
                <a:cubicBezTo>
                  <a:pt x="2615185" y="1187286"/>
                  <a:pt x="2616075" y="1378517"/>
                  <a:pt x="2616966" y="1569747"/>
                </a:cubicBezTo>
                <a:lnTo>
                  <a:pt x="3603813" y="1570616"/>
                </a:lnTo>
                <a:lnTo>
                  <a:pt x="3603813" y="1091440"/>
                </a:lnTo>
                <a:lnTo>
                  <a:pt x="3726730" y="1091440"/>
                </a:lnTo>
                <a:lnTo>
                  <a:pt x="3726730" y="1570725"/>
                </a:lnTo>
                <a:lnTo>
                  <a:pt x="4925731" y="1571781"/>
                </a:lnTo>
                <a:lnTo>
                  <a:pt x="4925731" y="1091440"/>
                </a:lnTo>
                <a:lnTo>
                  <a:pt x="5048648" y="1091440"/>
                </a:lnTo>
                <a:lnTo>
                  <a:pt x="5048648" y="1571889"/>
                </a:lnTo>
                <a:lnTo>
                  <a:pt x="5158546" y="1571986"/>
                </a:lnTo>
                <a:lnTo>
                  <a:pt x="6429984" y="1577228"/>
                </a:lnTo>
                <a:lnTo>
                  <a:pt x="6429984" y="1074819"/>
                </a:lnTo>
                <a:lnTo>
                  <a:pt x="6552901" y="1074819"/>
                </a:lnTo>
                <a:lnTo>
                  <a:pt x="6552901" y="1577734"/>
                </a:lnTo>
                <a:lnTo>
                  <a:pt x="7312024" y="1580864"/>
                </a:lnTo>
                <a:cubicBezTo>
                  <a:pt x="8392816" y="1566622"/>
                  <a:pt x="9281343" y="1424203"/>
                  <a:pt x="10266002" y="1345872"/>
                </a:cubicBezTo>
                <a:lnTo>
                  <a:pt x="9843538" y="1954717"/>
                </a:lnTo>
                <a:cubicBezTo>
                  <a:pt x="10537835" y="2684619"/>
                  <a:pt x="10153301" y="2837720"/>
                  <a:pt x="9811494" y="2894688"/>
                </a:cubicBezTo>
                <a:lnTo>
                  <a:pt x="8364696" y="2916051"/>
                </a:lnTo>
                <a:lnTo>
                  <a:pt x="5158546" y="2916051"/>
                </a:lnTo>
                <a:lnTo>
                  <a:pt x="598382" y="2916051"/>
                </a:lnTo>
                <a:cubicBezTo>
                  <a:pt x="555584" y="2560001"/>
                  <a:pt x="587555" y="2567123"/>
                  <a:pt x="672934" y="2264480"/>
                </a:cubicBezTo>
                <a:cubicBezTo>
                  <a:pt x="448623" y="2136302"/>
                  <a:pt x="256356" y="2125621"/>
                  <a:pt x="0" y="1879946"/>
                </a:cubicBezTo>
                <a:lnTo>
                  <a:pt x="32045" y="1580864"/>
                </a:lnTo>
                <a:lnTo>
                  <a:pt x="1018163" y="1559883"/>
                </a:lnTo>
                <a:lnTo>
                  <a:pt x="1018163" y="435068"/>
                </a:lnTo>
                <a:lnTo>
                  <a:pt x="1112732" y="961994"/>
                </a:lnTo>
                <a:lnTo>
                  <a:pt x="1280771" y="961776"/>
                </a:lnTo>
                <a:lnTo>
                  <a:pt x="1284348" y="525357"/>
                </a:lnTo>
                <a:lnTo>
                  <a:pt x="1567055" y="468815"/>
                </a:lnTo>
                <a:lnTo>
                  <a:pt x="1638952" y="961311"/>
                </a:lnTo>
                <a:lnTo>
                  <a:pt x="1753972" y="961161"/>
                </a:lnTo>
                <a:lnTo>
                  <a:pt x="1761982" y="803787"/>
                </a:lnTo>
                <a:lnTo>
                  <a:pt x="2161667" y="803787"/>
                </a:lnTo>
                <a:lnTo>
                  <a:pt x="2161667" y="2"/>
                </a:lnTo>
                <a:lnTo>
                  <a:pt x="2235948" y="2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rgbClr val="00B0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56" name="Rectangle 39">
            <a:extLst>
              <a:ext uri="{FF2B5EF4-FFF2-40B4-BE49-F238E27FC236}">
                <a16:creationId xmlns:a16="http://schemas.microsoft.com/office/drawing/2014/main" id="{F1C97678-D1CE-014C-8CB6-438F011C85B8}"/>
              </a:ext>
            </a:extLst>
          </p:cNvPr>
          <p:cNvSpPr/>
          <p:nvPr/>
        </p:nvSpPr>
        <p:spPr>
          <a:xfrm>
            <a:off x="2579467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Rectangle 40">
            <a:extLst>
              <a:ext uri="{FF2B5EF4-FFF2-40B4-BE49-F238E27FC236}">
                <a16:creationId xmlns:a16="http://schemas.microsoft.com/office/drawing/2014/main" id="{F45F7868-8A40-E34C-B051-59F97F2C0C95}"/>
              </a:ext>
            </a:extLst>
          </p:cNvPr>
          <p:cNvSpPr/>
          <p:nvPr/>
        </p:nvSpPr>
        <p:spPr>
          <a:xfrm>
            <a:off x="3142869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ctangle 41">
            <a:extLst>
              <a:ext uri="{FF2B5EF4-FFF2-40B4-BE49-F238E27FC236}">
                <a16:creationId xmlns:a16="http://schemas.microsoft.com/office/drawing/2014/main" id="{F309B9B6-CCC3-5D4D-8B20-A6FC5B0D71DF}"/>
              </a:ext>
            </a:extLst>
          </p:cNvPr>
          <p:cNvSpPr/>
          <p:nvPr/>
        </p:nvSpPr>
        <p:spPr>
          <a:xfrm>
            <a:off x="3706270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42">
            <a:extLst>
              <a:ext uri="{FF2B5EF4-FFF2-40B4-BE49-F238E27FC236}">
                <a16:creationId xmlns:a16="http://schemas.microsoft.com/office/drawing/2014/main" id="{CEE65442-72D3-4A43-B56B-64EF8BDB13BD}"/>
              </a:ext>
            </a:extLst>
          </p:cNvPr>
          <p:cNvSpPr/>
          <p:nvPr/>
        </p:nvSpPr>
        <p:spPr>
          <a:xfrm>
            <a:off x="4275270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Rectangle 43">
            <a:extLst>
              <a:ext uri="{FF2B5EF4-FFF2-40B4-BE49-F238E27FC236}">
                <a16:creationId xmlns:a16="http://schemas.microsoft.com/office/drawing/2014/main" id="{65C60B21-C8B6-0040-BE68-F069834819BE}"/>
              </a:ext>
            </a:extLst>
          </p:cNvPr>
          <p:cNvSpPr/>
          <p:nvPr/>
        </p:nvSpPr>
        <p:spPr>
          <a:xfrm>
            <a:off x="4847759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ctangle 44">
            <a:extLst>
              <a:ext uri="{FF2B5EF4-FFF2-40B4-BE49-F238E27FC236}">
                <a16:creationId xmlns:a16="http://schemas.microsoft.com/office/drawing/2014/main" id="{D9023289-F763-564E-8E07-EA7F462B62B6}"/>
              </a:ext>
            </a:extLst>
          </p:cNvPr>
          <p:cNvSpPr/>
          <p:nvPr/>
        </p:nvSpPr>
        <p:spPr>
          <a:xfrm>
            <a:off x="5411161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ctangle 45">
            <a:extLst>
              <a:ext uri="{FF2B5EF4-FFF2-40B4-BE49-F238E27FC236}">
                <a16:creationId xmlns:a16="http://schemas.microsoft.com/office/drawing/2014/main" id="{04DAB634-A2A3-EA4D-88A3-C1648D792E38}"/>
              </a:ext>
            </a:extLst>
          </p:cNvPr>
          <p:cNvSpPr/>
          <p:nvPr/>
        </p:nvSpPr>
        <p:spPr>
          <a:xfrm>
            <a:off x="5974563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Rectangle 46">
            <a:extLst>
              <a:ext uri="{FF2B5EF4-FFF2-40B4-BE49-F238E27FC236}">
                <a16:creationId xmlns:a16="http://schemas.microsoft.com/office/drawing/2014/main" id="{6DB58C59-0C42-424D-AB18-BD27E1BBD073}"/>
              </a:ext>
            </a:extLst>
          </p:cNvPr>
          <p:cNvSpPr/>
          <p:nvPr/>
        </p:nvSpPr>
        <p:spPr>
          <a:xfrm>
            <a:off x="6537964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Rectangle 48">
            <a:extLst>
              <a:ext uri="{FF2B5EF4-FFF2-40B4-BE49-F238E27FC236}">
                <a16:creationId xmlns:a16="http://schemas.microsoft.com/office/drawing/2014/main" id="{F7222C03-81DC-714B-8554-76E31FDB67E7}"/>
              </a:ext>
            </a:extLst>
          </p:cNvPr>
          <p:cNvSpPr/>
          <p:nvPr/>
        </p:nvSpPr>
        <p:spPr>
          <a:xfrm>
            <a:off x="7101366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E564EE47-BF45-3340-B83B-634A6E10EF77}"/>
              </a:ext>
            </a:extLst>
          </p:cNvPr>
          <p:cNvSpPr/>
          <p:nvPr/>
        </p:nvSpPr>
        <p:spPr>
          <a:xfrm>
            <a:off x="7664768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Rectangle 50">
            <a:extLst>
              <a:ext uri="{FF2B5EF4-FFF2-40B4-BE49-F238E27FC236}">
                <a16:creationId xmlns:a16="http://schemas.microsoft.com/office/drawing/2014/main" id="{33AF6BD4-CB76-B14F-B33A-1D62336E473B}"/>
              </a:ext>
            </a:extLst>
          </p:cNvPr>
          <p:cNvSpPr/>
          <p:nvPr/>
        </p:nvSpPr>
        <p:spPr>
          <a:xfrm>
            <a:off x="8228169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D4CAA32F-A3FD-3543-8066-88ED88FE2C4E}"/>
              </a:ext>
            </a:extLst>
          </p:cNvPr>
          <p:cNvSpPr/>
          <p:nvPr/>
        </p:nvSpPr>
        <p:spPr>
          <a:xfrm>
            <a:off x="8797169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E67C09F1-EEDE-2A47-98DE-0E31D4B1D21F}"/>
              </a:ext>
            </a:extLst>
          </p:cNvPr>
          <p:cNvSpPr/>
          <p:nvPr/>
        </p:nvSpPr>
        <p:spPr>
          <a:xfrm>
            <a:off x="9369658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ctangle 53">
            <a:extLst>
              <a:ext uri="{FF2B5EF4-FFF2-40B4-BE49-F238E27FC236}">
                <a16:creationId xmlns:a16="http://schemas.microsoft.com/office/drawing/2014/main" id="{0857448D-316F-BA45-B1EF-0765A34B81D1}"/>
              </a:ext>
            </a:extLst>
          </p:cNvPr>
          <p:cNvSpPr/>
          <p:nvPr/>
        </p:nvSpPr>
        <p:spPr>
          <a:xfrm>
            <a:off x="9933060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ounded Rectangle 89">
            <a:extLst>
              <a:ext uri="{FF2B5EF4-FFF2-40B4-BE49-F238E27FC236}">
                <a16:creationId xmlns:a16="http://schemas.microsoft.com/office/drawing/2014/main" id="{A7B1F1DD-2184-0F4F-8DAB-E5E084D391B8}"/>
              </a:ext>
            </a:extLst>
          </p:cNvPr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F65A22"/>
          </a:solidFill>
          <a:ln w="63500"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Rounded Rectangle 90">
            <a:extLst>
              <a:ext uri="{FF2B5EF4-FFF2-40B4-BE49-F238E27FC236}">
                <a16:creationId xmlns:a16="http://schemas.microsoft.com/office/drawing/2014/main" id="{2E5D11EF-AC89-F840-A2C1-1ED4074343E2}"/>
              </a:ext>
            </a:extLst>
          </p:cNvPr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F65A22"/>
          </a:solidFill>
          <a:ln w="63500"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6604" y="0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Scale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up</a:t>
            </a:r>
            <a:r>
              <a:rPr lang="sv-SE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.. Or down!</a:t>
            </a:r>
          </a:p>
        </p:txBody>
      </p: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4924729" y="4342271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8" name="Elbow Connector 7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7596" y="3128833"/>
            <a:ext cx="1368462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0189" y="2948724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72621" y="2425955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72622" y="3047441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72622" y="3650402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8925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Sender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47596" y="3407659"/>
            <a:ext cx="1368462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09940" y="3186826"/>
            <a:ext cx="267855" cy="360218"/>
          </a:xfrm>
          <a:prstGeom prst="roundRect">
            <a:avLst/>
          </a:prstGeom>
          <a:ln w="381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840665" y="4010620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ScatterGatherFirstCompletedRouter</a:t>
            </a:r>
            <a:endParaRPr lang="sv-S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Throttling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4"/>
            <a:chOff x="3256163" y="3851318"/>
            <a:chExt cx="5679673" cy="376844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solidFill>
              <a:srgbClr val="42FF02"/>
            </a:solidFill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99619" y="4414018"/>
            <a:ext cx="3469480" cy="360218"/>
            <a:chOff x="4299619" y="4414018"/>
            <a:chExt cx="3469480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299619" y="4414018"/>
              <a:ext cx="268970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936020" y="4414018"/>
              <a:ext cx="268970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83624" y="4414018"/>
              <a:ext cx="268970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216124" y="4414018"/>
              <a:ext cx="268970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852525" y="4414018"/>
              <a:ext cx="268970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500129" y="4414018"/>
              <a:ext cx="268970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Oval Callout 51"/>
          <p:cNvSpPr/>
          <p:nvPr/>
        </p:nvSpPr>
        <p:spPr>
          <a:xfrm>
            <a:off x="356158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Add a delay after each message</a:t>
            </a:r>
          </a:p>
        </p:txBody>
      </p: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Throttling</a:t>
            </a:r>
          </a:p>
        </p:txBody>
      </p:sp>
      <p:cxnSp>
        <p:nvCxnSpPr>
          <p:cNvPr id="5" name="Straight Arrow Connector 4"/>
          <p:cNvCxnSpPr>
            <a:stCxn id="15" idx="3"/>
          </p:cNvCxnSpPr>
          <p:nvPr/>
        </p:nvCxnSpPr>
        <p:spPr>
          <a:xfrm>
            <a:off x="2061880" y="4602441"/>
            <a:ext cx="8068238" cy="1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30991" y="4414021"/>
            <a:ext cx="130018" cy="376843"/>
          </a:xfrm>
          <a:prstGeom prst="rect">
            <a:avLst/>
          </a:prstGeom>
          <a:solidFill>
            <a:srgbClr val="42F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3981426" y="4414020"/>
            <a:ext cx="130018" cy="376843"/>
          </a:xfrm>
          <a:prstGeom prst="rect">
            <a:avLst/>
          </a:prstGeom>
          <a:solidFill>
            <a:srgbClr val="42F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8080554" y="4414019"/>
            <a:ext cx="130018" cy="376843"/>
          </a:xfrm>
          <a:prstGeom prst="rect">
            <a:avLst/>
          </a:prstGeom>
          <a:solidFill>
            <a:srgbClr val="42F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1931862" y="4414019"/>
            <a:ext cx="130018" cy="376843"/>
          </a:xfrm>
          <a:prstGeom prst="rect">
            <a:avLst/>
          </a:prstGeom>
          <a:solidFill>
            <a:srgbClr val="42F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0130120" y="4414018"/>
            <a:ext cx="130018" cy="376843"/>
          </a:xfrm>
          <a:prstGeom prst="rect">
            <a:avLst/>
          </a:prstGeom>
          <a:solidFill>
            <a:srgbClr val="42F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5" name="Group 24"/>
          <p:cNvGrpSpPr/>
          <p:nvPr/>
        </p:nvGrpSpPr>
        <p:grpSpPr>
          <a:xfrm>
            <a:off x="4210418" y="4414018"/>
            <a:ext cx="984731" cy="360218"/>
            <a:chOff x="4831252" y="3851318"/>
            <a:chExt cx="984731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831252" y="3851318"/>
              <a:ext cx="268970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189374" y="3851318"/>
              <a:ext cx="268970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47013" y="3851318"/>
              <a:ext cx="268970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54386" y="4414018"/>
            <a:ext cx="984731" cy="360218"/>
            <a:chOff x="6229003" y="3851318"/>
            <a:chExt cx="984731" cy="360218"/>
          </a:xfrm>
        </p:grpSpPr>
        <p:sp>
          <p:nvSpPr>
            <p:cNvPr id="22" name="Rounded Rectangle 21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14255" y="4414018"/>
            <a:ext cx="984731" cy="360218"/>
            <a:chOff x="6229003" y="3851318"/>
            <a:chExt cx="984731" cy="360218"/>
          </a:xfrm>
        </p:grpSpPr>
        <p:sp>
          <p:nvSpPr>
            <p:cNvPr id="29" name="Rounded Rectangle 28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Oval Callout 26"/>
          <p:cNvSpPr/>
          <p:nvPr/>
        </p:nvSpPr>
        <p:spPr>
          <a:xfrm>
            <a:off x="253751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messages per time slice</a:t>
            </a:r>
          </a:p>
        </p:txBody>
      </p: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4352252" y="4029178"/>
            <a:ext cx="459734" cy="1145356"/>
          </a:xfrm>
          <a:prstGeom prst="ellipse">
            <a:avLst/>
          </a:prstGeom>
          <a:solidFill>
            <a:srgbClr val="F65A22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Bounded Mailboxes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Actor</a:t>
            </a:r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00B0EF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/>
              <a:t>Mailbox</a:t>
            </a:r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42FF02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4296113" y="51160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239552" y="5645518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Actor</a:t>
            </a:r>
          </a:p>
        </p:txBody>
      </p:sp>
      <p:sp>
        <p:nvSpPr>
          <p:cNvPr id="2" name="Oval 1"/>
          <p:cNvSpPr/>
          <p:nvPr/>
        </p:nvSpPr>
        <p:spPr>
          <a:xfrm>
            <a:off x="6614695" y="4029178"/>
            <a:ext cx="459734" cy="1145356"/>
          </a:xfrm>
          <a:prstGeom prst="ellipse">
            <a:avLst/>
          </a:prstGeom>
          <a:solidFill>
            <a:srgbClr val="F65A22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Bounded Mailboxes</a:t>
            </a:r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00B0EF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/>
              <a:t>Mailbox</a:t>
            </a:r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42FF02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6677921" y="511604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6621360" y="564551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Limit Concurrency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770722" y="4207850"/>
            <a:ext cx="6650556" cy="1701873"/>
            <a:chOff x="1351005" y="2396288"/>
            <a:chExt cx="6650556" cy="1701873"/>
          </a:xfrm>
        </p:grpSpPr>
        <p:cxnSp>
          <p:nvCxnSpPr>
            <p:cNvPr id="30" name="Elbow Connector 29"/>
            <p:cNvCxnSpPr>
              <a:stCxn id="42" idx="3"/>
              <a:endCxn id="45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2" idx="3"/>
              <a:endCxn id="43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3"/>
              <a:endCxn id="44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1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3</a:t>
              </a:r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Work Pulling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11279" y="3293864"/>
            <a:ext cx="5380524" cy="2947480"/>
            <a:chOff x="3405738" y="3559871"/>
            <a:chExt cx="5380524" cy="2947480"/>
          </a:xfrm>
        </p:grpSpPr>
        <p:sp>
          <p:nvSpPr>
            <p:cNvPr id="5" name="Rounded Rectangle 4"/>
            <p:cNvSpPr/>
            <p:nvPr/>
          </p:nvSpPr>
          <p:spPr>
            <a:xfrm>
              <a:off x="7371726" y="3559871"/>
              <a:ext cx="1414536" cy="1393775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05738" y="3559871"/>
              <a:ext cx="1414536" cy="2947480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Producer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994199" y="4070722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65A22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sz="1200" b="1" dirty="0" err="1">
                  <a:solidFill>
                    <a:schemeClr val="bg1"/>
                  </a:solidFill>
                </a:rPr>
                <a:t>Here</a:t>
              </a:r>
              <a:r>
                <a:rPr lang="sv-SE" sz="1200" b="1" dirty="0">
                  <a:solidFill>
                    <a:schemeClr val="bg1"/>
                  </a:solidFill>
                </a:rPr>
                <a:t> is </a:t>
              </a:r>
              <a:r>
                <a:rPr lang="sv-SE" sz="1200" b="1" dirty="0" err="1">
                  <a:solidFill>
                    <a:schemeClr val="bg1"/>
                  </a:solidFill>
                </a:rPr>
                <a:t>work</a:t>
              </a:r>
              <a:endParaRPr lang="sv-S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005025" y="3611192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65A22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sz="1200" b="1" dirty="0" err="1">
                  <a:solidFill>
                    <a:schemeClr val="bg1"/>
                  </a:solidFill>
                </a:rPr>
                <a:t>Give</a:t>
              </a:r>
              <a:r>
                <a:rPr lang="sv-SE" sz="1200" b="1" dirty="0">
                  <a:solidFill>
                    <a:schemeClr val="bg1"/>
                  </a:solidFill>
                </a:rPr>
                <a:t> </a:t>
              </a:r>
              <a:r>
                <a:rPr lang="sv-SE" sz="1200" b="1" dirty="0" err="1">
                  <a:solidFill>
                    <a:schemeClr val="bg1"/>
                  </a:solidFill>
                </a:rPr>
                <a:t>me</a:t>
              </a:r>
              <a:r>
                <a:rPr lang="sv-SE" sz="1200" b="1" dirty="0">
                  <a:solidFill>
                    <a:schemeClr val="bg1"/>
                  </a:solidFill>
                </a:rPr>
                <a:t> </a:t>
              </a:r>
              <a:r>
                <a:rPr lang="sv-SE" sz="1200" b="1" dirty="0" err="1">
                  <a:solidFill>
                    <a:schemeClr val="bg1"/>
                  </a:solidFill>
                </a:rPr>
                <a:t>work</a:t>
              </a:r>
              <a:endParaRPr lang="sv-S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360900" y="5123851"/>
              <a:ext cx="1414536" cy="1383500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2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4983373" y="5634701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65A22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sz="1200" b="1" dirty="0" err="1">
                  <a:solidFill>
                    <a:schemeClr val="bg1"/>
                  </a:solidFill>
                </a:rPr>
                <a:t>Here</a:t>
              </a:r>
              <a:r>
                <a:rPr lang="sv-SE" sz="1200" b="1" dirty="0">
                  <a:solidFill>
                    <a:schemeClr val="bg1"/>
                  </a:solidFill>
                </a:rPr>
                <a:t> is </a:t>
              </a:r>
              <a:r>
                <a:rPr lang="sv-SE" sz="1200" b="1" dirty="0" err="1">
                  <a:solidFill>
                    <a:schemeClr val="bg1"/>
                  </a:solidFill>
                </a:rPr>
                <a:t>work</a:t>
              </a:r>
              <a:endParaRPr lang="sv-S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994199" y="5175171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65A22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sz="1200" b="1" dirty="0" err="1">
                  <a:solidFill>
                    <a:schemeClr val="bg1"/>
                  </a:solidFill>
                </a:rPr>
                <a:t>Give</a:t>
              </a:r>
              <a:r>
                <a:rPr lang="sv-SE" sz="1200" b="1" dirty="0">
                  <a:solidFill>
                    <a:schemeClr val="bg1"/>
                  </a:solidFill>
                </a:rPr>
                <a:t> </a:t>
              </a:r>
              <a:r>
                <a:rPr lang="sv-SE" sz="1200" b="1" dirty="0" err="1">
                  <a:solidFill>
                    <a:schemeClr val="bg1"/>
                  </a:solidFill>
                </a:rPr>
                <a:t>me</a:t>
              </a:r>
              <a:r>
                <a:rPr lang="sv-SE" sz="1200" b="1" dirty="0">
                  <a:solidFill>
                    <a:schemeClr val="bg1"/>
                  </a:solidFill>
                </a:rPr>
                <a:t> </a:t>
              </a:r>
              <a:r>
                <a:rPr lang="sv-SE" sz="1200" b="1" dirty="0" err="1">
                  <a:solidFill>
                    <a:schemeClr val="bg1"/>
                  </a:solidFill>
                </a:rPr>
                <a:t>work</a:t>
              </a:r>
              <a:endParaRPr lang="sv-S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999612" y="4528625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65A22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sz="1200" b="1" dirty="0">
                  <a:solidFill>
                    <a:schemeClr val="bg1"/>
                  </a:solidFill>
                </a:rPr>
                <a:t>I </a:t>
              </a:r>
              <a:r>
                <a:rPr lang="sv-SE" sz="1200" b="1" dirty="0" err="1">
                  <a:solidFill>
                    <a:schemeClr val="bg1"/>
                  </a:solidFill>
                </a:rPr>
                <a:t>am</a:t>
              </a:r>
              <a:r>
                <a:rPr lang="sv-SE" sz="1200" b="1" dirty="0">
                  <a:solidFill>
                    <a:schemeClr val="bg1"/>
                  </a:solidFill>
                </a:rPr>
                <a:t> </a:t>
              </a:r>
              <a:r>
                <a:rPr lang="sv-SE" sz="1200" b="1" dirty="0" err="1">
                  <a:solidFill>
                    <a:schemeClr val="bg1"/>
                  </a:solidFill>
                </a:rPr>
                <a:t>done</a:t>
              </a:r>
              <a:endParaRPr lang="sv-S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988786" y="6092604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65A22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sz="1200" b="1" dirty="0">
                  <a:solidFill>
                    <a:schemeClr val="bg1"/>
                  </a:solidFill>
                </a:rPr>
                <a:t>I </a:t>
              </a:r>
              <a:r>
                <a:rPr lang="sv-SE" sz="1200" b="1" dirty="0" err="1">
                  <a:solidFill>
                    <a:schemeClr val="bg1"/>
                  </a:solidFill>
                </a:rPr>
                <a:t>am</a:t>
              </a:r>
              <a:r>
                <a:rPr lang="sv-SE" sz="1200" b="1" dirty="0">
                  <a:solidFill>
                    <a:schemeClr val="bg1"/>
                  </a:solidFill>
                </a:rPr>
                <a:t> </a:t>
              </a:r>
              <a:r>
                <a:rPr lang="sv-SE" sz="1200" b="1" dirty="0" err="1">
                  <a:solidFill>
                    <a:schemeClr val="bg1"/>
                  </a:solidFill>
                </a:rPr>
                <a:t>done</a:t>
              </a:r>
              <a:endParaRPr lang="sv-SE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ounded Rectangle 38">
            <a:extLst>
              <a:ext uri="{FF2B5EF4-FFF2-40B4-BE49-F238E27FC236}">
                <a16:creationId xmlns:a16="http://schemas.microsoft.com/office/drawing/2014/main" id="{15F709D0-1AA2-ED42-953E-335B1FCB19EC}"/>
              </a:ext>
            </a:extLst>
          </p:cNvPr>
          <p:cNvSpPr/>
          <p:nvPr/>
        </p:nvSpPr>
        <p:spPr>
          <a:xfrm>
            <a:off x="6773795" y="3346813"/>
            <a:ext cx="267855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Rounded Rectangle 38">
            <a:extLst>
              <a:ext uri="{FF2B5EF4-FFF2-40B4-BE49-F238E27FC236}">
                <a16:creationId xmlns:a16="http://schemas.microsoft.com/office/drawing/2014/main" id="{DCE9FF8F-70CA-3548-8F9A-427B91F532C6}"/>
              </a:ext>
            </a:extLst>
          </p:cNvPr>
          <p:cNvSpPr/>
          <p:nvPr/>
        </p:nvSpPr>
        <p:spPr>
          <a:xfrm>
            <a:off x="5161432" y="3807517"/>
            <a:ext cx="267855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1218C67C-85F4-1840-9B57-B95BDF163573}"/>
              </a:ext>
            </a:extLst>
          </p:cNvPr>
          <p:cNvSpPr/>
          <p:nvPr/>
        </p:nvSpPr>
        <p:spPr>
          <a:xfrm>
            <a:off x="6773794" y="4261446"/>
            <a:ext cx="267855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ounded Rectangle 38">
            <a:extLst>
              <a:ext uri="{FF2B5EF4-FFF2-40B4-BE49-F238E27FC236}">
                <a16:creationId xmlns:a16="http://schemas.microsoft.com/office/drawing/2014/main" id="{B8CBE1DE-B763-244E-8417-A8B7273013AC}"/>
              </a:ext>
            </a:extLst>
          </p:cNvPr>
          <p:cNvSpPr/>
          <p:nvPr/>
        </p:nvSpPr>
        <p:spPr>
          <a:xfrm>
            <a:off x="6773794" y="4912420"/>
            <a:ext cx="267855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2" name="Rounded Rectangle 38">
            <a:extLst>
              <a:ext uri="{FF2B5EF4-FFF2-40B4-BE49-F238E27FC236}">
                <a16:creationId xmlns:a16="http://schemas.microsoft.com/office/drawing/2014/main" id="{8FA01B0B-712F-614C-BC20-9BFE0913D26E}"/>
              </a:ext>
            </a:extLst>
          </p:cNvPr>
          <p:cNvSpPr/>
          <p:nvPr/>
        </p:nvSpPr>
        <p:spPr>
          <a:xfrm>
            <a:off x="6772494" y="5825424"/>
            <a:ext cx="267855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ounded Rectangle 38">
            <a:extLst>
              <a:ext uri="{FF2B5EF4-FFF2-40B4-BE49-F238E27FC236}">
                <a16:creationId xmlns:a16="http://schemas.microsoft.com/office/drawing/2014/main" id="{7DBC69D9-2CED-924E-A7A5-5FB4CEDA38EA}"/>
              </a:ext>
            </a:extLst>
          </p:cNvPr>
          <p:cNvSpPr/>
          <p:nvPr/>
        </p:nvSpPr>
        <p:spPr>
          <a:xfrm>
            <a:off x="5161432" y="5368695"/>
            <a:ext cx="267855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stCxn id="18" idx="3"/>
            <a:endCxn id="23" idx="1"/>
          </p:cNvCxnSpPr>
          <p:nvPr/>
        </p:nvCxnSpPr>
        <p:spPr>
          <a:xfrm flipV="1">
            <a:off x="3865937" y="5255473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stCxn id="23" idx="3"/>
            <a:endCxn id="20" idx="3"/>
          </p:cNvCxnSpPr>
          <p:nvPr/>
        </p:nvCxnSpPr>
        <p:spPr>
          <a:xfrm flipH="1">
            <a:off x="3858132" y="5960832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506370" y="5028960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rgbClr val="1F4E7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506370" y="5753098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rgbClr val="1F4E7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254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1939484" y="2302830"/>
            <a:ext cx="3071622" cy="2527925"/>
            <a:chOff x="2351882" y="2051880"/>
            <a:chExt cx="3071622" cy="2527925"/>
          </a:xfrm>
        </p:grpSpPr>
        <p:sp>
          <p:nvSpPr>
            <p:cNvPr id="43" name="Oval 4"/>
            <p:cNvSpPr/>
            <p:nvPr/>
          </p:nvSpPr>
          <p:spPr>
            <a:xfrm>
              <a:off x="2351882" y="348552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8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62" name="Group 49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65" name="Freeform 53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54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Freeform 5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3" name="Isosceles Triangle 50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Isosceles Triangle 51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87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46" name="Group 88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59" name="Freeform 90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91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Freeform 92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" name="Hexagon 89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2" name="textruta 71"/>
          <p:cNvSpPr txBox="1"/>
          <p:nvPr/>
        </p:nvSpPr>
        <p:spPr>
          <a:xfrm>
            <a:off x="4375437" y="2424634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.actor</a:t>
            </a:r>
            <a:endParaRPr lang="sv-SE" sz="8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66352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855260" y="1966352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D66BDE8-734A-B442-A0CC-E7814F50E870}"/>
              </a:ext>
            </a:extLst>
          </p:cNvPr>
          <p:cNvGrpSpPr/>
          <p:nvPr/>
        </p:nvGrpSpPr>
        <p:grpSpPr>
          <a:xfrm>
            <a:off x="1270744" y="2289179"/>
            <a:ext cx="3071622" cy="2527928"/>
            <a:chOff x="1939484" y="2302827"/>
            <a:chExt cx="3071622" cy="2527928"/>
          </a:xfrm>
        </p:grpSpPr>
        <p:sp>
          <p:nvSpPr>
            <p:cNvPr id="43" name="Oval 4"/>
            <p:cNvSpPr/>
            <p:nvPr/>
          </p:nvSpPr>
          <p:spPr>
            <a:xfrm>
              <a:off x="1939484" y="373647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B5863E05-EBE8-9549-BA54-619814FCF7D3}"/>
                </a:ext>
              </a:extLst>
            </p:cNvPr>
            <p:cNvSpPr/>
            <p:nvPr/>
          </p:nvSpPr>
          <p:spPr>
            <a:xfrm rot="9000000">
              <a:off x="2370770" y="2722169"/>
              <a:ext cx="1182932" cy="1596964"/>
            </a:xfrm>
            <a:custGeom>
              <a:avLst/>
              <a:gdLst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922364 w 1182932"/>
                <a:gd name="connsiteY6" fmla="*/ 798482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461182 w 1182932"/>
                <a:gd name="connsiteY6" fmla="*/ 1596964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461182 w 1182932"/>
                <a:gd name="connsiteY5" fmla="*/ 1596964 h 159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932" h="1596964">
                  <a:moveTo>
                    <a:pt x="461182" y="1596964"/>
                  </a:moveTo>
                  <a:lnTo>
                    <a:pt x="0" y="798482"/>
                  </a:lnTo>
                  <a:lnTo>
                    <a:pt x="461182" y="0"/>
                  </a:lnTo>
                  <a:lnTo>
                    <a:pt x="659841" y="343955"/>
                  </a:lnTo>
                  <a:lnTo>
                    <a:pt x="1182932" y="342917"/>
                  </a:lnTo>
                  <a:lnTo>
                    <a:pt x="461182" y="1596964"/>
                  </a:lnTo>
                  <a:close/>
                </a:path>
              </a:pathLst>
            </a:custGeom>
            <a:gradFill>
              <a:gsLst>
                <a:gs pos="0">
                  <a:srgbClr val="A40304"/>
                </a:gs>
                <a:gs pos="99000">
                  <a:srgbClr val="F65B22"/>
                </a:gs>
              </a:gsLst>
              <a:lin ang="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F1E8067E-EB5C-9642-AAFE-B98F3A6EBA88}"/>
                </a:ext>
              </a:extLst>
            </p:cNvPr>
            <p:cNvSpPr/>
            <p:nvPr/>
          </p:nvSpPr>
          <p:spPr>
            <a:xfrm rot="12600000" flipH="1">
              <a:off x="3395016" y="2722352"/>
              <a:ext cx="1183666" cy="1596963"/>
            </a:xfrm>
            <a:custGeom>
              <a:avLst/>
              <a:gdLst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922319 w 1183666"/>
                <a:gd name="connsiteY2" fmla="*/ 798404 h 1596963"/>
                <a:gd name="connsiteX3" fmla="*/ 1183666 w 1183666"/>
                <a:gd name="connsiteY3" fmla="*/ 345738 h 1596963"/>
                <a:gd name="connsiteX4" fmla="*/ 661470 w 1183666"/>
                <a:gd name="connsiteY4" fmla="*/ 346775 h 1596963"/>
                <a:gd name="connsiteX5" fmla="*/ 461182 w 1183666"/>
                <a:gd name="connsiteY5" fmla="*/ 0 h 1596963"/>
                <a:gd name="connsiteX6" fmla="*/ 0 w 1183666"/>
                <a:gd name="connsiteY6" fmla="*/ 798482 h 1596963"/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1183666 w 1183666"/>
                <a:gd name="connsiteY2" fmla="*/ 345738 h 1596963"/>
                <a:gd name="connsiteX3" fmla="*/ 661470 w 1183666"/>
                <a:gd name="connsiteY3" fmla="*/ 346775 h 1596963"/>
                <a:gd name="connsiteX4" fmla="*/ 461182 w 1183666"/>
                <a:gd name="connsiteY4" fmla="*/ 0 h 1596963"/>
                <a:gd name="connsiteX5" fmla="*/ 0 w 1183666"/>
                <a:gd name="connsiteY5" fmla="*/ 798482 h 1596963"/>
                <a:gd name="connsiteX6" fmla="*/ 461182 w 1183666"/>
                <a:gd name="connsiteY6" fmla="*/ 1596963 h 1596963"/>
                <a:gd name="connsiteX0" fmla="*/ 461182 w 1183666"/>
                <a:gd name="connsiteY0" fmla="*/ 1596963 h 1596963"/>
                <a:gd name="connsiteX1" fmla="*/ 1183666 w 1183666"/>
                <a:gd name="connsiteY1" fmla="*/ 345738 h 1596963"/>
                <a:gd name="connsiteX2" fmla="*/ 661470 w 1183666"/>
                <a:gd name="connsiteY2" fmla="*/ 346775 h 1596963"/>
                <a:gd name="connsiteX3" fmla="*/ 461182 w 1183666"/>
                <a:gd name="connsiteY3" fmla="*/ 0 h 1596963"/>
                <a:gd name="connsiteX4" fmla="*/ 0 w 1183666"/>
                <a:gd name="connsiteY4" fmla="*/ 798482 h 1596963"/>
                <a:gd name="connsiteX5" fmla="*/ 461182 w 1183666"/>
                <a:gd name="connsiteY5" fmla="*/ 1596963 h 159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666" h="1596963">
                  <a:moveTo>
                    <a:pt x="461182" y="1596963"/>
                  </a:moveTo>
                  <a:lnTo>
                    <a:pt x="1183666" y="345738"/>
                  </a:lnTo>
                  <a:lnTo>
                    <a:pt x="661470" y="346775"/>
                  </a:lnTo>
                  <a:lnTo>
                    <a:pt x="461182" y="0"/>
                  </a:lnTo>
                  <a:lnTo>
                    <a:pt x="0" y="798482"/>
                  </a:lnTo>
                  <a:lnTo>
                    <a:pt x="461182" y="1596963"/>
                  </a:lnTo>
                  <a:close/>
                </a:path>
              </a:pathLst>
            </a:custGeom>
            <a:gradFill>
              <a:gsLst>
                <a:gs pos="0">
                  <a:srgbClr val="89072C"/>
                </a:gs>
                <a:gs pos="99000">
                  <a:srgbClr val="6F30A0"/>
                </a:gs>
              </a:gsLst>
              <a:lin ang="54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7" name="Freeform 55"/>
            <p:cNvSpPr/>
            <p:nvPr/>
          </p:nvSpPr>
          <p:spPr>
            <a:xfrm rot="5400000">
              <a:off x="3014117" y="1965841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99000">
                  <a:srgbClr val="FF8423"/>
                </a:gs>
              </a:gsLst>
              <a:lin ang="108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90"/>
            <p:cNvSpPr/>
            <p:nvPr/>
          </p:nvSpPr>
          <p:spPr>
            <a:xfrm rot="9000000">
              <a:off x="3050934" y="2944700"/>
              <a:ext cx="453276" cy="78479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91"/>
            <p:cNvSpPr/>
            <p:nvPr/>
          </p:nvSpPr>
          <p:spPr>
            <a:xfrm rot="12600000" flipH="1">
              <a:off x="3443407" y="2944699"/>
              <a:ext cx="453276" cy="78479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31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Freeform 92"/>
            <p:cNvSpPr/>
            <p:nvPr/>
          </p:nvSpPr>
          <p:spPr>
            <a:xfrm rot="5400000">
              <a:off x="3247620" y="2605032"/>
              <a:ext cx="453276" cy="78448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6" name="textruta 25">
            <a:extLst>
              <a:ext uri="{FF2B5EF4-FFF2-40B4-BE49-F238E27FC236}">
                <a16:creationId xmlns:a16="http://schemas.microsoft.com/office/drawing/2014/main" id="{0B14DE0B-F00F-5F41-A25E-F2C01155FA12}"/>
              </a:ext>
            </a:extLst>
          </p:cNvPr>
          <p:cNvSpPr txBox="1"/>
          <p:nvPr/>
        </p:nvSpPr>
        <p:spPr>
          <a:xfrm>
            <a:off x="3794694" y="2506523"/>
            <a:ext cx="5813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80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366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25385</TotalTime>
  <Words>541</Words>
  <Application>Microsoft Macintosh PowerPoint</Application>
  <PresentationFormat>Bredbild</PresentationFormat>
  <Paragraphs>285</Paragraphs>
  <Slides>36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36</vt:i4>
      </vt:variant>
    </vt:vector>
  </HeadingPairs>
  <TitlesOfParts>
    <vt:vector size="44" baseType="lpstr">
      <vt:lpstr>Arial</vt:lpstr>
      <vt:lpstr>Arial Rounded MT Bold</vt:lpstr>
      <vt:lpstr>Baron Neue</vt:lpstr>
      <vt:lpstr>Calibri</vt:lpstr>
      <vt:lpstr>Calibri Light</vt:lpstr>
      <vt:lpstr>Lobster Two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RoundRobinRouter</vt:lpstr>
      <vt:lpstr>ConsistentHashRouter</vt:lpstr>
      <vt:lpstr>ScatterGatherFirstCompletedRouter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397</cp:revision>
  <dcterms:created xsi:type="dcterms:W3CDTF">2016-12-30T09:39:09Z</dcterms:created>
  <dcterms:modified xsi:type="dcterms:W3CDTF">2020-08-01T17:36:47Z</dcterms:modified>
</cp:coreProperties>
</file>