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6DF5-8BF5-A2BC-EB4A-D28615C11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B63277-B45A-C579-5D96-B2E9306E3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B392C-C47E-C180-26E9-3526E4E12FDF}"/>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644C833F-52B3-CFBF-7388-54C95F56D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08CBC-9488-D8B3-3521-AA09E27CE3CF}"/>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395883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EA2C-9F53-12E7-DBBD-7A4607B4F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F2546-0DDC-075F-E0B3-925ED83F0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9963E-69A7-A718-A5F0-066E2A4AC266}"/>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F8AFA8A2-F27B-72E1-BB3B-87A297D95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FD290-7709-5AEC-0593-F53EFB851979}"/>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173898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01E0D-F26F-8542-F230-E02765DB41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B379BF-1DA1-EA55-E63B-AFBDB58D5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83928-0829-D6BC-E327-15451ADB6E7B}"/>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F7C3FDCB-0775-C861-A1F8-53A72508B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6360D-9471-5339-A9BA-AD1E8086B2F4}"/>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123300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E86B-3BBA-2B61-8DFA-40C1D73A0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302A2-5514-56DC-8DA2-84EE699A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232FB-A999-0D79-5CDA-EB5EF4011978}"/>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A317C683-E6E3-57F5-4DEE-9EECAF57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69C3E-C30B-34C8-70D7-AAEA2AEC6BB8}"/>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25817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E3DC-B63A-6923-3232-C3B9DF9EE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6F370-880A-4322-BD8D-F54513316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D6685-E177-E572-C6B6-B9A55E184D43}"/>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4FEEC12A-F7F0-8DAF-1982-470277765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FDACB-CEE7-4222-430A-FD363CF1A4F9}"/>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49645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3D37-DE44-C3B8-A32A-05A9AFE80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6FED4-8248-1352-0D0B-BCF02D4F5E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E058F-89EE-9234-C193-699BC64E8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128A7-734E-0D1B-875F-5169D9D99D1E}"/>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6" name="Footer Placeholder 5">
            <a:extLst>
              <a:ext uri="{FF2B5EF4-FFF2-40B4-BE49-F238E27FC236}">
                <a16:creationId xmlns:a16="http://schemas.microsoft.com/office/drawing/2014/main" id="{08179B89-B42E-A5FC-81EB-B200D773A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7BDA8-3371-9918-0336-1B740F2C46C4}"/>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246481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AF41-55BC-9189-C1A5-FF7192012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86152-154F-79B6-3E8A-E48E7DF56E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3B112-34EC-27A9-607B-1C52F7BFA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9DBC6-3522-884E-30E2-F10B93FB3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9EB0C-5CEE-757A-9BFE-5EA01CDE10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55AA5-763B-9DBB-84C9-FD7E839C21E6}"/>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8" name="Footer Placeholder 7">
            <a:extLst>
              <a:ext uri="{FF2B5EF4-FFF2-40B4-BE49-F238E27FC236}">
                <a16:creationId xmlns:a16="http://schemas.microsoft.com/office/drawing/2014/main" id="{03FE4F89-CC73-F51D-F766-B769344F4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5467A9-94BE-1D37-8784-E205267C56E1}"/>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105691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D681-2F32-EF2A-387A-4F082B7EB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B10E4-A8DE-366B-CFF7-96544DBFDA92}"/>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4" name="Footer Placeholder 3">
            <a:extLst>
              <a:ext uri="{FF2B5EF4-FFF2-40B4-BE49-F238E27FC236}">
                <a16:creationId xmlns:a16="http://schemas.microsoft.com/office/drawing/2014/main" id="{20A31C77-2EC9-8EA0-1C50-3BDF086D24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87E93A-04CB-6700-8DB5-AE139EB7FCF0}"/>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22899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5F463-C592-E9B1-2803-A45981584E22}"/>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3" name="Footer Placeholder 2">
            <a:extLst>
              <a:ext uri="{FF2B5EF4-FFF2-40B4-BE49-F238E27FC236}">
                <a16:creationId xmlns:a16="http://schemas.microsoft.com/office/drawing/2014/main" id="{9274BBFB-DEE6-FAC9-2E1E-2B036B3062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D621DC-AD29-2A1C-0F0C-FA0350B2A3E7}"/>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8634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E7C6-B4A3-0AE9-C790-B2F7AEB02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03A79-94E9-92E6-FF44-B986A4258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CC1C2-A609-D8F0-8AC5-54ACA88B5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8B341-1DBC-C7D6-8FE8-5A36A81C4475}"/>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6" name="Footer Placeholder 5">
            <a:extLst>
              <a:ext uri="{FF2B5EF4-FFF2-40B4-BE49-F238E27FC236}">
                <a16:creationId xmlns:a16="http://schemas.microsoft.com/office/drawing/2014/main" id="{819BA323-A7B4-8AB6-FCAE-9F20776B4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D1E96-801B-CF39-A7AF-DDBB1AA4717D}"/>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27051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2AA2-94B3-C196-3A51-5B040FFD6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967F3-A9E6-31EB-3E52-263BDABBC8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DD883-9FB4-1810-F05A-DDC4DAA19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C1F2F-DA27-B60E-E756-4797D6F0A81E}"/>
              </a:ext>
            </a:extLst>
          </p:cNvPr>
          <p:cNvSpPr>
            <a:spLocks noGrp="1"/>
          </p:cNvSpPr>
          <p:nvPr>
            <p:ph type="dt" sz="half" idx="10"/>
          </p:nvPr>
        </p:nvSpPr>
        <p:spPr/>
        <p:txBody>
          <a:bodyPr/>
          <a:lstStyle/>
          <a:p>
            <a:fld id="{A9679C7D-080F-466F-B0F2-1D2F4A429118}" type="datetimeFigureOut">
              <a:rPr lang="en-US" smtClean="0"/>
              <a:t>01-Sep-24</a:t>
            </a:fld>
            <a:endParaRPr lang="en-US"/>
          </a:p>
        </p:txBody>
      </p:sp>
      <p:sp>
        <p:nvSpPr>
          <p:cNvPr id="6" name="Footer Placeholder 5">
            <a:extLst>
              <a:ext uri="{FF2B5EF4-FFF2-40B4-BE49-F238E27FC236}">
                <a16:creationId xmlns:a16="http://schemas.microsoft.com/office/drawing/2014/main" id="{A747A5FA-ED56-6B00-6511-E4290D6F1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48D78-59F9-C428-A7B7-90A966E3F15C}"/>
              </a:ext>
            </a:extLst>
          </p:cNvPr>
          <p:cNvSpPr>
            <a:spLocks noGrp="1"/>
          </p:cNvSpPr>
          <p:nvPr>
            <p:ph type="sldNum" sz="quarter" idx="12"/>
          </p:nvPr>
        </p:nvSpPr>
        <p:spPr/>
        <p:txBody>
          <a:bodyPr/>
          <a:lstStyle/>
          <a:p>
            <a:fld id="{B59EE411-F82F-4689-AAFF-F6E62B112DAD}" type="slidenum">
              <a:rPr lang="en-US" smtClean="0"/>
              <a:t>‹#›</a:t>
            </a:fld>
            <a:endParaRPr lang="en-US"/>
          </a:p>
        </p:txBody>
      </p:sp>
    </p:spTree>
    <p:extLst>
      <p:ext uri="{BB962C8B-B14F-4D97-AF65-F5344CB8AC3E}">
        <p14:creationId xmlns:p14="http://schemas.microsoft.com/office/powerpoint/2010/main" val="158902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6930A-A2DF-939B-FC42-FFAD0A09F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357783-296A-0A87-CF2B-3DCC50614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77FE9-A383-1D56-92DF-86A29AFC6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79C7D-080F-466F-B0F2-1D2F4A429118}" type="datetimeFigureOut">
              <a:rPr lang="en-US" smtClean="0"/>
              <a:t>01-Sep-24</a:t>
            </a:fld>
            <a:endParaRPr lang="en-US"/>
          </a:p>
        </p:txBody>
      </p:sp>
      <p:sp>
        <p:nvSpPr>
          <p:cNvPr id="5" name="Footer Placeholder 4">
            <a:extLst>
              <a:ext uri="{FF2B5EF4-FFF2-40B4-BE49-F238E27FC236}">
                <a16:creationId xmlns:a16="http://schemas.microsoft.com/office/drawing/2014/main" id="{06BAB483-3CCD-CCED-EA66-D2BF46445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AB286-1717-AAD8-AF02-FEA19A58C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EE411-F82F-4689-AAFF-F6E62B112DAD}" type="slidenum">
              <a:rPr lang="en-US" smtClean="0"/>
              <a:t>‹#›</a:t>
            </a:fld>
            <a:endParaRPr lang="en-US"/>
          </a:p>
        </p:txBody>
      </p:sp>
    </p:spTree>
    <p:extLst>
      <p:ext uri="{BB962C8B-B14F-4D97-AF65-F5344CB8AC3E}">
        <p14:creationId xmlns:p14="http://schemas.microsoft.com/office/powerpoint/2010/main" val="384146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CB39-DD7E-AE03-6D48-0FC87FC3816D}"/>
              </a:ext>
            </a:extLst>
          </p:cNvPr>
          <p:cNvSpPr>
            <a:spLocks noGrp="1"/>
          </p:cNvSpPr>
          <p:nvPr>
            <p:ph type="ctrTitle"/>
          </p:nvPr>
        </p:nvSpPr>
        <p:spPr/>
        <p:txBody>
          <a:bodyPr/>
          <a:lstStyle/>
          <a:p>
            <a:r>
              <a:rPr lang="en-US" dirty="0"/>
              <a:t>Sunway Take Home Assessment</a:t>
            </a:r>
          </a:p>
        </p:txBody>
      </p:sp>
      <p:sp>
        <p:nvSpPr>
          <p:cNvPr id="3" name="Subtitle 2">
            <a:extLst>
              <a:ext uri="{FF2B5EF4-FFF2-40B4-BE49-F238E27FC236}">
                <a16:creationId xmlns:a16="http://schemas.microsoft.com/office/drawing/2014/main" id="{FC16798A-F0F3-4BD9-196A-19B58AA1234F}"/>
              </a:ext>
            </a:extLst>
          </p:cNvPr>
          <p:cNvSpPr>
            <a:spLocks noGrp="1"/>
          </p:cNvSpPr>
          <p:nvPr>
            <p:ph type="subTitle" idx="1"/>
          </p:nvPr>
        </p:nvSpPr>
        <p:spPr/>
        <p:txBody>
          <a:bodyPr/>
          <a:lstStyle/>
          <a:p>
            <a:r>
              <a:rPr lang="en-US" dirty="0"/>
              <a:t>Asyraf Mustaffa</a:t>
            </a:r>
          </a:p>
        </p:txBody>
      </p:sp>
    </p:spTree>
    <p:extLst>
      <p:ext uri="{BB962C8B-B14F-4D97-AF65-F5344CB8AC3E}">
        <p14:creationId xmlns:p14="http://schemas.microsoft.com/office/powerpoint/2010/main" val="19310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E2B19E-7E19-0682-44CB-9B6D70428C6E}"/>
              </a:ext>
            </a:extLst>
          </p:cNvPr>
          <p:cNvSpPr>
            <a:spLocks noGrp="1"/>
          </p:cNvSpPr>
          <p:nvPr>
            <p:ph type="title"/>
          </p:nvPr>
        </p:nvSpPr>
        <p:spPr>
          <a:xfrm>
            <a:off x="1115568" y="548640"/>
            <a:ext cx="10168128" cy="1179576"/>
          </a:xfrm>
        </p:spPr>
        <p:txBody>
          <a:bodyPr>
            <a:normAutofit/>
          </a:bodyPr>
          <a:lstStyle/>
          <a:p>
            <a:r>
              <a:rPr lang="en-US" sz="4000"/>
              <a:t>Challenge 1: Traffic Analysis</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E8E751E-4C30-60C9-CC19-2207B6D59BED}"/>
              </a:ext>
            </a:extLst>
          </p:cNvPr>
          <p:cNvPicPr>
            <a:picLocks noChangeAspect="1"/>
          </p:cNvPicPr>
          <p:nvPr/>
        </p:nvPicPr>
        <p:blipFill>
          <a:blip r:embed="rId2"/>
          <a:srcRect l="4016" r="-2" b="-2"/>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0A9661D0-DBD9-7413-A392-FE195E1351FC}"/>
              </a:ext>
            </a:extLst>
          </p:cNvPr>
          <p:cNvSpPr>
            <a:spLocks noGrp="1"/>
          </p:cNvSpPr>
          <p:nvPr>
            <p:ph idx="1"/>
          </p:nvPr>
        </p:nvSpPr>
        <p:spPr>
          <a:xfrm>
            <a:off x="7411453" y="2478024"/>
            <a:ext cx="3872243" cy="3694176"/>
          </a:xfrm>
        </p:spPr>
        <p:txBody>
          <a:bodyPr anchor="ctr">
            <a:normAutofit/>
          </a:bodyPr>
          <a:lstStyle/>
          <a:p>
            <a:r>
              <a:rPr lang="en-US" sz="1800" dirty="0"/>
              <a:t>Use Harr Cascade Classifier to detect cars in video.</a:t>
            </a:r>
          </a:p>
          <a:p>
            <a:r>
              <a:rPr lang="en-US" sz="1800" dirty="0"/>
              <a:t>Create speed estimate function to calculate speed using Euclidean distance formula.</a:t>
            </a:r>
          </a:p>
          <a:p>
            <a:endParaRPr lang="en-US" sz="1800" dirty="0"/>
          </a:p>
        </p:txBody>
      </p:sp>
    </p:spTree>
    <p:extLst>
      <p:ext uri="{BB962C8B-B14F-4D97-AF65-F5344CB8AC3E}">
        <p14:creationId xmlns:p14="http://schemas.microsoft.com/office/powerpoint/2010/main" val="244112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1AF017-741B-4CC0-B7C2-C9B94E5B8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FC9E5C3-B8DC-4532-8C1F-4D5331C64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863975" y="-12"/>
            <a:ext cx="8328026" cy="685799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A84F6CD-8553-1E4D-2FDD-BC2C76527B3C}"/>
              </a:ext>
            </a:extLst>
          </p:cNvPr>
          <p:cNvSpPr>
            <a:spLocks noGrp="1"/>
          </p:cNvSpPr>
          <p:nvPr>
            <p:ph type="title"/>
          </p:nvPr>
        </p:nvSpPr>
        <p:spPr>
          <a:xfrm>
            <a:off x="6383337" y="469448"/>
            <a:ext cx="5256213" cy="539750"/>
          </a:xfrm>
        </p:spPr>
        <p:txBody>
          <a:bodyPr anchor="t">
            <a:normAutofit/>
          </a:bodyPr>
          <a:lstStyle/>
          <a:p>
            <a:r>
              <a:rPr lang="en-US" sz="2200"/>
              <a:t>Challenge 2: Image Processing </a:t>
            </a:r>
          </a:p>
        </p:txBody>
      </p:sp>
      <p:pic>
        <p:nvPicPr>
          <p:cNvPr id="7" name="Picture 6">
            <a:extLst>
              <a:ext uri="{FF2B5EF4-FFF2-40B4-BE49-F238E27FC236}">
                <a16:creationId xmlns:a16="http://schemas.microsoft.com/office/drawing/2014/main" id="{FCD64D81-4531-462D-88A8-0E024CE0D7A7}"/>
              </a:ext>
            </a:extLst>
          </p:cNvPr>
          <p:cNvPicPr>
            <a:picLocks noChangeAspect="1"/>
          </p:cNvPicPr>
          <p:nvPr/>
        </p:nvPicPr>
        <p:blipFill>
          <a:blip r:embed="rId2"/>
          <a:srcRect t="9579" r="-2" b="-2"/>
          <a:stretch/>
        </p:blipFill>
        <p:spPr>
          <a:xfrm>
            <a:off x="550862" y="551479"/>
            <a:ext cx="3841975" cy="2039322"/>
          </a:xfrm>
          <a:prstGeom prst="rect">
            <a:avLst/>
          </a:prstGeom>
          <a:effectLst>
            <a:outerShdw blurRad="508000" dist="101600" dir="5400000" algn="tl" rotWithShape="0">
              <a:prstClr val="black">
                <a:alpha val="10000"/>
              </a:prstClr>
            </a:outerShdw>
          </a:effectLst>
        </p:spPr>
      </p:pic>
      <p:sp>
        <p:nvSpPr>
          <p:cNvPr id="11" name="Content Placeholder 10">
            <a:extLst>
              <a:ext uri="{FF2B5EF4-FFF2-40B4-BE49-F238E27FC236}">
                <a16:creationId xmlns:a16="http://schemas.microsoft.com/office/drawing/2014/main" id="{8B64F820-2658-A05D-6FEE-9EF771BB3EDD}"/>
              </a:ext>
            </a:extLst>
          </p:cNvPr>
          <p:cNvSpPr>
            <a:spLocks noGrp="1"/>
          </p:cNvSpPr>
          <p:nvPr>
            <p:ph idx="1"/>
          </p:nvPr>
        </p:nvSpPr>
        <p:spPr>
          <a:xfrm>
            <a:off x="6096000" y="1290594"/>
            <a:ext cx="5256214" cy="4276786"/>
          </a:xfrm>
        </p:spPr>
        <p:txBody>
          <a:bodyPr anchor="t">
            <a:normAutofit/>
          </a:bodyPr>
          <a:lstStyle/>
          <a:p>
            <a:r>
              <a:rPr lang="en-US" sz="2000" dirty="0">
                <a:solidFill>
                  <a:schemeClr val="tx1">
                    <a:alpha val="60000"/>
                  </a:schemeClr>
                </a:solidFill>
              </a:rPr>
              <a:t>Create 3 python function: </a:t>
            </a:r>
          </a:p>
          <a:p>
            <a:pPr lvl="1"/>
            <a:r>
              <a:rPr lang="en-US" sz="1600" dirty="0">
                <a:solidFill>
                  <a:schemeClr val="tx1">
                    <a:alpha val="60000"/>
                  </a:schemeClr>
                </a:solidFill>
              </a:rPr>
              <a:t>Reduce Underexposed Image function</a:t>
            </a:r>
          </a:p>
          <a:p>
            <a:pPr lvl="1"/>
            <a:r>
              <a:rPr lang="en-US" sz="1600" dirty="0">
                <a:solidFill>
                  <a:schemeClr val="tx1">
                    <a:alpha val="60000"/>
                  </a:schemeClr>
                </a:solidFill>
              </a:rPr>
              <a:t>Reduce Exposure Image Function</a:t>
            </a:r>
          </a:p>
          <a:p>
            <a:pPr lvl="1"/>
            <a:r>
              <a:rPr lang="en-US" sz="1600" dirty="0">
                <a:solidFill>
                  <a:schemeClr val="tx1">
                    <a:alpha val="60000"/>
                  </a:schemeClr>
                </a:solidFill>
              </a:rPr>
              <a:t>Reduce Grainy Image Function</a:t>
            </a:r>
          </a:p>
          <a:p>
            <a:r>
              <a:rPr lang="en-US" sz="2000" dirty="0">
                <a:solidFill>
                  <a:schemeClr val="tx1">
                    <a:alpha val="60000"/>
                  </a:schemeClr>
                </a:solidFill>
              </a:rPr>
              <a:t>Most technique use to improve image quality is by changing contrast and brightness. But each function have their own additional processing such as Gaussian Blur, use LAB color space, CLAHE (Contrast Limited Adaptive Histogram Equalization), and Non-local Mean Denoising.</a:t>
            </a:r>
          </a:p>
        </p:txBody>
      </p:sp>
      <p:pic>
        <p:nvPicPr>
          <p:cNvPr id="5" name="Content Placeholder 4">
            <a:extLst>
              <a:ext uri="{FF2B5EF4-FFF2-40B4-BE49-F238E27FC236}">
                <a16:creationId xmlns:a16="http://schemas.microsoft.com/office/drawing/2014/main" id="{EA91668B-7E0C-1131-B279-74025FD59761}"/>
              </a:ext>
            </a:extLst>
          </p:cNvPr>
          <p:cNvPicPr>
            <a:picLocks noChangeAspect="1"/>
          </p:cNvPicPr>
          <p:nvPr/>
        </p:nvPicPr>
        <p:blipFill>
          <a:blip r:embed="rId3"/>
          <a:srcRect t="9575" r="2" b="2"/>
          <a:stretch/>
        </p:blipFill>
        <p:spPr>
          <a:xfrm>
            <a:off x="550862" y="3909467"/>
            <a:ext cx="3845970" cy="2041525"/>
          </a:xfrm>
          <a:prstGeom prst="rect">
            <a:avLst/>
          </a:prstGeom>
          <a:effectLst>
            <a:outerShdw blurRad="508000" dist="101600" dir="5400000" algn="tl" rotWithShape="0">
              <a:prstClr val="black">
                <a:alpha val="10000"/>
              </a:prstClr>
            </a:outerShdw>
          </a:effectLst>
        </p:spPr>
      </p:pic>
      <p:sp>
        <p:nvSpPr>
          <p:cNvPr id="8" name="TextBox 7">
            <a:extLst>
              <a:ext uri="{FF2B5EF4-FFF2-40B4-BE49-F238E27FC236}">
                <a16:creationId xmlns:a16="http://schemas.microsoft.com/office/drawing/2014/main" id="{7484B5BB-1691-6B37-18D1-5F195BBD94BC}"/>
              </a:ext>
            </a:extLst>
          </p:cNvPr>
          <p:cNvSpPr txBox="1"/>
          <p:nvPr/>
        </p:nvSpPr>
        <p:spPr>
          <a:xfrm>
            <a:off x="461819" y="2689859"/>
            <a:ext cx="2586181" cy="369332"/>
          </a:xfrm>
          <a:prstGeom prst="rect">
            <a:avLst/>
          </a:prstGeom>
          <a:noFill/>
        </p:spPr>
        <p:txBody>
          <a:bodyPr wrap="square" rtlCol="0">
            <a:spAutoFit/>
          </a:bodyPr>
          <a:lstStyle/>
          <a:p>
            <a:r>
              <a:rPr lang="en-US" dirty="0"/>
              <a:t>Grainy image</a:t>
            </a:r>
          </a:p>
        </p:txBody>
      </p:sp>
      <p:sp>
        <p:nvSpPr>
          <p:cNvPr id="9" name="TextBox 8">
            <a:extLst>
              <a:ext uri="{FF2B5EF4-FFF2-40B4-BE49-F238E27FC236}">
                <a16:creationId xmlns:a16="http://schemas.microsoft.com/office/drawing/2014/main" id="{16B26585-C258-52B3-DA06-0BFD5EF2E270}"/>
              </a:ext>
            </a:extLst>
          </p:cNvPr>
          <p:cNvSpPr txBox="1"/>
          <p:nvPr/>
        </p:nvSpPr>
        <p:spPr>
          <a:xfrm>
            <a:off x="550862" y="6035157"/>
            <a:ext cx="2586181" cy="369332"/>
          </a:xfrm>
          <a:prstGeom prst="rect">
            <a:avLst/>
          </a:prstGeom>
          <a:noFill/>
        </p:spPr>
        <p:txBody>
          <a:bodyPr wrap="square" rtlCol="0">
            <a:spAutoFit/>
          </a:bodyPr>
          <a:lstStyle/>
          <a:p>
            <a:r>
              <a:rPr lang="en-US" dirty="0"/>
              <a:t>Enhanced Grainy image</a:t>
            </a:r>
          </a:p>
        </p:txBody>
      </p:sp>
    </p:spTree>
    <p:extLst>
      <p:ext uri="{BB962C8B-B14F-4D97-AF65-F5344CB8AC3E}">
        <p14:creationId xmlns:p14="http://schemas.microsoft.com/office/powerpoint/2010/main" val="139258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0D0BE-593C-34D4-123B-9BF08C21CD8B}"/>
              </a:ext>
            </a:extLst>
          </p:cNvPr>
          <p:cNvSpPr>
            <a:spLocks noGrp="1"/>
          </p:cNvSpPr>
          <p:nvPr>
            <p:ph type="title"/>
          </p:nvPr>
        </p:nvSpPr>
        <p:spPr>
          <a:xfrm>
            <a:off x="795528" y="386930"/>
            <a:ext cx="10141799" cy="1300554"/>
          </a:xfrm>
        </p:spPr>
        <p:txBody>
          <a:bodyPr anchor="b">
            <a:normAutofit/>
          </a:bodyPr>
          <a:lstStyle/>
          <a:p>
            <a:r>
              <a:rPr lang="en-US" sz="4800"/>
              <a:t>Challenge 3: Generative AI</a:t>
            </a: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F0F1998-A25B-AAFF-DCA3-7AE8FF1E6B22}"/>
              </a:ext>
            </a:extLst>
          </p:cNvPr>
          <p:cNvPicPr>
            <a:picLocks noChangeAspect="1"/>
          </p:cNvPicPr>
          <p:nvPr/>
        </p:nvPicPr>
        <p:blipFill>
          <a:blip r:embed="rId2"/>
          <a:stretch>
            <a:fillRect/>
          </a:stretch>
        </p:blipFill>
        <p:spPr>
          <a:xfrm>
            <a:off x="635295" y="3094268"/>
            <a:ext cx="5150277" cy="2575138"/>
          </a:xfrm>
          <a:prstGeom prst="rect">
            <a:avLst/>
          </a:prstGeom>
        </p:spPr>
      </p:pic>
      <p:sp>
        <p:nvSpPr>
          <p:cNvPr id="9" name="Content Placeholder 8">
            <a:extLst>
              <a:ext uri="{FF2B5EF4-FFF2-40B4-BE49-F238E27FC236}">
                <a16:creationId xmlns:a16="http://schemas.microsoft.com/office/drawing/2014/main" id="{31AEA2B1-406F-52E1-A473-E1A043140D78}"/>
              </a:ext>
            </a:extLst>
          </p:cNvPr>
          <p:cNvSpPr>
            <a:spLocks noGrp="1"/>
          </p:cNvSpPr>
          <p:nvPr>
            <p:ph idx="1"/>
          </p:nvPr>
        </p:nvSpPr>
        <p:spPr>
          <a:xfrm>
            <a:off x="6406429" y="2599509"/>
            <a:ext cx="4530898" cy="3639450"/>
          </a:xfrm>
        </p:spPr>
        <p:txBody>
          <a:bodyPr anchor="ctr">
            <a:normAutofit/>
          </a:bodyPr>
          <a:lstStyle/>
          <a:p>
            <a:r>
              <a:rPr lang="en-US" sz="2000" dirty="0"/>
              <a:t>Use </a:t>
            </a:r>
            <a:r>
              <a:rPr lang="en-US" sz="2000" dirty="0" err="1"/>
              <a:t>Streamlit</a:t>
            </a:r>
            <a:r>
              <a:rPr lang="en-US" sz="2000" dirty="0"/>
              <a:t> as UI Framework. </a:t>
            </a:r>
          </a:p>
          <a:p>
            <a:r>
              <a:rPr lang="en-US" sz="2000" dirty="0"/>
              <a:t>Uses </a:t>
            </a:r>
            <a:r>
              <a:rPr lang="en-US" sz="2000" dirty="0" err="1"/>
              <a:t>llama_index</a:t>
            </a:r>
            <a:r>
              <a:rPr lang="en-US" sz="2000" dirty="0"/>
              <a:t> and </a:t>
            </a:r>
            <a:r>
              <a:rPr lang="en-US" sz="2000" dirty="0" err="1"/>
              <a:t>huggingface</a:t>
            </a:r>
            <a:r>
              <a:rPr lang="en-US" sz="2000" dirty="0"/>
              <a:t> </a:t>
            </a:r>
            <a:r>
              <a:rPr lang="en-US" sz="2000" dirty="0" err="1"/>
              <a:t>api</a:t>
            </a:r>
            <a:r>
              <a:rPr lang="en-US" sz="2000" dirty="0"/>
              <a:t> to load open-source </a:t>
            </a:r>
            <a:r>
              <a:rPr lang="en-US" sz="2000" dirty="0" err="1"/>
              <a:t>llm</a:t>
            </a:r>
            <a:r>
              <a:rPr lang="en-US" sz="2000" dirty="0"/>
              <a:t> model. </a:t>
            </a:r>
          </a:p>
          <a:p>
            <a:r>
              <a:rPr lang="en-US" sz="2000" dirty="0"/>
              <a:t>Uses </a:t>
            </a:r>
            <a:r>
              <a:rPr lang="en-US" sz="2000" dirty="0" err="1"/>
              <a:t>Huggingface</a:t>
            </a:r>
            <a:r>
              <a:rPr lang="en-US" sz="2000" dirty="0"/>
              <a:t> embedding model to create vector store for efficient retrieval. </a:t>
            </a:r>
          </a:p>
        </p:txBody>
      </p:sp>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7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13E5-C7B9-A43D-709C-6364FF61D3FC}"/>
              </a:ext>
            </a:extLst>
          </p:cNvPr>
          <p:cNvSpPr>
            <a:spLocks noGrp="1"/>
          </p:cNvSpPr>
          <p:nvPr>
            <p:ph type="title"/>
          </p:nvPr>
        </p:nvSpPr>
        <p:spPr/>
        <p:txBody>
          <a:bodyPr/>
          <a:lstStyle/>
          <a:p>
            <a:r>
              <a:rPr lang="en-US" dirty="0"/>
              <a:t>Bonus Challenge</a:t>
            </a:r>
          </a:p>
        </p:txBody>
      </p:sp>
      <p:sp>
        <p:nvSpPr>
          <p:cNvPr id="3" name="Content Placeholder 2">
            <a:extLst>
              <a:ext uri="{FF2B5EF4-FFF2-40B4-BE49-F238E27FC236}">
                <a16:creationId xmlns:a16="http://schemas.microsoft.com/office/drawing/2014/main" id="{238C912C-9324-B6E0-5CC3-DACA0F84F4D6}"/>
              </a:ext>
            </a:extLst>
          </p:cNvPr>
          <p:cNvSpPr>
            <a:spLocks noGrp="1"/>
          </p:cNvSpPr>
          <p:nvPr>
            <p:ph idx="1"/>
          </p:nvPr>
        </p:nvSpPr>
        <p:spPr/>
        <p:txBody>
          <a:bodyPr/>
          <a:lstStyle/>
          <a:p>
            <a:r>
              <a:rPr lang="en-US" dirty="0"/>
              <a:t>As I don’t have the time to come up with proper proof of concept, but I will share with you my idea.</a:t>
            </a:r>
          </a:p>
          <a:p>
            <a:r>
              <a:rPr lang="en-US" dirty="0"/>
              <a:t>As Sunway have their own super app, I was thinking that maybe we can build a recommender system for Sunway customer &amp; tourist. </a:t>
            </a:r>
          </a:p>
          <a:p>
            <a:r>
              <a:rPr lang="en-US" dirty="0"/>
              <a:t>Getting Input from clicks, interacts, and more, can create a recommender </a:t>
            </a:r>
            <a:r>
              <a:rPr lang="en-US"/>
              <a:t>and give </a:t>
            </a:r>
            <a:r>
              <a:rPr lang="en-US" dirty="0"/>
              <a:t>a discount to persuade them to buy it. </a:t>
            </a:r>
          </a:p>
        </p:txBody>
      </p:sp>
    </p:spTree>
    <p:extLst>
      <p:ext uri="{BB962C8B-B14F-4D97-AF65-F5344CB8AC3E}">
        <p14:creationId xmlns:p14="http://schemas.microsoft.com/office/powerpoint/2010/main" val="3669803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217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Sunway Take Home Assessment</vt:lpstr>
      <vt:lpstr>Challenge 1: Traffic Analysis</vt:lpstr>
      <vt:lpstr>Challenge 2: Image Processing </vt:lpstr>
      <vt:lpstr>Challenge 3: Generative AI</vt:lpstr>
      <vt:lpstr>Bonus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Sunway Take Home Assessment</dc:title>
  <dc:creator>MUHAMMAD ASYRAF BIN MUSTAFFA</dc:creator>
  <cp:lastModifiedBy>MUHAMMAD ASYRAF BIN MUSTAFFA</cp:lastModifiedBy>
  <cp:revision>1</cp:revision>
  <dcterms:created xsi:type="dcterms:W3CDTF">2024-09-01T14:50:38Z</dcterms:created>
  <dcterms:modified xsi:type="dcterms:W3CDTF">2024-09-01T16:51:27Z</dcterms:modified>
</cp:coreProperties>
</file>