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28" autoAdjust="0"/>
  </p:normalViewPr>
  <p:slideViewPr>
    <p:cSldViewPr snapToGrid="0" snapToObjects="1">
      <p:cViewPr varScale="1">
        <p:scale>
          <a:sx n="54" d="100"/>
          <a:sy n="54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6C514-520A-4DAA-8BC6-4209601E1460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534422-F730-4977-94CB-5F9145D84ECA}">
      <dgm:prSet/>
      <dgm:spPr/>
      <dgm:t>
        <a:bodyPr/>
        <a:lstStyle/>
        <a:p>
          <a:r>
            <a:rPr lang="en-US"/>
            <a:t>Customer Service: Automating responses.</a:t>
          </a:r>
        </a:p>
      </dgm:t>
    </dgm:pt>
    <dgm:pt modelId="{4F9C8981-1539-4607-8FB6-3C7A283AF097}" type="parTrans" cxnId="{975E1362-C6C7-463E-8FC3-9726EC57E773}">
      <dgm:prSet/>
      <dgm:spPr/>
      <dgm:t>
        <a:bodyPr/>
        <a:lstStyle/>
        <a:p>
          <a:endParaRPr lang="en-US"/>
        </a:p>
      </dgm:t>
    </dgm:pt>
    <dgm:pt modelId="{9B601913-9D83-4557-9A3C-2BA970A52B1D}" type="sibTrans" cxnId="{975E1362-C6C7-463E-8FC3-9726EC57E773}">
      <dgm:prSet/>
      <dgm:spPr/>
      <dgm:t>
        <a:bodyPr/>
        <a:lstStyle/>
        <a:p>
          <a:endParaRPr lang="en-US"/>
        </a:p>
      </dgm:t>
    </dgm:pt>
    <dgm:pt modelId="{CD858CF8-613D-4600-844A-98508FCB7B32}">
      <dgm:prSet/>
      <dgm:spPr/>
      <dgm:t>
        <a:bodyPr/>
        <a:lstStyle/>
        <a:p>
          <a:r>
            <a:rPr lang="en-US"/>
            <a:t>E-commerce: Assisting in product searches.</a:t>
          </a:r>
        </a:p>
      </dgm:t>
    </dgm:pt>
    <dgm:pt modelId="{8573664E-04AF-4C37-BD05-A7554561BD1C}" type="parTrans" cxnId="{067F8E0B-37B0-48D8-90CA-BEDACD344CE7}">
      <dgm:prSet/>
      <dgm:spPr/>
      <dgm:t>
        <a:bodyPr/>
        <a:lstStyle/>
        <a:p>
          <a:endParaRPr lang="en-US"/>
        </a:p>
      </dgm:t>
    </dgm:pt>
    <dgm:pt modelId="{C983114E-F8B5-4920-AE62-E623930D595F}" type="sibTrans" cxnId="{067F8E0B-37B0-48D8-90CA-BEDACD344CE7}">
      <dgm:prSet/>
      <dgm:spPr/>
      <dgm:t>
        <a:bodyPr/>
        <a:lstStyle/>
        <a:p>
          <a:endParaRPr lang="en-US"/>
        </a:p>
      </dgm:t>
    </dgm:pt>
    <dgm:pt modelId="{331A4D3F-3D60-4DB3-A84D-F58FFA45946E}">
      <dgm:prSet/>
      <dgm:spPr/>
      <dgm:t>
        <a:bodyPr/>
        <a:lstStyle/>
        <a:p>
          <a:r>
            <a:rPr lang="en-US"/>
            <a:t>Healthcare: Providing initial medical advice.</a:t>
          </a:r>
        </a:p>
      </dgm:t>
    </dgm:pt>
    <dgm:pt modelId="{F18D8637-EC02-43FA-A887-E3B1860E37DE}" type="parTrans" cxnId="{72130C78-9256-4A40-8A4F-8365BF186E2D}">
      <dgm:prSet/>
      <dgm:spPr/>
      <dgm:t>
        <a:bodyPr/>
        <a:lstStyle/>
        <a:p>
          <a:endParaRPr lang="en-US"/>
        </a:p>
      </dgm:t>
    </dgm:pt>
    <dgm:pt modelId="{77614025-13CC-4CA4-97C4-179777216BC2}" type="sibTrans" cxnId="{72130C78-9256-4A40-8A4F-8365BF186E2D}">
      <dgm:prSet/>
      <dgm:spPr/>
      <dgm:t>
        <a:bodyPr/>
        <a:lstStyle/>
        <a:p>
          <a:endParaRPr lang="en-US"/>
        </a:p>
      </dgm:t>
    </dgm:pt>
    <dgm:pt modelId="{9EA01479-815B-4795-8498-51AFD1D12C14}" type="pres">
      <dgm:prSet presAssocID="{CEB6C514-520A-4DAA-8BC6-4209601E1460}" presName="diagram" presStyleCnt="0">
        <dgm:presLayoutVars>
          <dgm:dir/>
          <dgm:resizeHandles val="exact"/>
        </dgm:presLayoutVars>
      </dgm:prSet>
      <dgm:spPr/>
    </dgm:pt>
    <dgm:pt modelId="{1A031926-E5EC-485B-B11E-24054912F592}" type="pres">
      <dgm:prSet presAssocID="{8F534422-F730-4977-94CB-5F9145D84ECA}" presName="node" presStyleLbl="node1" presStyleIdx="0" presStyleCnt="3">
        <dgm:presLayoutVars>
          <dgm:bulletEnabled val="1"/>
        </dgm:presLayoutVars>
      </dgm:prSet>
      <dgm:spPr/>
    </dgm:pt>
    <dgm:pt modelId="{06F4EE88-F912-4A36-A1E8-3B5C0C5816D0}" type="pres">
      <dgm:prSet presAssocID="{9B601913-9D83-4557-9A3C-2BA970A52B1D}" presName="sibTrans" presStyleCnt="0"/>
      <dgm:spPr/>
    </dgm:pt>
    <dgm:pt modelId="{C0354D08-A480-488B-AD19-A4717C3D36E7}" type="pres">
      <dgm:prSet presAssocID="{CD858CF8-613D-4600-844A-98508FCB7B32}" presName="node" presStyleLbl="node1" presStyleIdx="1" presStyleCnt="3">
        <dgm:presLayoutVars>
          <dgm:bulletEnabled val="1"/>
        </dgm:presLayoutVars>
      </dgm:prSet>
      <dgm:spPr/>
    </dgm:pt>
    <dgm:pt modelId="{5A4F3698-225C-4353-B592-7FBC3AE9F71C}" type="pres">
      <dgm:prSet presAssocID="{C983114E-F8B5-4920-AE62-E623930D595F}" presName="sibTrans" presStyleCnt="0"/>
      <dgm:spPr/>
    </dgm:pt>
    <dgm:pt modelId="{9E097439-D97A-431F-AD93-58A1E4396C16}" type="pres">
      <dgm:prSet presAssocID="{331A4D3F-3D60-4DB3-A84D-F58FFA45946E}" presName="node" presStyleLbl="node1" presStyleIdx="2" presStyleCnt="3">
        <dgm:presLayoutVars>
          <dgm:bulletEnabled val="1"/>
        </dgm:presLayoutVars>
      </dgm:prSet>
      <dgm:spPr/>
    </dgm:pt>
  </dgm:ptLst>
  <dgm:cxnLst>
    <dgm:cxn modelId="{15F39D06-4C20-41FB-8513-2ACAED7C34CB}" type="presOf" srcId="{8F534422-F730-4977-94CB-5F9145D84ECA}" destId="{1A031926-E5EC-485B-B11E-24054912F592}" srcOrd="0" destOrd="0" presId="urn:microsoft.com/office/officeart/2005/8/layout/default"/>
    <dgm:cxn modelId="{067F8E0B-37B0-48D8-90CA-BEDACD344CE7}" srcId="{CEB6C514-520A-4DAA-8BC6-4209601E1460}" destId="{CD858CF8-613D-4600-844A-98508FCB7B32}" srcOrd="1" destOrd="0" parTransId="{8573664E-04AF-4C37-BD05-A7554561BD1C}" sibTransId="{C983114E-F8B5-4920-AE62-E623930D595F}"/>
    <dgm:cxn modelId="{975E1362-C6C7-463E-8FC3-9726EC57E773}" srcId="{CEB6C514-520A-4DAA-8BC6-4209601E1460}" destId="{8F534422-F730-4977-94CB-5F9145D84ECA}" srcOrd="0" destOrd="0" parTransId="{4F9C8981-1539-4607-8FB6-3C7A283AF097}" sibTransId="{9B601913-9D83-4557-9A3C-2BA970A52B1D}"/>
    <dgm:cxn modelId="{3B4B3049-F75D-485C-8E58-6E1F8C4E8653}" type="presOf" srcId="{331A4D3F-3D60-4DB3-A84D-F58FFA45946E}" destId="{9E097439-D97A-431F-AD93-58A1E4396C16}" srcOrd="0" destOrd="0" presId="urn:microsoft.com/office/officeart/2005/8/layout/default"/>
    <dgm:cxn modelId="{72130C78-9256-4A40-8A4F-8365BF186E2D}" srcId="{CEB6C514-520A-4DAA-8BC6-4209601E1460}" destId="{331A4D3F-3D60-4DB3-A84D-F58FFA45946E}" srcOrd="2" destOrd="0" parTransId="{F18D8637-EC02-43FA-A887-E3B1860E37DE}" sibTransId="{77614025-13CC-4CA4-97C4-179777216BC2}"/>
    <dgm:cxn modelId="{8982B8BB-1C90-48F5-B300-0141DACDFAEF}" type="presOf" srcId="{CD858CF8-613D-4600-844A-98508FCB7B32}" destId="{C0354D08-A480-488B-AD19-A4717C3D36E7}" srcOrd="0" destOrd="0" presId="urn:microsoft.com/office/officeart/2005/8/layout/default"/>
    <dgm:cxn modelId="{7312BEC5-75B3-469B-8009-115210EC9E13}" type="presOf" srcId="{CEB6C514-520A-4DAA-8BC6-4209601E1460}" destId="{9EA01479-815B-4795-8498-51AFD1D12C14}" srcOrd="0" destOrd="0" presId="urn:microsoft.com/office/officeart/2005/8/layout/default"/>
    <dgm:cxn modelId="{EFACD1D2-E4BE-4B83-AAF8-3CD139591B34}" type="presParOf" srcId="{9EA01479-815B-4795-8498-51AFD1D12C14}" destId="{1A031926-E5EC-485B-B11E-24054912F592}" srcOrd="0" destOrd="0" presId="urn:microsoft.com/office/officeart/2005/8/layout/default"/>
    <dgm:cxn modelId="{8E2C6491-E7E6-4799-BC8C-0E2B9092D381}" type="presParOf" srcId="{9EA01479-815B-4795-8498-51AFD1D12C14}" destId="{06F4EE88-F912-4A36-A1E8-3B5C0C5816D0}" srcOrd="1" destOrd="0" presId="urn:microsoft.com/office/officeart/2005/8/layout/default"/>
    <dgm:cxn modelId="{A4420469-CAB3-4109-A375-63B6202E5BD4}" type="presParOf" srcId="{9EA01479-815B-4795-8498-51AFD1D12C14}" destId="{C0354D08-A480-488B-AD19-A4717C3D36E7}" srcOrd="2" destOrd="0" presId="urn:microsoft.com/office/officeart/2005/8/layout/default"/>
    <dgm:cxn modelId="{B2D88331-ED1E-4BC0-9A47-5E545122C1B3}" type="presParOf" srcId="{9EA01479-815B-4795-8498-51AFD1D12C14}" destId="{5A4F3698-225C-4353-B592-7FBC3AE9F71C}" srcOrd="3" destOrd="0" presId="urn:microsoft.com/office/officeart/2005/8/layout/default"/>
    <dgm:cxn modelId="{CFFB5815-AF9D-48BD-97B1-3A9982B97038}" type="presParOf" srcId="{9EA01479-815B-4795-8498-51AFD1D12C14}" destId="{9E097439-D97A-431F-AD93-58A1E4396C1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31926-E5EC-485B-B11E-24054912F592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Customer Service: Automating responses.</a:t>
          </a:r>
        </a:p>
      </dsp:txBody>
      <dsp:txXfrm>
        <a:off x="429570" y="472"/>
        <a:ext cx="3346456" cy="2007873"/>
      </dsp:txXfrm>
    </dsp:sp>
    <dsp:sp modelId="{C0354D08-A480-488B-AD19-A4717C3D36E7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E-commerce: Assisting in product searches.</a:t>
          </a:r>
        </a:p>
      </dsp:txBody>
      <dsp:txXfrm>
        <a:off x="4110672" y="472"/>
        <a:ext cx="3346456" cy="2007873"/>
      </dsp:txXfrm>
    </dsp:sp>
    <dsp:sp modelId="{9E097439-D97A-431F-AD93-58A1E4396C16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Healthcare: Providing initial medical advice.</a:t>
          </a:r>
        </a:p>
      </dsp:txBody>
      <dsp:txXfrm>
        <a:off x="2270121" y="2342991"/>
        <a:ext cx="3346456" cy="2007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491C-40C7-451F-81CD-172F023645F2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72581-BB82-409C-A629-9CA1C8B8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72581-BB82-409C-A629-9CA1C8B8F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38163"/>
            <a:ext cx="2765618" cy="2106333"/>
          </a:xfrm>
        </p:spPr>
        <p:txBody>
          <a:bodyPr anchor="t">
            <a:normAutofit/>
          </a:bodyPr>
          <a:lstStyle/>
          <a:p>
            <a:r>
              <a:rPr lang="en-US" sz="2800"/>
              <a:t>Introduction to AI Chatbots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9D08A02E-5CFA-26EB-2A65-DCC1C0600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1" b="35329"/>
          <a:stretch/>
        </p:blipFill>
        <p:spPr>
          <a:xfrm>
            <a:off x="-1" y="10"/>
            <a:ext cx="9144001" cy="3428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C81CC9-EAC3-3907-9268-3A583E3B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700" y="3401858"/>
            <a:ext cx="91554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5915B0-4647-B7BB-3CDF-D62A16FC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6CD1-48B0-ADCA-33F6-A12FBD9EE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159" y="4088724"/>
            <a:ext cx="4509191" cy="2171405"/>
          </a:xfrm>
        </p:spPr>
        <p:txBody>
          <a:bodyPr anchor="t">
            <a:normAutofit/>
          </a:bodyPr>
          <a:lstStyle/>
          <a:p>
            <a:r>
              <a:rPr lang="en-US" sz="1700"/>
              <a:t>AI chatbots are software applications that use artificial intelligence to mimic human conversation. They're used in customer service, e-commerce, healthcare, and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wall&#10;&#10;Description automatically generated">
            <a:extLst>
              <a:ext uri="{FF2B5EF4-FFF2-40B4-BE49-F238E27FC236}">
                <a16:creationId xmlns:a16="http://schemas.microsoft.com/office/drawing/2014/main" id="{E2733383-7808-63B2-16DA-86462F9B3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Applications of AI Chatbots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0E6B4A-4A74-6E6B-968B-95927BF50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63271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54"/>
            <a:ext cx="9144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601744"/>
            <a:ext cx="5086350" cy="13386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What are Large Language Models (LLMs)?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4F52DB2-5761-254B-36E1-167B80087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9" r="56181" b="-1"/>
          <a:stretch/>
        </p:blipFill>
        <p:spPr>
          <a:xfrm>
            <a:off x="20" y="10"/>
            <a:ext cx="281604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201958"/>
            <a:ext cx="5086350" cy="3900730"/>
          </a:xfrm>
        </p:spPr>
        <p:txBody>
          <a:bodyPr anchor="t">
            <a:normAutofit/>
          </a:bodyPr>
          <a:lstStyle/>
          <a:p>
            <a:r>
              <a:rPr lang="en-US" sz="1700"/>
              <a:t>LLMs like GPT can understand and generate human language by processing vast amounts of text data, used for essays, translating languages,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4109789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What are AI Agents?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4109789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Systems capable of autonomous actions to meet objectives. They learn from interactions and make decisions, used in personal assistants, autonomous vehicles.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69B4E08-ED3D-78C3-367B-2CDD28209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80" r="11322"/>
          <a:stretch/>
        </p:blipFill>
        <p:spPr>
          <a:xfrm>
            <a:off x="5453109" y="10"/>
            <a:ext cx="369089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38163"/>
            <a:ext cx="2765618" cy="2106333"/>
          </a:xfrm>
        </p:spPr>
        <p:txBody>
          <a:bodyPr anchor="t">
            <a:normAutofit/>
          </a:bodyPr>
          <a:lstStyle/>
          <a:p>
            <a:r>
              <a:rPr lang="en-US" sz="2800"/>
              <a:t>What is a RAG Model?</a:t>
            </a:r>
          </a:p>
        </p:txBody>
      </p:sp>
      <p:pic>
        <p:nvPicPr>
          <p:cNvPr id="1026" name="Picture 2" descr="Chart of a RAG process described by LangChain">
            <a:extLst>
              <a:ext uri="{FF2B5EF4-FFF2-40B4-BE49-F238E27FC236}">
                <a16:creationId xmlns:a16="http://schemas.microsoft.com/office/drawing/2014/main" id="{FD825AD9-7199-9F9F-E135-A571FC7FA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-1" y="10"/>
            <a:ext cx="9144001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5EC81CC9-EAC3-3907-9268-3A583E3B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700" y="3401858"/>
            <a:ext cx="9155400" cy="123363"/>
            <a:chOff x="-5025" y="6737718"/>
            <a:chExt cx="12207200" cy="123363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665915B0-4647-B7BB-3CDF-D62A16FC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A416CD1-48B0-ADCA-33F6-A12FBD9EE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159" y="4088724"/>
            <a:ext cx="4509191" cy="2171405"/>
          </a:xfrm>
        </p:spPr>
        <p:txBody>
          <a:bodyPr anchor="t">
            <a:normAutofit/>
          </a:bodyPr>
          <a:lstStyle/>
          <a:p>
            <a:r>
              <a:rPr lang="en-US" sz="1700" dirty="0"/>
              <a:t>Combines retrieval-based and generative models for tasks like question answering. Retrieves information from a database, then generates a response.</a:t>
            </a:r>
          </a:p>
          <a:p>
            <a:r>
              <a:rPr lang="en-US" sz="1700" dirty="0"/>
              <a:t>https://blogs.nvidia.com/blog/what-is-retrieval-augmented-generation/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Integrating AI in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LLMs for natural language understanding, AI agents for decision-making, and RAG models for utilizing external knowledge bases in chatbot development.</a:t>
            </a:r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C9CA1A8E-75E2-898E-2390-621E57A8D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40" r="3918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472E-A451-B04C-D9CB-24ECDEF2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Gemini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152C-57C9-4578-94E7-2214C76E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ai.google.dev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196</Words>
  <Application>Microsoft Office PowerPoint</Application>
  <PresentationFormat>On-screen Show (4:3)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Introduction to AI Chatbots</vt:lpstr>
      <vt:lpstr>Applications of AI Chatbots</vt:lpstr>
      <vt:lpstr>What are Large Language Models (LLMs)?</vt:lpstr>
      <vt:lpstr>What are AI Agents?</vt:lpstr>
      <vt:lpstr>What is a RAG Model?</vt:lpstr>
      <vt:lpstr>Integrating AI in Chatbots</vt:lpstr>
      <vt:lpstr>Get Gemini API Key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Chatbots</dc:title>
  <dc:subject/>
  <dc:creator/>
  <cp:keywords/>
  <dc:description>generated using python-pptx</dc:description>
  <cp:lastModifiedBy>200901097</cp:lastModifiedBy>
  <cp:revision>3</cp:revision>
  <dcterms:created xsi:type="dcterms:W3CDTF">2013-01-27T09:14:16Z</dcterms:created>
  <dcterms:modified xsi:type="dcterms:W3CDTF">2024-03-09T11:31:40Z</dcterms:modified>
  <cp:category/>
</cp:coreProperties>
</file>