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14"/>
  </p:notesMasterIdLst>
  <p:sldIdLst>
    <p:sldId id="256" r:id="rId2"/>
    <p:sldId id="258" r:id="rId3"/>
    <p:sldId id="349" r:id="rId4"/>
    <p:sldId id="350" r:id="rId5"/>
    <p:sldId id="261" r:id="rId6"/>
    <p:sldId id="351" r:id="rId7"/>
    <p:sldId id="263" r:id="rId8"/>
    <p:sldId id="353" r:id="rId9"/>
    <p:sldId id="352" r:id="rId10"/>
    <p:sldId id="354" r:id="rId11"/>
    <p:sldId id="281" r:id="rId12"/>
    <p:sldId id="355" r:id="rId13"/>
  </p:sldIdLst>
  <p:sldSz cx="9144000" cy="5143500" type="screen16x9"/>
  <p:notesSz cx="6858000" cy="9144000"/>
  <p:embeddedFontLst>
    <p:embeddedFont>
      <p:font typeface="Hammersmith One" panose="020B0604020202020204" charset="0"/>
      <p:regular r:id="rId15"/>
    </p:embeddedFont>
    <p:embeddedFont>
      <p:font typeface="Ubuntu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15FB58-1BFF-49C6-AB0E-FF55AB073829}">
  <a:tblStyle styleId="{E215FB58-1BFF-49C6-AB0E-FF55AB0738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8E54E37-1C32-4A95-89FC-01D95529432B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8A6AEE1-0431-4A2A-BC70-E71CDB093F9D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3F8CF1-4A4D-4161-BE10-1ECBB55D012D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A435159-FB8F-4103-87E7-C99658495FF7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407838F-FDAE-46B1-8821-54A82A48A759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9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3449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c6a01074ef_0_189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c6a01074ef_0_189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350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22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568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793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497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038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slide" Target="../slides/slide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/>
          <p:nvPr/>
        </p:nvSpPr>
        <p:spPr>
          <a:xfrm flipH="1">
            <a:off x="75" y="1620000"/>
            <a:ext cx="9143837" cy="2281200"/>
          </a:xfrm>
          <a:custGeom>
            <a:avLst/>
            <a:gdLst/>
            <a:ahLst/>
            <a:cxnLst/>
            <a:rect l="l" t="t" r="r" b="b"/>
            <a:pathLst>
              <a:path w="305584" h="121664" extrusionOk="0">
                <a:moveTo>
                  <a:pt x="219307" y="0"/>
                </a:moveTo>
                <a:cubicBezTo>
                  <a:pt x="203338" y="0"/>
                  <a:pt x="187335" y="4914"/>
                  <a:pt x="174406" y="14271"/>
                </a:cubicBezTo>
                <a:cubicBezTo>
                  <a:pt x="167072" y="19544"/>
                  <a:pt x="160755" y="26102"/>
                  <a:pt x="153475" y="31428"/>
                </a:cubicBezTo>
                <a:cubicBezTo>
                  <a:pt x="146652" y="36401"/>
                  <a:pt x="138616" y="40348"/>
                  <a:pt x="130237" y="40348"/>
                </a:cubicBezTo>
                <a:cubicBezTo>
                  <a:pt x="129643" y="40348"/>
                  <a:pt x="129047" y="40328"/>
                  <a:pt x="128449" y="40287"/>
                </a:cubicBezTo>
                <a:cubicBezTo>
                  <a:pt x="122935" y="39913"/>
                  <a:pt x="117662" y="37771"/>
                  <a:pt x="112175" y="37076"/>
                </a:cubicBezTo>
                <a:cubicBezTo>
                  <a:pt x="110880" y="36911"/>
                  <a:pt x="109574" y="36830"/>
                  <a:pt x="108268" y="36830"/>
                </a:cubicBezTo>
                <a:cubicBezTo>
                  <a:pt x="102130" y="36830"/>
                  <a:pt x="95990" y="38624"/>
                  <a:pt x="90870" y="42000"/>
                </a:cubicBezTo>
                <a:cubicBezTo>
                  <a:pt x="84982" y="45881"/>
                  <a:pt x="80351" y="51743"/>
                  <a:pt x="73794" y="54339"/>
                </a:cubicBezTo>
                <a:cubicBezTo>
                  <a:pt x="70523" y="55637"/>
                  <a:pt x="67081" y="56009"/>
                  <a:pt x="63565" y="56009"/>
                </a:cubicBezTo>
                <a:cubicBezTo>
                  <a:pt x="58850" y="56009"/>
                  <a:pt x="54001" y="55340"/>
                  <a:pt x="49253" y="55340"/>
                </a:cubicBezTo>
                <a:cubicBezTo>
                  <a:pt x="46444" y="55340"/>
                  <a:pt x="43669" y="55575"/>
                  <a:pt x="40979" y="56320"/>
                </a:cubicBezTo>
                <a:cubicBezTo>
                  <a:pt x="25348" y="60629"/>
                  <a:pt x="16515" y="80811"/>
                  <a:pt x="322" y="81212"/>
                </a:cubicBezTo>
                <a:lnTo>
                  <a:pt x="1" y="105140"/>
                </a:lnTo>
                <a:cubicBezTo>
                  <a:pt x="1" y="105140"/>
                  <a:pt x="15474" y="110471"/>
                  <a:pt x="34154" y="110471"/>
                </a:cubicBezTo>
                <a:cubicBezTo>
                  <a:pt x="45744" y="110471"/>
                  <a:pt x="58569" y="108419"/>
                  <a:pt x="69698" y="101768"/>
                </a:cubicBezTo>
                <a:cubicBezTo>
                  <a:pt x="77727" y="96977"/>
                  <a:pt x="84000" y="95050"/>
                  <a:pt x="89631" y="95050"/>
                </a:cubicBezTo>
                <a:cubicBezTo>
                  <a:pt x="104388" y="95050"/>
                  <a:pt x="114744" y="108287"/>
                  <a:pt x="140761" y="117934"/>
                </a:cubicBezTo>
                <a:cubicBezTo>
                  <a:pt x="147990" y="120617"/>
                  <a:pt x="154305" y="121664"/>
                  <a:pt x="160177" y="121664"/>
                </a:cubicBezTo>
                <a:cubicBezTo>
                  <a:pt x="181037" y="121664"/>
                  <a:pt x="196328" y="108460"/>
                  <a:pt x="227278" y="108460"/>
                </a:cubicBezTo>
                <a:cubicBezTo>
                  <a:pt x="230911" y="108460"/>
                  <a:pt x="234759" y="108642"/>
                  <a:pt x="238857" y="109048"/>
                </a:cubicBezTo>
                <a:cubicBezTo>
                  <a:pt x="240758" y="109237"/>
                  <a:pt x="242612" y="109327"/>
                  <a:pt x="244420" y="109327"/>
                </a:cubicBezTo>
                <a:cubicBezTo>
                  <a:pt x="289069" y="109327"/>
                  <a:pt x="305584" y="54072"/>
                  <a:pt x="305584" y="54072"/>
                </a:cubicBezTo>
                <a:lnTo>
                  <a:pt x="305584" y="33917"/>
                </a:lnTo>
                <a:cubicBezTo>
                  <a:pt x="282994" y="28243"/>
                  <a:pt x="264927" y="11033"/>
                  <a:pt x="242792" y="3726"/>
                </a:cubicBezTo>
                <a:cubicBezTo>
                  <a:pt x="235229" y="1223"/>
                  <a:pt x="227273" y="0"/>
                  <a:pt x="2193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5"/>
          <p:cNvSpPr/>
          <p:nvPr/>
        </p:nvSpPr>
        <p:spPr>
          <a:xfrm rot="5400000">
            <a:off x="-1596150" y="-854219"/>
            <a:ext cx="3561783" cy="302965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7699300" y="2874875"/>
            <a:ext cx="1176089" cy="1535988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1101975" y="2260925"/>
            <a:ext cx="2954400" cy="1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>
            <a:endParaRPr/>
          </a:p>
        </p:txBody>
      </p:sp>
      <p:sp>
        <p:nvSpPr>
          <p:cNvPr id="101" name="Google Shape;101;p5"/>
          <p:cNvSpPr txBox="1">
            <a:spLocks noGrp="1"/>
          </p:cNvSpPr>
          <p:nvPr>
            <p:ph type="body" idx="2"/>
          </p:nvPr>
        </p:nvSpPr>
        <p:spPr>
          <a:xfrm>
            <a:off x="5071000" y="2260925"/>
            <a:ext cx="2954400" cy="1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>
            <a:endParaRPr/>
          </a:p>
        </p:txBody>
      </p:sp>
      <p:sp>
        <p:nvSpPr>
          <p:cNvPr id="102" name="Google Shape;102;p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subTitle" idx="3"/>
          </p:nvPr>
        </p:nvSpPr>
        <p:spPr>
          <a:xfrm>
            <a:off x="1118600" y="1666100"/>
            <a:ext cx="29544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subTitle" idx="4"/>
          </p:nvPr>
        </p:nvSpPr>
        <p:spPr>
          <a:xfrm>
            <a:off x="5071000" y="1666100"/>
            <a:ext cx="29544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"/>
          <p:cNvSpPr/>
          <p:nvPr/>
        </p:nvSpPr>
        <p:spPr>
          <a:xfrm rot="-1390808" flipH="1">
            <a:off x="4052075" y="2819900"/>
            <a:ext cx="1938821" cy="3305584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3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6" name="Google Shape;216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7" name="Google Shape;217;p13">
            <a:hlinkClick r:id="rId3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>
            <a:hlinkClick r:id="rId2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 r:id="rId3" action="ppaction://hlinksldjump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7" name="Google Shape;227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24_1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05" name="Google Shape;405;p19"/>
          <p:cNvSpPr/>
          <p:nvPr/>
        </p:nvSpPr>
        <p:spPr>
          <a:xfrm>
            <a:off x="-598400" y="3985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9"/>
          <p:cNvSpPr/>
          <p:nvPr/>
        </p:nvSpPr>
        <p:spPr>
          <a:xfrm rot="7619243">
            <a:off x="7150868" y="2766901"/>
            <a:ext cx="3210914" cy="319760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408" name="Google Shape;408;p19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32_2"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9"/>
          <p:cNvSpPr/>
          <p:nvPr/>
        </p:nvSpPr>
        <p:spPr>
          <a:xfrm rot="672094">
            <a:off x="-3534661" y="414138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9"/>
          <p:cNvSpPr/>
          <p:nvPr/>
        </p:nvSpPr>
        <p:spPr>
          <a:xfrm>
            <a:off x="8264550" y="465501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6" name="Google Shape;976;p39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5" r:id="rId5"/>
    <p:sldLayoutId id="214748368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07%2FBF00773412" TargetMode="External"/><Relationship Id="rId13" Type="http://schemas.openxmlformats.org/officeDocument/2006/relationships/hyperlink" Target="https://en.wikipedia.org/wiki/ISBN_(identifier)" TargetMode="External"/><Relationship Id="rId3" Type="http://schemas.openxmlformats.org/officeDocument/2006/relationships/hyperlink" Target="https://dx.doi.org/10.1214/ss/1177010387" TargetMode="External"/><Relationship Id="rId7" Type="http://schemas.openxmlformats.org/officeDocument/2006/relationships/hyperlink" Target="https://www.worldcat.org/issn/0883-4237" TargetMode="External"/><Relationship Id="rId12" Type="http://schemas.openxmlformats.org/officeDocument/2006/relationships/hyperlink" Target="https://en.wikipedia.org/wiki/David_V._Hinkley" TargetMode="External"/><Relationship Id="rId2" Type="http://schemas.openxmlformats.org/officeDocument/2006/relationships/notesSlide" Target="../notesSlides/notesSlide12.xml"/><Relationship Id="rId16" Type="http://schemas.openxmlformats.org/officeDocument/2006/relationships/hyperlink" Target="https://en.wikipedia.org/wiki/Robert_Tibshirani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n.wikipedia.org/wiki/ISSN_(identifier)" TargetMode="External"/><Relationship Id="rId11" Type="http://schemas.openxmlformats.org/officeDocument/2006/relationships/hyperlink" Target="https://en.wikipedia.org/w/index.php?title=Anthony_C._Davison&amp;action=edit&amp;redlink=1" TargetMode="External"/><Relationship Id="rId5" Type="http://schemas.openxmlformats.org/officeDocument/2006/relationships/hyperlink" Target="https://doi.org/10.1214%2Fss%2F1177010387" TargetMode="External"/><Relationship Id="rId15" Type="http://schemas.openxmlformats.org/officeDocument/2006/relationships/hyperlink" Target="https://en.wikipedia.org/wiki/Bradley_Efron" TargetMode="External"/><Relationship Id="rId10" Type="http://schemas.openxmlformats.org/officeDocument/2006/relationships/hyperlink" Target="https://api.semanticscholar.org/CorpusID:122041565" TargetMode="External"/><Relationship Id="rId4" Type="http://schemas.openxmlformats.org/officeDocument/2006/relationships/hyperlink" Target="https://en.wikipedia.org/wiki/Doi_(identifier)" TargetMode="External"/><Relationship Id="rId9" Type="http://schemas.openxmlformats.org/officeDocument/2006/relationships/hyperlink" Target="https://en.wikipedia.org/wiki/S2CID_(identifier)" TargetMode="External"/><Relationship Id="rId14" Type="http://schemas.openxmlformats.org/officeDocument/2006/relationships/hyperlink" Target="https://en.wikipedia.org/wiki/Special:BookSources/0-521-57391-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</a:rPr>
              <a:t>Bootstrap</a:t>
            </a:r>
            <a:br>
              <a:rPr lang="en-GB" dirty="0">
                <a:solidFill>
                  <a:schemeClr val="accent2"/>
                </a:solidFill>
              </a:rPr>
            </a:br>
            <a:r>
              <a:rPr lang="en-GB" sz="1600" b="0" dirty="0">
                <a:solidFill>
                  <a:schemeClr val="accent2"/>
                </a:solidFill>
              </a:rPr>
              <a:t>professor Brenda Lopez Cabrera</a:t>
            </a:r>
            <a:br>
              <a:rPr lang="en-GB" dirty="0">
                <a:solidFill>
                  <a:schemeClr val="accent2"/>
                </a:solidFill>
              </a:rPr>
            </a:br>
            <a:endParaRPr dirty="0">
              <a:solidFill>
                <a:schemeClr val="accent2"/>
              </a:solidFill>
            </a:endParaRP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Atoosa Ahmadinajaf Abadi </a:t>
            </a:r>
            <a:r>
              <a:rPr lang="de-DE" dirty="0"/>
              <a:t>(604542)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8D325F-1061-427C-8E57-C0EC7C5AC3DA}"/>
              </a:ext>
            </a:extLst>
          </p:cNvPr>
          <p:cNvSpPr txBox="1"/>
          <p:nvPr/>
        </p:nvSpPr>
        <p:spPr>
          <a:xfrm>
            <a:off x="6384022" y="427838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B565A6-6A10-4A38-AE37-A0E971E1C53C}"/>
              </a:ext>
            </a:extLst>
          </p:cNvPr>
          <p:cNvSpPr txBox="1"/>
          <p:nvPr/>
        </p:nvSpPr>
        <p:spPr>
          <a:xfrm>
            <a:off x="2462169" y="2571750"/>
            <a:ext cx="4286774" cy="710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5.</a:t>
            </a:r>
            <a:r>
              <a:rPr lang="en-GB" sz="2000" dirty="0"/>
              <a:t> Deriving confidence intervals from the bootstrap distribution</a:t>
            </a:r>
            <a:endParaRPr sz="2000" dirty="0"/>
          </a:p>
        </p:txBody>
      </p:sp>
      <p:sp>
        <p:nvSpPr>
          <p:cNvPr id="1383" name="Google Shape;1383;p61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558683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Tx/>
            </a:pPr>
            <a:r>
              <a:rPr lang="en-GB" sz="1400" dirty="0"/>
              <a:t>The bootstrap distribution of a parameter-estimator has been used to calculate confidence intervals for its population-parameter</a:t>
            </a:r>
          </a:p>
          <a:p>
            <a:pPr marL="742950" lvl="1" indent="-285750">
              <a:buClrTx/>
              <a:buFont typeface="Arial" panose="020B0604020202020204" pitchFamily="34" charset="0"/>
              <a:buChar char="•"/>
            </a:pPr>
            <a:r>
              <a:rPr lang="en-GB" sz="1400" b="1" dirty="0"/>
              <a:t>Bias: </a:t>
            </a:r>
            <a:r>
              <a:rPr lang="en-GB" sz="1400" dirty="0"/>
              <a:t>The bootstrap distribution and the sample may disagree systematically, in which case bias may occur.</a:t>
            </a:r>
          </a:p>
          <a:p>
            <a:pPr marL="457200" lvl="1" indent="0">
              <a:buClrTx/>
              <a:buNone/>
            </a:pPr>
            <a:endParaRPr lang="en-GB" sz="1400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GB" sz="1400" dirty="0"/>
              <a:t>There are several methods for constructing confidence intervals from the bootstrap distribution of a real parameter:</a:t>
            </a:r>
          </a:p>
          <a:p>
            <a:pPr marL="742950" lvl="1" indent="-285750">
              <a:buClrTx/>
              <a:buFont typeface="Arial" panose="020B0604020202020204" pitchFamily="34" charset="0"/>
              <a:buChar char="•"/>
            </a:pPr>
            <a:r>
              <a:rPr lang="en-GB" sz="1400" b="1" dirty="0"/>
              <a:t>Basic bootstrap</a:t>
            </a:r>
            <a:r>
              <a:rPr lang="en-GB" sz="1400" dirty="0"/>
              <a:t>(Reverse Percentile Interval) : simply takes the empirical quantiles from the bootstrap distribution of the parameter :</a:t>
            </a:r>
          </a:p>
          <a:p>
            <a:pPr marL="742950" lvl="1" indent="-285750">
              <a:buClrTx/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742950" lvl="1" indent="-285750">
              <a:buClrTx/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742950" lvl="1" indent="-285750">
              <a:buClrTx/>
              <a:buFont typeface="Arial" panose="020B0604020202020204" pitchFamily="34" charset="0"/>
              <a:buChar char="•"/>
            </a:pPr>
            <a:endParaRPr lang="en-GB" sz="1400" b="1" dirty="0"/>
          </a:p>
          <a:p>
            <a:pPr marL="742950" lvl="1" indent="-285750">
              <a:buClrTx/>
              <a:buFont typeface="Arial" panose="020B0604020202020204" pitchFamily="34" charset="0"/>
              <a:buChar char="•"/>
            </a:pPr>
            <a:r>
              <a:rPr lang="en-GB" sz="1400" b="1" dirty="0"/>
              <a:t>Percentile bootstrap : </a:t>
            </a:r>
            <a:r>
              <a:rPr lang="en-GB" sz="1400" dirty="0"/>
              <a:t>is proceeds in a similar way to the basic bootstrap, using percentiles of the bootstrap distribution, but with a different formula :</a:t>
            </a:r>
          </a:p>
          <a:p>
            <a:pPr marL="742950" lvl="1" indent="-285750">
              <a:buClrTx/>
              <a:buFont typeface="Arial" panose="020B0604020202020204" pitchFamily="34" charset="0"/>
              <a:buChar char="•"/>
            </a:pPr>
            <a:endParaRPr lang="en-GB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545CAC-32D0-4181-B487-3F2422AF8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342" y="3272365"/>
            <a:ext cx="2525730" cy="4460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899BDD-FEBE-4DD0-8EC9-3569012B626E}"/>
              </a:ext>
            </a:extLst>
          </p:cNvPr>
          <p:cNvSpPr txBox="1"/>
          <p:nvPr/>
        </p:nvSpPr>
        <p:spPr>
          <a:xfrm>
            <a:off x="4287274" y="3310465"/>
            <a:ext cx="4475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denotes the               percentile of the bootstrapped coefficients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D5EF03-788F-4E3D-A1FC-E5CB45761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495" y="3317950"/>
            <a:ext cx="486342" cy="254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12970A-D16F-497D-ABF9-DA6214C369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3225" y="3356056"/>
            <a:ext cx="486342" cy="1704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9DC3D5-3BE9-432F-812C-ECAEB82479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9860" y="3333260"/>
            <a:ext cx="237093" cy="2160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22BD31-2B4C-4A58-95A3-72FB725F1C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3920" y="4396325"/>
            <a:ext cx="1509713" cy="4482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59EB6EE-CBA3-476C-B9E2-6DADDF5A4060}"/>
              </a:ext>
            </a:extLst>
          </p:cNvPr>
          <p:cNvSpPr txBox="1"/>
          <p:nvPr/>
        </p:nvSpPr>
        <p:spPr>
          <a:xfrm>
            <a:off x="4219541" y="4515765"/>
            <a:ext cx="4475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denotes the               percentile of the bootstrapped coefficients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8CF8C28-608C-4F88-B7B5-8A4A8589E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762" y="4523250"/>
            <a:ext cx="486342" cy="2541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22494DA-1889-4402-94EE-9D61BEDAF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5492" y="4561356"/>
            <a:ext cx="486342" cy="1704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E2D0DBF-F9F9-411D-8980-665D9ED3C3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2127" y="4538560"/>
            <a:ext cx="237093" cy="21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8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7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6. Pros and Cons of the Method</a:t>
            </a:r>
            <a:endParaRPr dirty="0"/>
          </a:p>
        </p:txBody>
      </p:sp>
      <p:sp>
        <p:nvSpPr>
          <p:cNvPr id="1796" name="Google Shape;1796;p79"/>
          <p:cNvSpPr/>
          <p:nvPr/>
        </p:nvSpPr>
        <p:spPr>
          <a:xfrm>
            <a:off x="1089500" y="1510649"/>
            <a:ext cx="3012600" cy="2951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797" name="Google Shape;1797;p79"/>
          <p:cNvSpPr/>
          <p:nvPr/>
        </p:nvSpPr>
        <p:spPr>
          <a:xfrm>
            <a:off x="5041900" y="1510649"/>
            <a:ext cx="3012600" cy="28666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798" name="Google Shape;1798;p79"/>
          <p:cNvSpPr txBox="1">
            <a:spLocks noGrp="1"/>
          </p:cNvSpPr>
          <p:nvPr>
            <p:ph type="body" idx="1"/>
          </p:nvPr>
        </p:nvSpPr>
        <p:spPr>
          <a:xfrm>
            <a:off x="1101975" y="2260925"/>
            <a:ext cx="2954400" cy="1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●"/>
            </a:pPr>
            <a:r>
              <a:rPr lang="en-GB" dirty="0">
                <a:solidFill>
                  <a:schemeClr val="dk1"/>
                </a:solidFill>
              </a:rPr>
              <a:t>its simplicity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●"/>
            </a:pPr>
            <a:r>
              <a:rPr lang="en-GB" dirty="0">
                <a:solidFill>
                  <a:schemeClr val="dk1"/>
                </a:solidFill>
              </a:rPr>
              <a:t> is an appropriate way to control the stability of the results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●"/>
            </a:pPr>
            <a:r>
              <a:rPr lang="en-GB" dirty="0">
                <a:solidFill>
                  <a:schemeClr val="dk1"/>
                </a:solidFill>
              </a:rPr>
              <a:t>avoids the cost of repeating the experiment to get other groups of sample data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799" name="Google Shape;1799;p79"/>
          <p:cNvSpPr txBox="1">
            <a:spLocks noGrp="1"/>
          </p:cNvSpPr>
          <p:nvPr>
            <p:ph type="body" idx="2"/>
          </p:nvPr>
        </p:nvSpPr>
        <p:spPr>
          <a:xfrm>
            <a:off x="5071000" y="2260925"/>
            <a:ext cx="2954400" cy="1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●"/>
            </a:pPr>
            <a:r>
              <a:rPr lang="en-GB" dirty="0">
                <a:solidFill>
                  <a:schemeClr val="dk1"/>
                </a:solidFill>
              </a:rPr>
              <a:t> depends heavily on the estimator used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●"/>
            </a:pPr>
            <a:r>
              <a:rPr lang="en-GB" dirty="0">
                <a:solidFill>
                  <a:schemeClr val="dk1"/>
                </a:solidFill>
              </a:rPr>
              <a:t>can lead to inconsistency.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●"/>
            </a:pPr>
            <a:r>
              <a:rPr lang="en-GB" dirty="0">
                <a:solidFill>
                  <a:schemeClr val="dk1"/>
                </a:solidFill>
              </a:rPr>
              <a:t>can be time-consuming 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Graphic 2" descr="Add with solid fill">
            <a:extLst>
              <a:ext uri="{FF2B5EF4-FFF2-40B4-BE49-F238E27FC236}">
                <a16:creationId xmlns:a16="http://schemas.microsoft.com/office/drawing/2014/main" id="{F9677E78-51A0-4C27-9B5F-ADECBF8AF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92866" y="1615038"/>
            <a:ext cx="541500" cy="54150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65ADAAB-611F-4F16-9A34-C23FAAEF17DE}"/>
              </a:ext>
            </a:extLst>
          </p:cNvPr>
          <p:cNvSpPr/>
          <p:nvPr/>
        </p:nvSpPr>
        <p:spPr>
          <a:xfrm>
            <a:off x="6125633" y="1702869"/>
            <a:ext cx="677334" cy="1756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1"/>
          <p:cNvSpPr txBox="1">
            <a:spLocks noGrp="1"/>
          </p:cNvSpPr>
          <p:nvPr>
            <p:ph type="title"/>
          </p:nvPr>
        </p:nvSpPr>
        <p:spPr>
          <a:xfrm>
            <a:off x="1149283" y="5357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Sources</a:t>
            </a:r>
            <a:endParaRPr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285C97-D734-4271-8D77-A72C5955D130}"/>
              </a:ext>
            </a:extLst>
          </p:cNvPr>
          <p:cNvSpPr txBox="1"/>
          <p:nvPr/>
        </p:nvSpPr>
        <p:spPr>
          <a:xfrm>
            <a:off x="1071034" y="1198033"/>
            <a:ext cx="6510866" cy="3659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DiCiccio TJ, </a:t>
            </a:r>
            <a:r>
              <a:rPr lang="en-GB" sz="1200" dirty="0" err="1"/>
              <a:t>Efron</a:t>
            </a:r>
            <a:r>
              <a:rPr lang="en-GB" sz="1200" dirty="0"/>
              <a:t> B (1996) Bootstrap confidence intervals (with Discussion). Statistical Science 11: 189–228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Hinkley, David (1994-08-01). </a:t>
            </a:r>
            <a:r>
              <a:rPr lang="en-GB" sz="1200" b="0" i="0" u="none" strike="noStrike" dirty="0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3"/>
              </a:rPr>
              <a:t>"[Bootstrap: More than a Stab in the Dark?]: Comment"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GB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StatisticalScience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GB" sz="1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9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(3). </a:t>
            </a:r>
            <a:r>
              <a:rPr lang="en-GB" sz="12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Doi (identifier)"/>
              </a:rPr>
              <a:t>doi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GB" sz="1200" b="0" i="0" u="none" strike="noStrike" dirty="0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5"/>
              </a:rPr>
              <a:t>10.1214/ss/1177010387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GB" sz="12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ISSN (identifier)"/>
              </a:rPr>
              <a:t>ISSN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sz="1200" b="0" i="0" u="none" strike="noStrike" dirty="0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7"/>
              </a:rPr>
              <a:t>0883-4237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Efron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B., R. J. </a:t>
            </a:r>
            <a:r>
              <a:rPr lang="en-GB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Tibshirani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 introduction to the bootstrap, Chapman &amp; Hall/CRC 1998</a:t>
            </a:r>
            <a:endParaRPr lang="en-GB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WANG, SUOJIN (1995). "Optimizing the smoothed bootstrap". </a:t>
            </a:r>
            <a:r>
              <a:rPr lang="en-GB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Ann. Inst. Statist. Math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GB" sz="1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47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65–80. </a:t>
            </a:r>
            <a:r>
              <a:rPr lang="en-GB" sz="12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Doi (identifier)"/>
              </a:rPr>
              <a:t>doi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GB" sz="1200" b="0" i="0" u="none" strike="noStrike" dirty="0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8"/>
              </a:rPr>
              <a:t>10.1007/BF00773412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GB" sz="12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9" tooltip="S2CID (identifier)"/>
              </a:rPr>
              <a:t>S2CID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sz="1200" b="0" i="0" u="none" strike="noStrike" dirty="0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10"/>
              </a:rPr>
              <a:t>122041565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solidFill>
                  <a:srgbClr val="BA0000"/>
                </a:solidFill>
                <a:effectLst/>
                <a:latin typeface="Arial" panose="020B0604020202020204" pitchFamily="34" charset="0"/>
                <a:hlinkClick r:id="rId11" tooltip="Anthony C. Davison (page does not exist)"/>
              </a:rPr>
              <a:t>Davison, A. C.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; </a:t>
            </a:r>
            <a:r>
              <a:rPr lang="en-GB" sz="12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2" tooltip="David V. Hinkley"/>
              </a:rPr>
              <a:t>Hinkley, D. V.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(1997). </a:t>
            </a:r>
            <a:r>
              <a:rPr lang="en-GB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Bootstrap methods and their application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Cambridge Series in Statistical and Probabilistic Mathematics. Cambridge University Press. </a:t>
            </a:r>
            <a:r>
              <a:rPr lang="en-GB" sz="12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3" tooltip="ISBN (identifier)"/>
              </a:rPr>
              <a:t>ISBN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sz="12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4" tooltip="Special:BookSources/0-521-57391-2"/>
              </a:rPr>
              <a:t>0-521-57391-2</a:t>
            </a:r>
            <a:r>
              <a:rPr lang="en-GB" sz="1200" u="none" strike="noStrike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5" tooltip="Bradley Efron"/>
              </a:rPr>
              <a:t>Efron</a:t>
            </a:r>
            <a:r>
              <a:rPr lang="en-GB" sz="12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5" tooltip="Bradley Efron"/>
              </a:rPr>
              <a:t>, B.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; </a:t>
            </a:r>
            <a:r>
              <a:rPr lang="en-GB" sz="1200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6" tooltip="Robert Tibshirani"/>
              </a:rPr>
              <a:t>Tibshirani</a:t>
            </a:r>
            <a:r>
              <a:rPr lang="en-GB" sz="12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6" tooltip="Robert Tibshirani"/>
              </a:rPr>
              <a:t>, R.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(1993). </a:t>
            </a:r>
            <a:r>
              <a:rPr lang="en-GB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 Introduction to the Bootstrap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Boca Raton, FL: Chapman &amp; Hall/CRC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2011 John Wiley &amp; Sons, Inc. WIREs Comp Stat 2011 3 497–526 DOI: 10.1002/wics.182</a:t>
            </a:r>
          </a:p>
        </p:txBody>
      </p:sp>
    </p:spTree>
    <p:extLst>
      <p:ext uri="{BB962C8B-B14F-4D97-AF65-F5344CB8AC3E}">
        <p14:creationId xmlns:p14="http://schemas.microsoft.com/office/powerpoint/2010/main" val="212911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335" name="Google Shape;1335;p56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823741" y="1429889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" sz="1400" dirty="0"/>
              <a:t>Introduction</a:t>
            </a:r>
            <a:endParaRPr sz="1400" dirty="0"/>
          </a:p>
        </p:txBody>
      </p:sp>
      <p:sp>
        <p:nvSpPr>
          <p:cNvPr id="1336" name="Google Shape;1336;p56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1865623" y="2358856"/>
            <a:ext cx="3763435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-GB" sz="1400" dirty="0"/>
              <a:t>Types of bootstrap scheme</a:t>
            </a:r>
            <a:endParaRPr sz="1400" dirty="0"/>
          </a:p>
        </p:txBody>
      </p:sp>
      <p:sp>
        <p:nvSpPr>
          <p:cNvPr id="1337" name="Google Shape;1337;p56">
            <a:hlinkClick r:id="rId4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1851682" y="1869887"/>
            <a:ext cx="3236101" cy="7237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dirty="0"/>
              <a:t>Implementing Bootstrap in Python</a:t>
            </a:r>
            <a:endParaRPr sz="1400" dirty="0"/>
          </a:p>
        </p:txBody>
      </p:sp>
      <p:sp>
        <p:nvSpPr>
          <p:cNvPr id="1338" name="Google Shape;1338;p56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1945762" y="2844101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-GB" sz="1400" dirty="0"/>
              <a:t>Choice of statistic</a:t>
            </a:r>
            <a:endParaRPr sz="1400" dirty="0"/>
          </a:p>
        </p:txBody>
      </p:sp>
      <p:sp>
        <p:nvSpPr>
          <p:cNvPr id="1341" name="Google Shape;1341;p56">
            <a:hlinkClick r:id="rId3" action="ppaction://hlinksldjump"/>
          </p:cNvPr>
          <p:cNvSpPr txBox="1">
            <a:spLocks noGrp="1"/>
          </p:cNvSpPr>
          <p:nvPr>
            <p:ph type="title" idx="9"/>
          </p:nvPr>
        </p:nvSpPr>
        <p:spPr>
          <a:xfrm>
            <a:off x="1263277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342" name="Google Shape;1342;p56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1263277" y="2366100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343" name="Google Shape;1343;p56">
            <a:hlinkClick r:id="rId4" action="ppaction://hlinksldjump"/>
          </p:cNvPr>
          <p:cNvSpPr txBox="1">
            <a:spLocks noGrp="1"/>
          </p:cNvSpPr>
          <p:nvPr>
            <p:ph type="title" idx="14"/>
          </p:nvPr>
        </p:nvSpPr>
        <p:spPr>
          <a:xfrm>
            <a:off x="1263277" y="1868641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344" name="Google Shape;1344;p56">
            <a:hlinkClick r:id="" action="ppaction://noaction"/>
          </p:cNvPr>
          <p:cNvSpPr txBox="1">
            <a:spLocks noGrp="1"/>
          </p:cNvSpPr>
          <p:nvPr>
            <p:ph type="title" idx="15"/>
          </p:nvPr>
        </p:nvSpPr>
        <p:spPr>
          <a:xfrm>
            <a:off x="1263277" y="2841484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346" name="Google Shape;1346;p56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1945761" y="3782784"/>
            <a:ext cx="4155108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" sz="1400" dirty="0"/>
              <a:t>Pros and Cons of the Method</a:t>
            </a:r>
            <a:endParaRPr sz="1400" dirty="0"/>
          </a:p>
        </p:txBody>
      </p:sp>
      <p:sp>
        <p:nvSpPr>
          <p:cNvPr id="1347" name="Google Shape;1347;p56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1945761" y="3301334"/>
            <a:ext cx="5301705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-GB" sz="1400" dirty="0"/>
              <a:t>Deriving confidence intervals from the bootstrap distribution</a:t>
            </a:r>
            <a:endParaRPr sz="1400" dirty="0"/>
          </a:p>
        </p:txBody>
      </p:sp>
      <p:sp>
        <p:nvSpPr>
          <p:cNvPr id="1349" name="Google Shape;1349;p56">
            <a:hlinkClick r:id="" action="ppaction://noaction"/>
          </p:cNvPr>
          <p:cNvSpPr txBox="1">
            <a:spLocks noGrp="1"/>
          </p:cNvSpPr>
          <p:nvPr>
            <p:ph type="title" idx="20"/>
          </p:nvPr>
        </p:nvSpPr>
        <p:spPr>
          <a:xfrm>
            <a:off x="1263277" y="3322934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350" name="Google Shape;1350;p56">
            <a:hlinkClick r:id="" action="ppaction://noaction"/>
          </p:cNvPr>
          <p:cNvSpPr txBox="1">
            <a:spLocks noGrp="1"/>
          </p:cNvSpPr>
          <p:nvPr>
            <p:ph type="title" idx="21"/>
          </p:nvPr>
        </p:nvSpPr>
        <p:spPr>
          <a:xfrm>
            <a:off x="1263277" y="3804384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1. Introduction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8FA364-B6A0-4197-B48A-F828A9C9C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768" y="1395704"/>
            <a:ext cx="3342260" cy="675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62A4F6-5D34-4073-BE56-9686B2694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376" y="1368576"/>
            <a:ext cx="3196327" cy="730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F490D5-ED6E-4A6F-987A-4D3E6F3F51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605" b="98588" l="2632" r="99169">
                        <a14:foregroundMark x1="4017" y1="83333" x2="20360" y2="82486"/>
                        <a14:foregroundMark x1="20360" y1="82486" x2="41136" y2="82486"/>
                        <a14:foregroundMark x1="41136" y1="82486" x2="86565" y2="79096"/>
                        <a14:foregroundMark x1="86565" y1="79096" x2="86704" y2="79096"/>
                        <a14:foregroundMark x1="91828" y1="81356" x2="12050" y2="91525"/>
                        <a14:foregroundMark x1="14958" y1="94633" x2="13435" y2="90960"/>
                        <a14:foregroundMark x1="56371" y1="88136" x2="81440" y2="79944"/>
                        <a14:foregroundMark x1="81440" y1="79944" x2="95983" y2="96893"/>
                        <a14:foregroundMark x1="95983" y1="96893" x2="96537" y2="98023"/>
                        <a14:foregroundMark x1="97230" y1="90678" x2="99169" y2="90113"/>
                        <a14:foregroundMark x1="86704" y1="93503" x2="45014" y2="94915"/>
                        <a14:foregroundMark x1="45014" y1="94915" x2="61496" y2="94350"/>
                        <a14:foregroundMark x1="61496" y1="94350" x2="1662" y2="85876"/>
                        <a14:foregroundMark x1="1662" y1="85876" x2="23823" y2="98588"/>
                        <a14:foregroundMark x1="23823" y1="98588" x2="45152" y2="98870"/>
                        <a14:foregroundMark x1="45152" y1="98870" x2="80194" y2="92655"/>
                        <a14:foregroundMark x1="12742" y1="93785" x2="2632" y2="92373"/>
                        <a14:foregroundMark x1="60249" y1="90395" x2="65789" y2="94350"/>
                        <a14:foregroundMark x1="57064" y1="89831" x2="56648" y2="91243"/>
                        <a14:backgroundMark x1="46537" y1="32203" x2="47230" y2="32768"/>
                        <a14:backgroundMark x1="46953" y1="33616" x2="29640" y2="16667"/>
                        <a14:backgroundMark x1="29640" y1="16667" x2="10249" y2="21751"/>
                        <a14:backgroundMark x1="10249" y1="21751" x2="34765" y2="13842"/>
                        <a14:backgroundMark x1="34765" y1="13842" x2="36981" y2="19209"/>
                      </a14:backgroundRemoval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58775" y="2554450"/>
            <a:ext cx="4051445" cy="198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4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1. Introduction</a:t>
            </a:r>
            <a:endParaRPr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BD766A-72A4-4EA5-9D1B-5BB76284F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420" y="2081946"/>
            <a:ext cx="4062518" cy="1403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FFA868-0DB9-432C-98E5-016B18F38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420" y="3478539"/>
            <a:ext cx="3723520" cy="6892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09C708-722A-4145-9110-72647663DD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250" y="4152844"/>
            <a:ext cx="3865037" cy="7290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7E97F5-7EF0-482B-A01E-E64DB3DC27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347" b="96543" l="8215" r="97420">
                        <a14:foregroundMark x1="88798" y1="84507" x2="13374" y2="92830"/>
                        <a14:foregroundMark x1="13374" y1="92830" x2="25662" y2="88348"/>
                        <a14:foregroundMark x1="96130" y1="90525" x2="8350" y2="86044"/>
                        <a14:foregroundMark x1="8350" y1="86044" x2="28310" y2="87580"/>
                        <a14:foregroundMark x1="28310" y1="87580" x2="26477" y2="87580"/>
                        <a14:foregroundMark x1="91921" y1="88348" x2="92396" y2="83099"/>
                        <a14:foregroundMark x1="95248" y1="83099" x2="79498" y2="95006"/>
                        <a14:foregroundMark x1="79498" y1="95006" x2="54311" y2="96159"/>
                        <a14:foregroundMark x1="54311" y1="96159" x2="71215" y2="96415"/>
                        <a14:foregroundMark x1="71215" y1="96415" x2="53836" y2="95134"/>
                        <a14:foregroundMark x1="53836" y1="95134" x2="68500" y2="90781"/>
                        <a14:foregroundMark x1="68500" y1="90781" x2="14189" y2="95262"/>
                        <a14:foregroundMark x1="14189" y1="95262" x2="13374" y2="85659"/>
                        <a14:foregroundMark x1="94229" y1="88860" x2="91785" y2="88092"/>
                        <a14:foregroundMark x1="96402" y1="88860" x2="97420" y2="96543"/>
                      </a14:backgroundRemoval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33215" y="2731403"/>
            <a:ext cx="3791095" cy="20100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123F4DD-8ECC-4012-95BC-EA217998FF25}"/>
              </a:ext>
            </a:extLst>
          </p:cNvPr>
          <p:cNvSpPr txBox="1"/>
          <p:nvPr/>
        </p:nvSpPr>
        <p:spPr>
          <a:xfrm>
            <a:off x="626534" y="1128432"/>
            <a:ext cx="7353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The bootstrap </a:t>
            </a:r>
            <a:r>
              <a:rPr lang="en-GB" dirty="0">
                <a:solidFill>
                  <a:schemeClr val="accent2"/>
                </a:solidFill>
              </a:rPr>
              <a:t>method is a resampling technique used to estimate statistics on a population by sampling a dataset with replacement.</a:t>
            </a:r>
          </a:p>
          <a:p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C53284-0330-48E9-8DE3-954E1B9D4DD8}"/>
              </a:ext>
            </a:extLst>
          </p:cNvPr>
          <p:cNvCxnSpPr>
            <a:cxnSpLocks/>
          </p:cNvCxnSpPr>
          <p:nvPr/>
        </p:nvCxnSpPr>
        <p:spPr>
          <a:xfrm flipH="1">
            <a:off x="6248400" y="3691467"/>
            <a:ext cx="1418167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99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1. Introduction</a:t>
            </a:r>
            <a:endParaRPr sz="2400" dirty="0"/>
          </a:p>
        </p:txBody>
      </p:sp>
      <p:sp>
        <p:nvSpPr>
          <p:cNvPr id="1370" name="Google Shape;1370;p59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dirty="0"/>
              <a:t>Statistical inference depends on the sampling distribution. The sampling distribution depends on :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GB" dirty="0"/>
          </a:p>
          <a:p>
            <a:pPr marL="952500" lvl="1" indent="-342900">
              <a:buSzPts val="1600"/>
              <a:buFont typeface="+mj-lt"/>
              <a:buAutoNum type="arabicPeriod"/>
            </a:pPr>
            <a:r>
              <a:rPr lang="en-GB" dirty="0"/>
              <a:t>the underlying population(s),</a:t>
            </a:r>
          </a:p>
          <a:p>
            <a:pPr marL="952500" lvl="1" indent="-342900">
              <a:buSzPts val="1600"/>
              <a:buFont typeface="+mj-lt"/>
              <a:buAutoNum type="arabicPeriod"/>
            </a:pPr>
            <a:r>
              <a:rPr lang="en-GB" dirty="0"/>
              <a:t>the sampling procedure, and</a:t>
            </a:r>
          </a:p>
          <a:p>
            <a:pPr marL="952500" lvl="1" indent="-342900">
              <a:buSzPts val="1600"/>
              <a:buFont typeface="+mj-lt"/>
              <a:buAutoNum type="arabicPeriod"/>
            </a:pPr>
            <a:r>
              <a:rPr lang="en-GB" dirty="0"/>
              <a:t>the statistic, such as X.</a:t>
            </a:r>
          </a:p>
          <a:p>
            <a:pPr marL="609600" lvl="1" indent="0">
              <a:buSzPts val="1600"/>
              <a:buNone/>
            </a:pPr>
            <a:endParaRPr lang="en-GB" dirty="0"/>
          </a:p>
          <a:p>
            <a:pPr marL="152400" indent="0">
              <a:buSzPts val="1600"/>
              <a:buNone/>
            </a:pPr>
            <a:r>
              <a:rPr lang="en-GB" dirty="0"/>
              <a:t>The bootstrap principle is to plug in an estimate for the population, then mimic the real life sampling procedure and statistic calculation. The bootstrap distribution depends on: </a:t>
            </a:r>
          </a:p>
          <a:p>
            <a:pPr marL="152400" indent="0">
              <a:buSzPts val="1600"/>
              <a:buNone/>
            </a:pPr>
            <a:endParaRPr lang="en-GB" dirty="0"/>
          </a:p>
          <a:p>
            <a:pPr marL="952500" lvl="1" indent="-342900">
              <a:buSzPts val="1600"/>
              <a:buFont typeface="+mj-lt"/>
              <a:buAutoNum type="arabicPeriod"/>
            </a:pPr>
            <a:r>
              <a:rPr lang="en-GB" dirty="0"/>
              <a:t>an estimate for the population(s),</a:t>
            </a:r>
          </a:p>
          <a:p>
            <a:pPr marL="952500" lvl="1" indent="-342900">
              <a:buSzPts val="1600"/>
              <a:buFont typeface="+mj-lt"/>
              <a:buAutoNum type="arabicPeriod"/>
            </a:pPr>
            <a:r>
              <a:rPr lang="en-GB" dirty="0"/>
              <a:t>the sampling procedure, and</a:t>
            </a:r>
          </a:p>
          <a:p>
            <a:pPr marL="952500" lvl="1" indent="-342900">
              <a:buSzPts val="1600"/>
              <a:buFont typeface="+mj-lt"/>
              <a:buAutoNum type="arabicPeriod"/>
            </a:pPr>
            <a:r>
              <a:rPr lang="en-GB" dirty="0"/>
              <a:t>the statistic, such as X.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F335DB-CF38-4231-A3D8-0660A760276A}"/>
              </a:ext>
            </a:extLst>
          </p:cNvPr>
          <p:cNvCxnSpPr>
            <a:cxnSpLocks/>
          </p:cNvCxnSpPr>
          <p:nvPr/>
        </p:nvCxnSpPr>
        <p:spPr>
          <a:xfrm>
            <a:off x="3467100" y="2451100"/>
            <a:ext cx="10583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E11F1C-0EEE-4C21-B0A1-982B1E157DCB}"/>
              </a:ext>
            </a:extLst>
          </p:cNvPr>
          <p:cNvCxnSpPr>
            <a:cxnSpLocks/>
          </p:cNvCxnSpPr>
          <p:nvPr/>
        </p:nvCxnSpPr>
        <p:spPr>
          <a:xfrm>
            <a:off x="3467100" y="4148667"/>
            <a:ext cx="10583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2. Implementing Bootstrap in Python</a:t>
            </a:r>
            <a:endParaRPr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894D63-8A71-433B-AA51-EBD7D1D07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74" y="1284282"/>
            <a:ext cx="5764693" cy="341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58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3.</a:t>
            </a:r>
            <a:r>
              <a:rPr lang="en-GB" sz="2000" dirty="0"/>
              <a:t> Types of bootstrap scheme</a:t>
            </a:r>
            <a:endParaRPr sz="2000" dirty="0"/>
          </a:p>
        </p:txBody>
      </p:sp>
      <p:sp>
        <p:nvSpPr>
          <p:cNvPr id="1383" name="Google Shape;1383;p61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GB" b="1" dirty="0"/>
              <a:t>Case resampling</a:t>
            </a:r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GB" dirty="0"/>
              <a:t>resample the data with replacement</a:t>
            </a:r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GB" dirty="0"/>
              <a:t> the statistic of interest is computed from the resample</a:t>
            </a:r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GB" dirty="0"/>
              <a:t>repeat this routine many times to get a more precise estimate of the Bootstrap distribution of the statistic.</a:t>
            </a:r>
          </a:p>
          <a:p>
            <a:pPr marL="457200" lvl="1" indent="0">
              <a:buClrTx/>
              <a:buNone/>
            </a:pPr>
            <a:endParaRPr lang="en-GB" dirty="0"/>
          </a:p>
          <a:p>
            <a:pPr marL="457200" lvl="1" indent="0">
              <a:buClrTx/>
              <a:buNone/>
            </a:pPr>
            <a:endParaRPr lang="en-GB" dirty="0"/>
          </a:p>
          <a:p>
            <a:pPr marL="457200" lvl="1" indent="0">
              <a:buClrTx/>
              <a:buNone/>
            </a:pPr>
            <a:endParaRPr lang="en-US" dirty="0"/>
          </a:p>
          <a:p>
            <a:pPr marL="285750" indent="-285750">
              <a:buClrTx/>
            </a:pPr>
            <a:r>
              <a:rPr lang="en-GB" b="1" dirty="0"/>
              <a:t>Bayesian bootstrap</a:t>
            </a:r>
          </a:p>
          <a:p>
            <a:pPr marL="742950" lvl="1" indent="-285750">
              <a:buClrTx/>
              <a:buFont typeface="Arial" panose="020B0604020202020204" pitchFamily="34" charset="0"/>
              <a:buChar char="•"/>
            </a:pPr>
            <a:r>
              <a:rPr lang="en-GB" dirty="0"/>
              <a:t>creates new data sets through reweighting the initial data</a:t>
            </a:r>
          </a:p>
          <a:p>
            <a:pPr marL="742950" lvl="1" indent="-285750">
              <a:buClrTx/>
              <a:buFont typeface="Arial" panose="020B0604020202020204" pitchFamily="34" charset="0"/>
              <a:buChar char="•"/>
            </a:pPr>
            <a:r>
              <a:rPr lang="en-GB" dirty="0"/>
              <a:t>Given a set of N data points, the weighting assigned to data point </a:t>
            </a:r>
            <a:r>
              <a:rPr lang="en-GB" dirty="0" err="1"/>
              <a:t>i</a:t>
            </a:r>
            <a:r>
              <a:rPr lang="en-GB" dirty="0"/>
              <a:t> in a new data set D</a:t>
            </a:r>
            <a:r>
              <a:rPr lang="en-GB" baseline="30000" dirty="0"/>
              <a:t>J </a:t>
            </a:r>
            <a:r>
              <a:rPr lang="de-DE" dirty="0"/>
              <a:t>:</a:t>
            </a:r>
          </a:p>
          <a:p>
            <a:pPr marL="742950" lvl="1" indent="-285750">
              <a:buClrTx/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77642F-7FEE-4B0A-88EC-6D96F47D6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562" y="2654300"/>
            <a:ext cx="1382986" cy="3852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409842-D796-4C79-B4AD-7BA177B5A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331" y="4279108"/>
            <a:ext cx="1351110" cy="3852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3.</a:t>
            </a:r>
            <a:r>
              <a:rPr lang="en-GB" sz="2000" dirty="0"/>
              <a:t> Types of bootstrap scheme</a:t>
            </a:r>
            <a:endParaRPr sz="2000" dirty="0"/>
          </a:p>
        </p:txBody>
      </p:sp>
      <p:sp>
        <p:nvSpPr>
          <p:cNvPr id="1383" name="Google Shape;1383;p61"/>
          <p:cNvSpPr txBox="1">
            <a:spLocks noGrp="1"/>
          </p:cNvSpPr>
          <p:nvPr>
            <p:ph type="subTitle" idx="1"/>
          </p:nvPr>
        </p:nvSpPr>
        <p:spPr>
          <a:xfrm>
            <a:off x="518516" y="914433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>
              <a:buClrTx/>
              <a:buNone/>
            </a:pPr>
            <a:endParaRPr lang="en-GB" dirty="0"/>
          </a:p>
          <a:p>
            <a:pPr marL="742950" lvl="1" indent="-285750">
              <a:buClrTx/>
              <a:buFont typeface="Arial" panose="020B0604020202020204" pitchFamily="34" charset="0"/>
              <a:buChar char="•"/>
            </a:pPr>
            <a:r>
              <a:rPr lang="en-GB" b="1" dirty="0"/>
              <a:t>Smooth bootstrap</a:t>
            </a:r>
          </a:p>
          <a:p>
            <a:pPr marL="1200150" lvl="2" indent="-285750">
              <a:buClrTx/>
              <a:buFont typeface="Arial" panose="020B0604020202020204" pitchFamily="34" charset="0"/>
              <a:buChar char="•"/>
            </a:pPr>
            <a:r>
              <a:rPr lang="en-GB" dirty="0"/>
              <a:t> A small amount of (usually normally distributed) zero-</a:t>
            </a:r>
            <a:r>
              <a:rPr lang="en-GB" dirty="0" err="1"/>
              <a:t>centered</a:t>
            </a:r>
            <a:r>
              <a:rPr lang="en-GB" dirty="0"/>
              <a:t> random noise is added onto each resampled observation.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B2449E-D91C-4544-A298-0EF7F3F8F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585" y="2000720"/>
            <a:ext cx="2110115" cy="5253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D0EF98-D515-4A13-8B9A-A539E31D22FF}"/>
              </a:ext>
            </a:extLst>
          </p:cNvPr>
          <p:cNvSpPr txBox="1"/>
          <p:nvPr/>
        </p:nvSpPr>
        <p:spPr>
          <a:xfrm>
            <a:off x="4767213" y="2151024"/>
            <a:ext cx="36618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 </a:t>
            </a:r>
            <a:r>
              <a:rPr lang="en-GB" sz="900" b="1" i="1" dirty="0"/>
              <a:t>K</a:t>
            </a:r>
            <a:r>
              <a:rPr lang="en-GB" sz="900" dirty="0"/>
              <a:t> is symmetric kernel density function with unit variance</a:t>
            </a:r>
          </a:p>
          <a:p>
            <a:r>
              <a:rPr lang="en-GB" sz="900" dirty="0"/>
              <a:t>      is standard kernel estimator</a:t>
            </a:r>
          </a:p>
          <a:p>
            <a:r>
              <a:rPr lang="en-GB" sz="900" dirty="0"/>
              <a:t> </a:t>
            </a:r>
            <a:r>
              <a:rPr lang="en-GB" sz="900" b="1" i="1" dirty="0"/>
              <a:t>h</a:t>
            </a:r>
            <a:r>
              <a:rPr lang="en-GB" sz="900" dirty="0"/>
              <a:t> is the smoothing parameter</a:t>
            </a:r>
          </a:p>
          <a:p>
            <a:r>
              <a:rPr lang="en-GB" sz="900" dirty="0"/>
              <a:t>     is corresponding distribution function estimator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1F10D8-0213-443B-B030-9B867AB6A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178" y="2635833"/>
            <a:ext cx="290745" cy="2010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BF12DA-16EB-4E30-A114-C88C780FB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2334" y="2320540"/>
            <a:ext cx="334435" cy="2055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BD4806-9C5E-40F3-8304-AB934D535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2585" y="2571750"/>
            <a:ext cx="1771890" cy="525358"/>
          </a:xfrm>
          <a:prstGeom prst="rect">
            <a:avLst/>
          </a:prstGeom>
        </p:spPr>
      </p:pic>
      <p:sp>
        <p:nvSpPr>
          <p:cNvPr id="17" name="Google Shape;1383;p61">
            <a:extLst>
              <a:ext uri="{FF2B5EF4-FFF2-40B4-BE49-F238E27FC236}">
                <a16:creationId xmlns:a16="http://schemas.microsoft.com/office/drawing/2014/main" id="{1963E694-FF91-4947-9324-482EFEBDA73A}"/>
              </a:ext>
            </a:extLst>
          </p:cNvPr>
          <p:cNvSpPr txBox="1">
            <a:spLocks/>
          </p:cNvSpPr>
          <p:nvPr/>
        </p:nvSpPr>
        <p:spPr>
          <a:xfrm>
            <a:off x="739742" y="3375051"/>
            <a:ext cx="7664516" cy="12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742950" lvl="1" indent="-285750">
              <a:buClrTx/>
              <a:buFont typeface="Arial" panose="020B0604020202020204" pitchFamily="34" charset="0"/>
              <a:buChar char="•"/>
            </a:pPr>
            <a:r>
              <a:rPr lang="en-GB" b="1"/>
              <a:t>Block bootstrap</a:t>
            </a:r>
          </a:p>
          <a:p>
            <a:pPr marL="1200150" lvl="2" indent="-285750">
              <a:buClrTx/>
              <a:buFont typeface="Arial" panose="020B0604020202020204" pitchFamily="34" charset="0"/>
              <a:buChar char="•"/>
            </a:pPr>
            <a:r>
              <a:rPr lang="en-GB"/>
              <a:t> is used when the data, or the errors in a model, are correlated.</a:t>
            </a:r>
          </a:p>
          <a:p>
            <a:pPr marL="1200150" lvl="2" indent="-285750">
              <a:buClrTx/>
              <a:buFont typeface="Arial" panose="020B0604020202020204" pitchFamily="34" charset="0"/>
              <a:buChar char="•"/>
            </a:pPr>
            <a:r>
              <a:rPr lang="en-GB"/>
              <a:t>replicates the correlation by resampling inside blocks of data</a:t>
            </a:r>
          </a:p>
          <a:p>
            <a:pPr marL="1200150" lvl="2" indent="-285750">
              <a:buClrTx/>
              <a:buFont typeface="Arial" panose="020B0604020202020204" pitchFamily="34" charset="0"/>
              <a:buChar char="•"/>
            </a:pPr>
            <a:r>
              <a:rPr lang="en-GB"/>
              <a:t>Mainly usage with data correlated in time (i.e. time series)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471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4.</a:t>
            </a:r>
            <a:r>
              <a:rPr lang="en-GB" sz="2000" dirty="0"/>
              <a:t> Choice of statistic</a:t>
            </a:r>
            <a:endParaRPr sz="2000" dirty="0"/>
          </a:p>
        </p:txBody>
      </p:sp>
      <p:sp>
        <p:nvSpPr>
          <p:cNvPr id="1383" name="Google Shape;1383;p61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GB" dirty="0"/>
              <a:t>Population parameters are estimated with many point estimators like :</a:t>
            </a:r>
          </a:p>
          <a:p>
            <a:pPr marL="0" indent="0">
              <a:buNone/>
            </a:pPr>
            <a:endParaRPr lang="en-GB" dirty="0"/>
          </a:p>
          <a:p>
            <a:pPr marL="742950" lvl="1" indent="-285750">
              <a:buClrTx/>
              <a:buFont typeface="Arial" panose="020B0604020202020204" pitchFamily="34" charset="0"/>
              <a:buChar char="•"/>
            </a:pPr>
            <a:r>
              <a:rPr lang="en-GB" sz="1400" dirty="0"/>
              <a:t>mean-unbiased minimum-variance estimators</a:t>
            </a:r>
          </a:p>
          <a:p>
            <a:pPr marL="742950" lvl="1" indent="-285750">
              <a:buClrTx/>
              <a:buFont typeface="Arial" panose="020B0604020202020204" pitchFamily="34" charset="0"/>
              <a:buChar char="•"/>
            </a:pPr>
            <a:r>
              <a:rPr lang="en-GB" sz="1400" dirty="0"/>
              <a:t>median-unbiased estimators</a:t>
            </a:r>
          </a:p>
          <a:p>
            <a:pPr marL="742950" lvl="1" indent="-285750">
              <a:buClrTx/>
              <a:buFont typeface="Arial" panose="020B0604020202020204" pitchFamily="34" charset="0"/>
              <a:buChar char="•"/>
            </a:pPr>
            <a:r>
              <a:rPr lang="en-GB" sz="1400" dirty="0"/>
              <a:t>Bayesian estimators (for example, the posterior distribution's mode, median, mean)</a:t>
            </a:r>
          </a:p>
          <a:p>
            <a:pPr marL="742950" lvl="1" indent="-285750">
              <a:buClrTx/>
              <a:buFont typeface="Arial" panose="020B0604020202020204" pitchFamily="34" charset="0"/>
              <a:buChar char="•"/>
            </a:pPr>
            <a:r>
              <a:rPr lang="en-GB" sz="1400" dirty="0"/>
              <a:t> maximum-likelihood estimators</a:t>
            </a:r>
          </a:p>
          <a:p>
            <a:pPr marL="742950" lvl="1" indent="-285750">
              <a:buClrTx/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742950" lvl="1" indent="-285750">
              <a:buClrTx/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ClrTx/>
              <a:buFont typeface="Wingdings" panose="05000000000000000000" pitchFamily="2" charset="2"/>
              <a:buChar char="v"/>
            </a:pPr>
            <a:r>
              <a:rPr lang="en-GB" sz="1400" dirty="0"/>
              <a:t>A Bayesian point estimator and a maximum-likelihood estimator have good performance when the sample size is infinite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656058819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762</Words>
  <Application>Microsoft Office PowerPoint</Application>
  <PresentationFormat>On-screen Show (16:9)</PresentationFormat>
  <Paragraphs>91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Hammersmith One</vt:lpstr>
      <vt:lpstr>Wingdings</vt:lpstr>
      <vt:lpstr>Manjari</vt:lpstr>
      <vt:lpstr>Ubuntu</vt:lpstr>
      <vt:lpstr>Arial</vt:lpstr>
      <vt:lpstr>Elegant Education Pack for Students by Slidesgo</vt:lpstr>
      <vt:lpstr>Bootstrap professor Brenda Lopez Cabrera </vt:lpstr>
      <vt:lpstr>Table of contents</vt:lpstr>
      <vt:lpstr>1. Introduction</vt:lpstr>
      <vt:lpstr>1. Introduction</vt:lpstr>
      <vt:lpstr>1. Introduction</vt:lpstr>
      <vt:lpstr>2. Implementing Bootstrap in Python</vt:lpstr>
      <vt:lpstr>3. Types of bootstrap scheme</vt:lpstr>
      <vt:lpstr>3. Types of bootstrap scheme</vt:lpstr>
      <vt:lpstr>4. Choice of statistic</vt:lpstr>
      <vt:lpstr>5. Deriving confidence intervals from the bootstrap distribution</vt:lpstr>
      <vt:lpstr>6. Pros and Cons of the Method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atoosa ahmadinajaf Abadi</dc:creator>
  <cp:lastModifiedBy>Atoosa ahmd</cp:lastModifiedBy>
  <cp:revision>5</cp:revision>
  <dcterms:modified xsi:type="dcterms:W3CDTF">2022-02-16T09:16:46Z</dcterms:modified>
</cp:coreProperties>
</file>