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98" r:id="rId7"/>
    <p:sldId id="283" r:id="rId8"/>
    <p:sldId id="299" r:id="rId9"/>
    <p:sldId id="300" r:id="rId10"/>
    <p:sldId id="282" r:id="rId11"/>
    <p:sldId id="271" r:id="rId12"/>
    <p:sldId id="272" r:id="rId13"/>
    <p:sldId id="273" r:id="rId14"/>
    <p:sldId id="277" r:id="rId15"/>
    <p:sldId id="297" r:id="rId16"/>
    <p:sldId id="281" r:id="rId17"/>
    <p:sldId id="284" r:id="rId18"/>
    <p:sldId id="296" r:id="rId19"/>
    <p:sldId id="267" r:id="rId20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6668A0-F58D-414D-AE91-080F13B20938}" type="datetime1">
              <a:rPr lang="fr-CA" smtClean="0"/>
              <a:t>2023-05-09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e la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646BE-8F4D-433F-8E37-8867BEC0AD1D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4" name="Espace réservé de l’image de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B980AB-746C-45BA-88C2-AEB09BE6567D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F0A8B-8F95-431E-B747-EAC700012099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7EABE-C646-4463-BD1D-3BE88FD78DE4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E871D-9D12-4A9F-8391-4599A82FA4E1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28C79-8334-4362-A40F-B13C3AD662B3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0A96E-7419-4DC9-ACC1-457194A0BF5A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BA650-E13C-46BA-9E81-D7951B6F7C8F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CB366-30DD-47D9-BAE9-C2CE05E36DDE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D925-BA7A-4BB4-9E76-575AE5BC3B88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899C-B772-4425-9A25-7323E057CD4F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EB567-1910-44B6-9583-AA7295650C9F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09355-6301-4C75-A7C1-066F8B35CC33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968EE5-D8B6-4962-A3CB-3B875D0DC086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e la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2041-39F1-407B-8F27-B1AD4AAB3662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E2A80-2DE7-458D-A160-E32CE03B4829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B7DB0-C955-4F94-8EC4-2CC64A3E549C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4FBEF-8C6D-4424-803F-7CDF60EB21CE}" type="datetime1">
              <a:rPr lang="fr-CA" noProof="0" smtClean="0"/>
              <a:t>2023-05-09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CA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1"/>
              <a:t>Modifiez les styles du texte du masque</a:t>
            </a:r>
          </a:p>
          <a:p>
            <a:pPr lvl="1" rtl="0"/>
            <a:r>
              <a:rPr lang="fr-CA" noProof="1"/>
              <a:t>Deuxième niveau</a:t>
            </a:r>
          </a:p>
          <a:p>
            <a:pPr lvl="2" rtl="0"/>
            <a:r>
              <a:rPr lang="fr-CA" noProof="1"/>
              <a:t>Troisième niveau</a:t>
            </a:r>
          </a:p>
          <a:p>
            <a:pPr lvl="3" rtl="0"/>
            <a:r>
              <a:rPr lang="fr-CA" noProof="1"/>
              <a:t>Quatrième niveau</a:t>
            </a:r>
          </a:p>
          <a:p>
            <a:pPr lvl="4" rtl="0"/>
            <a:r>
              <a:rPr lang="fr-CA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60B728C0-8DF7-4BDD-B8CD-12FF7C2A3ABA}" type="datetime1">
              <a:rPr lang="fr-CA" noProof="1" smtClean="0"/>
              <a:t>2023-05-09</a:t>
            </a:fld>
            <a:endParaRPr lang="fr-CA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CA" noProof="1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CA" noProof="1" dirty="0" smtClean="0"/>
              <a:t>‹#›</a:t>
            </a:fld>
            <a:endParaRPr lang="fr-CA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#History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w3schools.com/python/defaul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LE LANGAGE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Présenté par: Carl Trépanier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0864C9D-A7B1-D5B3-6F6E-711A858E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303-D6FD-06BD-DE74-21E63B8A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292D-E474-2EC6-F968-D219FC90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Sécurité informatique</a:t>
            </a:r>
          </a:p>
          <a:p>
            <a:pPr lvl="1"/>
            <a:r>
              <a:rPr lang="fr-CA" dirty="0" err="1"/>
              <a:t>Scapy</a:t>
            </a:r>
            <a:endParaRPr lang="fr-CA" dirty="0"/>
          </a:p>
          <a:p>
            <a:pPr lvl="1"/>
            <a:r>
              <a:rPr lang="fr-CA" dirty="0" err="1"/>
              <a:t>PyCryptodome</a:t>
            </a:r>
            <a:endParaRPr lang="fr-CA" dirty="0"/>
          </a:p>
          <a:p>
            <a:pPr lvl="1"/>
            <a:r>
              <a:rPr lang="fr-CA" dirty="0" err="1"/>
              <a:t>Nmap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Applications de bureau</a:t>
            </a:r>
          </a:p>
          <a:p>
            <a:pPr lvl="1"/>
            <a:r>
              <a:rPr lang="fr-CA" dirty="0" err="1"/>
              <a:t>PyQt</a:t>
            </a:r>
            <a:endParaRPr lang="fr-CA" dirty="0"/>
          </a:p>
          <a:p>
            <a:pPr lvl="1"/>
            <a:r>
              <a:rPr lang="fr-CA" dirty="0" err="1"/>
              <a:t>PyInstaller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1A0483D-E0D8-B07E-D62D-6062B24B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8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AC69-AAF7-4AC6-D175-9A35A688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FB96-319D-2C8A-1DB1-8DE799C6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Jeux vidéo</a:t>
            </a:r>
          </a:p>
          <a:p>
            <a:pPr lvl="1"/>
            <a:r>
              <a:rPr lang="fr-CA" dirty="0" err="1"/>
              <a:t>Pygame</a:t>
            </a:r>
            <a:endParaRPr lang="fr-CA" dirty="0"/>
          </a:p>
          <a:p>
            <a:pPr lvl="1"/>
            <a:r>
              <a:rPr lang="fr-CA" dirty="0"/>
              <a:t>Panda3D</a:t>
            </a:r>
          </a:p>
          <a:p>
            <a:pPr lvl="1"/>
            <a:r>
              <a:rPr lang="fr-CA" dirty="0" err="1"/>
              <a:t>PyOpenGL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4FC7E3-6D25-8BD0-EA24-5CF476D52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l’application boursière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API</a:t>
            </a:r>
          </a:p>
          <a:p>
            <a:r>
              <a:rPr lang="fr-CA" dirty="0"/>
              <a:t>La configuration</a:t>
            </a:r>
          </a:p>
          <a:p>
            <a:r>
              <a:rPr lang="fr-CA" dirty="0"/>
              <a:t>Prise de données de l’API</a:t>
            </a:r>
          </a:p>
          <a:p>
            <a:r>
              <a:rPr lang="fr-CA" dirty="0"/>
              <a:t>Gestion des données</a:t>
            </a:r>
          </a:p>
          <a:p>
            <a:r>
              <a:rPr lang="fr-CA" dirty="0"/>
              <a:t>Traitement des données</a:t>
            </a:r>
          </a:p>
          <a:p>
            <a:r>
              <a:rPr lang="fr-CA" dirty="0"/>
              <a:t>Affichage via </a:t>
            </a:r>
            <a:r>
              <a:rPr lang="fr-CA" dirty="0" err="1"/>
              <a:t>Matplotlib</a:t>
            </a:r>
            <a:endParaRPr lang="fr-CA" dirty="0"/>
          </a:p>
          <a:p>
            <a:r>
              <a:rPr lang="fr-CA" dirty="0"/>
              <a:t>Affichage via </a:t>
            </a:r>
            <a:r>
              <a:rPr lang="fr-CA" dirty="0" err="1"/>
              <a:t>Streamlit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741-4010-7C3E-678A-A6E032B4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5C53-A8A4-8827-1BFD-41589AF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 est un langage qui est:</a:t>
            </a:r>
          </a:p>
          <a:p>
            <a:pPr lvl="1"/>
            <a:r>
              <a:rPr lang="fr-CA" dirty="0"/>
              <a:t>Interprété directement par la machine</a:t>
            </a:r>
          </a:p>
          <a:p>
            <a:pPr lvl="1"/>
            <a:r>
              <a:rPr lang="fr-CA" dirty="0"/>
              <a:t>Orienté objet</a:t>
            </a:r>
          </a:p>
          <a:p>
            <a:pPr lvl="1"/>
            <a:r>
              <a:rPr lang="fr-CA" dirty="0"/>
              <a:t>Syntaxe simple et lisible</a:t>
            </a:r>
          </a:p>
          <a:p>
            <a:pPr lvl="1"/>
            <a:r>
              <a:rPr lang="fr-CA" dirty="0"/>
              <a:t>Dynamiquement typé</a:t>
            </a:r>
          </a:p>
          <a:p>
            <a:pPr lvl="1"/>
            <a:r>
              <a:rPr lang="fr-CA" dirty="0"/>
              <a:t>Versatile</a:t>
            </a:r>
          </a:p>
          <a:p>
            <a:pPr lvl="1"/>
            <a:r>
              <a:rPr lang="fr-CA" dirty="0"/>
              <a:t>Multiplateforme</a:t>
            </a:r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A559CA6-6FE9-C3C6-1809-CE4BC2B1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3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aller plus loin dans ce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Voici quelques liens utiles:</a:t>
            </a:r>
          </a:p>
          <a:p>
            <a:pPr lvl="1"/>
            <a:r>
              <a:rPr lang="fr-CA" dirty="0">
                <a:hlinkClick r:id="rId2"/>
              </a:rPr>
              <a:t>Our Documentation | Python.org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Python (</a:t>
            </a:r>
            <a:r>
              <a:rPr lang="fr-CA" dirty="0" err="1">
                <a:hlinkClick r:id="rId3"/>
              </a:rPr>
              <a:t>programming</a:t>
            </a:r>
            <a:r>
              <a:rPr lang="fr-CA" dirty="0">
                <a:hlinkClick r:id="rId3"/>
              </a:rPr>
              <a:t> </a:t>
            </a:r>
            <a:r>
              <a:rPr lang="fr-CA" dirty="0" err="1">
                <a:hlinkClick r:id="rId3"/>
              </a:rPr>
              <a:t>language</a:t>
            </a:r>
            <a:r>
              <a:rPr lang="fr-CA" dirty="0">
                <a:hlinkClick r:id="rId3"/>
              </a:rPr>
              <a:t>) – </a:t>
            </a:r>
            <a:r>
              <a:rPr lang="fr-CA" dirty="0" err="1">
                <a:hlinkClick r:id="rId3"/>
              </a:rPr>
              <a:t>Wikipedia</a:t>
            </a:r>
            <a:endParaRPr lang="fr-CA" dirty="0"/>
          </a:p>
          <a:p>
            <a:pPr lvl="1"/>
            <a:r>
              <a:rPr lang="fr-CA" dirty="0">
                <a:hlinkClick r:id="rId4"/>
              </a:rPr>
              <a:t>Python Tutorial (w3schools.com)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12EC53-0802-1948-4277-6DA068E1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PÉRIODE DE QUESTIONS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8842" y="2052918"/>
            <a:ext cx="4195481" cy="419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21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Merci de votre écoute!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Une présentation de: Carl trépanier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A3A705B-EEB2-F49E-10FE-CB225FDE1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fr-CA" dirty="0"/>
              <a:t>Historique:</a:t>
            </a:r>
          </a:p>
          <a:p>
            <a:pPr lvl="1"/>
            <a:r>
              <a:rPr lang="fr-CA" dirty="0"/>
              <a:t>Création: début 1990 aux Pays-Bas avec la version 0.9.0</a:t>
            </a:r>
          </a:p>
          <a:p>
            <a:pPr lvl="1"/>
            <a:r>
              <a:rPr lang="fr-CA" dirty="0"/>
              <a:t>Créateur: Guido van </a:t>
            </a:r>
            <a:r>
              <a:rPr lang="fr-CA" dirty="0" err="1"/>
              <a:t>Rossum</a:t>
            </a:r>
            <a:endParaRPr lang="fr-CA" dirty="0"/>
          </a:p>
          <a:p>
            <a:pPr lvl="1"/>
            <a:r>
              <a:rPr lang="fr-CA" dirty="0"/>
              <a:t>Version actuel: 3.11.3</a:t>
            </a:r>
          </a:p>
          <a:p>
            <a:pPr lvl="1"/>
            <a:r>
              <a:rPr lang="fr-CA" dirty="0"/>
              <a:t>Version en développement: 3.12.0a7</a:t>
            </a:r>
          </a:p>
          <a:p>
            <a:pPr lvl="1"/>
            <a:r>
              <a:rPr lang="fr-CA" dirty="0"/>
              <a:t>Langage open source</a:t>
            </a:r>
          </a:p>
          <a:p>
            <a:pPr lvl="1"/>
            <a:r>
              <a:rPr lang="fr-CA" dirty="0"/>
              <a:t>Langage influencé par: ABC, C, Eiffel, ICON, Modula-r, Java, Perl, </a:t>
            </a:r>
            <a:r>
              <a:rPr lang="fr-CA" dirty="0" err="1"/>
              <a:t>Smalltalk</a:t>
            </a:r>
            <a:r>
              <a:rPr lang="fr-CA" dirty="0"/>
              <a:t> et </a:t>
            </a:r>
            <a:r>
              <a:rPr lang="fr-CA" dirty="0" err="1"/>
              <a:t>Tcl</a:t>
            </a:r>
            <a:endParaRPr lang="fr-CA" dirty="0"/>
          </a:p>
          <a:p>
            <a:pPr lvl="1"/>
            <a:r>
              <a:rPr lang="fr-CA" dirty="0"/>
              <a:t>Langage qui a </a:t>
            </a:r>
            <a:r>
              <a:rPr lang="fr-CA" dirty="0" err="1"/>
              <a:t>influancé</a:t>
            </a:r>
            <a:r>
              <a:rPr lang="fr-CA" dirty="0"/>
              <a:t>: Ruby, Groovy, Boo et Julia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(suite)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fr-CA" dirty="0"/>
              <a:t>Utilisé par:</a:t>
            </a:r>
          </a:p>
          <a:p>
            <a:pPr lvl="1"/>
            <a:r>
              <a:rPr lang="fr-CA" dirty="0"/>
              <a:t>Google = web </a:t>
            </a:r>
            <a:r>
              <a:rPr lang="fr-CA" dirty="0" err="1"/>
              <a:t>search</a:t>
            </a:r>
            <a:r>
              <a:rPr lang="fr-CA" dirty="0"/>
              <a:t> system</a:t>
            </a:r>
          </a:p>
          <a:p>
            <a:pPr lvl="1"/>
            <a:r>
              <a:rPr lang="fr-CA" dirty="0"/>
              <a:t>Intel, Cisco, HP, Seagate, Qualcomm, IBM = hardware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/>
              <a:t>Uber, PayPal, Netflix, YouTube, Facebook, la NASA et plusieurs autres gros noms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Caractéristiques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Interprété</a:t>
            </a:r>
          </a:p>
          <a:p>
            <a:r>
              <a:rPr lang="fr-CA" dirty="0"/>
              <a:t>Orienté objet</a:t>
            </a:r>
          </a:p>
          <a:p>
            <a:r>
              <a:rPr lang="fr-CA" dirty="0"/>
              <a:t>Syntaxe simple et facilement lisible</a:t>
            </a:r>
          </a:p>
          <a:p>
            <a:r>
              <a:rPr lang="fr-CA" dirty="0"/>
              <a:t>Dynamiquement typé</a:t>
            </a:r>
          </a:p>
          <a:p>
            <a:r>
              <a:rPr lang="fr-CA" dirty="0"/>
              <a:t>Langage de haut niveau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avantages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Facile à apprendre</a:t>
            </a:r>
          </a:p>
          <a:p>
            <a:r>
              <a:rPr lang="fr-CA" dirty="0"/>
              <a:t>Grand communauté</a:t>
            </a:r>
          </a:p>
          <a:p>
            <a:r>
              <a:rPr lang="fr-CA" dirty="0"/>
              <a:t>Multiplateforme</a:t>
            </a:r>
          </a:p>
          <a:p>
            <a:r>
              <a:rPr lang="fr-CA" dirty="0"/>
              <a:t>Large bibliothèque</a:t>
            </a:r>
          </a:p>
          <a:p>
            <a:r>
              <a:rPr lang="fr-CA" dirty="0"/>
              <a:t>Orienté objet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désavantages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Performances</a:t>
            </a:r>
          </a:p>
          <a:p>
            <a:r>
              <a:rPr lang="fr-CA" dirty="0"/>
              <a:t>Gestion de la mémoire</a:t>
            </a:r>
          </a:p>
          <a:p>
            <a:r>
              <a:rPr lang="fr-CA" dirty="0"/>
              <a:t>Typage dynamique</a:t>
            </a:r>
          </a:p>
          <a:p>
            <a:r>
              <a:rPr lang="fr-CA" dirty="0"/>
              <a:t>Dépendance aux bibliothèques</a:t>
            </a:r>
          </a:p>
          <a:p>
            <a:r>
              <a:rPr lang="fr-CA" dirty="0"/>
              <a:t>Fragilité des programmes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bases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Types de variables</a:t>
            </a:r>
          </a:p>
          <a:p>
            <a:r>
              <a:rPr lang="fr-CA" dirty="0"/>
              <a:t>Les </a:t>
            </a:r>
            <a:r>
              <a:rPr lang="fr-CA" dirty="0" err="1"/>
              <a:t>prints</a:t>
            </a:r>
            <a:r>
              <a:rPr lang="fr-CA" dirty="0"/>
              <a:t> et inputs</a:t>
            </a:r>
          </a:p>
          <a:p>
            <a:r>
              <a:rPr lang="fr-CA" dirty="0"/>
              <a:t>Les commentaires</a:t>
            </a:r>
          </a:p>
          <a:p>
            <a:r>
              <a:rPr lang="fr-CA" dirty="0"/>
              <a:t>Les conversions</a:t>
            </a:r>
          </a:p>
          <a:p>
            <a:r>
              <a:rPr lang="fr-CA" dirty="0"/>
              <a:t>Les boucles </a:t>
            </a:r>
            <a:r>
              <a:rPr lang="fr-CA" dirty="0" err="1"/>
              <a:t>While</a:t>
            </a:r>
            <a:r>
              <a:rPr lang="fr-CA" dirty="0"/>
              <a:t> et For</a:t>
            </a:r>
          </a:p>
          <a:p>
            <a:r>
              <a:rPr lang="fr-CA" dirty="0"/>
              <a:t>Les fonctions</a:t>
            </a:r>
          </a:p>
          <a:p>
            <a:r>
              <a:rPr lang="fr-CA" dirty="0"/>
              <a:t>Les conditions</a:t>
            </a:r>
          </a:p>
          <a:p>
            <a:r>
              <a:rPr lang="fr-CA" dirty="0"/>
              <a:t>Les listes</a:t>
            </a:r>
          </a:p>
          <a:p>
            <a:r>
              <a:rPr lang="fr-CA" dirty="0"/>
              <a:t>Gestion d’erreurs / Exceptions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8D2F-6EEF-994B-7902-D0E09E82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18B3-8105-063B-13B2-98DF0F58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Développement web</a:t>
            </a:r>
          </a:p>
          <a:p>
            <a:pPr lvl="1"/>
            <a:r>
              <a:rPr lang="fr-CA" dirty="0"/>
              <a:t>Flask</a:t>
            </a:r>
          </a:p>
          <a:p>
            <a:pPr lvl="1"/>
            <a:r>
              <a:rPr lang="fr-CA" dirty="0"/>
              <a:t>Django</a:t>
            </a:r>
          </a:p>
          <a:p>
            <a:pPr lvl="1"/>
            <a:r>
              <a:rPr lang="fr-CA" dirty="0" err="1"/>
              <a:t>Pyramid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Science des données</a:t>
            </a:r>
          </a:p>
          <a:p>
            <a:pPr lvl="1"/>
            <a:r>
              <a:rPr lang="fr-CA" dirty="0" err="1"/>
              <a:t>Numpy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pPr lvl="1"/>
            <a:r>
              <a:rPr lang="fr-CA" dirty="0" err="1"/>
              <a:t>Matplotlib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86E031D-3402-A740-B6DA-BEFD3D3F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8D01-2D04-9BE2-814C-70AD626F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6080-8A40-AEB3-4895-6693EF61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Intelligence artificielle</a:t>
            </a:r>
          </a:p>
          <a:p>
            <a:pPr lvl="1"/>
            <a:r>
              <a:rPr lang="fr-CA" dirty="0" err="1"/>
              <a:t>TensorFlow</a:t>
            </a:r>
            <a:endParaRPr lang="fr-CA" dirty="0"/>
          </a:p>
          <a:p>
            <a:pPr lvl="1"/>
            <a:r>
              <a:rPr lang="fr-CA" dirty="0" err="1"/>
              <a:t>PyTorch</a:t>
            </a:r>
            <a:endParaRPr lang="fr-CA" dirty="0"/>
          </a:p>
          <a:p>
            <a:pPr lvl="1"/>
            <a:r>
              <a:rPr lang="fr-CA" dirty="0" err="1"/>
              <a:t>Keras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Automatisation de tâches</a:t>
            </a:r>
          </a:p>
          <a:p>
            <a:pPr lvl="1"/>
            <a:r>
              <a:rPr lang="fr-CA" dirty="0" err="1"/>
              <a:t>Selenium</a:t>
            </a:r>
            <a:endParaRPr lang="fr-CA" dirty="0"/>
          </a:p>
          <a:p>
            <a:pPr lvl="1"/>
            <a:r>
              <a:rPr lang="fr-CA" dirty="0" err="1"/>
              <a:t>PyAutoGUI</a:t>
            </a:r>
            <a:endParaRPr lang="fr-CA" dirty="0"/>
          </a:p>
          <a:p>
            <a:pPr lvl="1"/>
            <a:r>
              <a:rPr lang="fr-CA" dirty="0" err="1"/>
              <a:t>Pywinauto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F10C40B-BA8B-6973-3469-E9371BB8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0_TF78884036_Win32" id="{FC2CB217-D03D-4EAB-BD54-E525105B02BC}" vid="{81B70BC6-BA83-4851-BA7D-AC9EB9CB1B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205</TotalTime>
  <Words>369</Words>
  <Application>Microsoft Office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LE LANGAGE PYTHON</vt:lpstr>
      <vt:lpstr>Introduction</vt:lpstr>
      <vt:lpstr>Introduction (suite)</vt:lpstr>
      <vt:lpstr>Caractéristiques du langage</vt:lpstr>
      <vt:lpstr>Les avantages de Python</vt:lpstr>
      <vt:lpstr>Les désavantages de Python</vt:lpstr>
      <vt:lpstr>Les bases du langage</vt:lpstr>
      <vt:lpstr>Les utilisations de Python et les bibliothèques populaires (partie1)</vt:lpstr>
      <vt:lpstr>Les utilisations de Python et les bibliothèques populaires (partie2)</vt:lpstr>
      <vt:lpstr>Les utilisations de Python et les bibliothèques populaires (partie3)</vt:lpstr>
      <vt:lpstr>Les utilisations de Python et les bibliothèques populaires (partie3)</vt:lpstr>
      <vt:lpstr>Présentation de l’application boursière</vt:lpstr>
      <vt:lpstr>Conclusion</vt:lpstr>
      <vt:lpstr>Pour aller plus loin dans ce langage</vt:lpstr>
      <vt:lpstr>PÉRIODE DE QUESTIONS</vt:lpstr>
      <vt:lpstr>Merci de votre écoute!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Carl Trepanier</dc:creator>
  <cp:lastModifiedBy>Carl Trepanier</cp:lastModifiedBy>
  <cp:revision>51</cp:revision>
  <dcterms:created xsi:type="dcterms:W3CDTF">2023-05-05T01:09:58Z</dcterms:created>
  <dcterms:modified xsi:type="dcterms:W3CDTF">2023-05-10T01:48:52Z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