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0" r:id="rId6"/>
    <p:sldId id="283" r:id="rId7"/>
    <p:sldId id="282" r:id="rId8"/>
    <p:sldId id="278" r:id="rId9"/>
    <p:sldId id="279" r:id="rId10"/>
    <p:sldId id="280" r:id="rId11"/>
    <p:sldId id="294" r:id="rId12"/>
    <p:sldId id="295" r:id="rId13"/>
    <p:sldId id="271" r:id="rId14"/>
    <p:sldId id="272" r:id="rId15"/>
    <p:sldId id="273" r:id="rId16"/>
    <p:sldId id="277" r:id="rId17"/>
    <p:sldId id="297" r:id="rId18"/>
    <p:sldId id="281" r:id="rId19"/>
    <p:sldId id="284" r:id="rId20"/>
    <p:sldId id="296" r:id="rId21"/>
    <p:sldId id="267" r:id="rId22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6668A0-F58D-414D-AE91-080F13B20938}" type="datetime1">
              <a:rPr lang="fr-CA" smtClean="0"/>
              <a:t>2023-05-08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e la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646BE-8F4D-433F-8E37-8867BEC0AD1D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4" name="Espace réservé de l’image de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CA" noProof="0" smtClean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 la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e la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 la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e la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B980AB-746C-45BA-88C2-AEB09BE6567D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F0A8B-8F95-431E-B747-EAC700012099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7EABE-C646-4463-BD1D-3BE88FD78DE4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E871D-9D12-4A9F-8391-4599A82FA4E1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CA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CA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728C79-8334-4362-A40F-B13C3AD662B3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0A96E-7419-4DC9-ACC1-457194A0BF5A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BA650-E13C-46BA-9E81-D7951B6F7C8F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6CB366-30DD-47D9-BAE9-C2CE05E36DDE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6D925-BA7A-4BB4-9E76-575AE5BC3B88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899C-B772-4425-9A25-7323E057CD4F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EB567-1910-44B6-9583-AA7295650C9F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A09355-6301-4C75-A7C1-066F8B35CC33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968EE5-D8B6-4962-A3CB-3B875D0DC086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e la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E2041-39F1-407B-8F27-B1AD4AAB3662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2E2A80-2DE7-458D-A160-E32CE03B4829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0B7DB0-C955-4F94-8EC4-2CC64A3E549C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4FBEF-8C6D-4424-803F-7CDF60EB21CE}" type="datetime1">
              <a:rPr lang="fr-CA" noProof="0" smtClean="0"/>
              <a:t>2023-05-08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CA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1"/>
              <a:t>Modifiez les styles du texte du masque</a:t>
            </a:r>
          </a:p>
          <a:p>
            <a:pPr lvl="1" rtl="0"/>
            <a:r>
              <a:rPr lang="fr-CA" noProof="1"/>
              <a:t>Deuxième niveau</a:t>
            </a:r>
          </a:p>
          <a:p>
            <a:pPr lvl="2" rtl="0"/>
            <a:r>
              <a:rPr lang="fr-CA" noProof="1"/>
              <a:t>Troisième niveau</a:t>
            </a:r>
          </a:p>
          <a:p>
            <a:pPr lvl="3" rtl="0"/>
            <a:r>
              <a:rPr lang="fr-CA" noProof="1"/>
              <a:t>Quatrième niveau</a:t>
            </a:r>
          </a:p>
          <a:p>
            <a:pPr lvl="4" rtl="0"/>
            <a:r>
              <a:rPr lang="fr-CA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60B728C0-8DF7-4BDD-B8CD-12FF7C2A3ABA}" type="datetime1">
              <a:rPr lang="fr-CA" noProof="1" smtClean="0"/>
              <a:t>2023-05-08</a:t>
            </a:fld>
            <a:endParaRPr lang="fr-CA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CA" noProof="1"/>
          </a:p>
        </p:txBody>
      </p:sp>
      <p:sp>
        <p:nvSpPr>
          <p:cNvPr id="6" name="Espace réservé de la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CA" noProof="1" dirty="0" smtClean="0"/>
              <a:t>‹#›</a:t>
            </a:fld>
            <a:endParaRPr lang="fr-CA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#History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LE LANGAGE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CA" dirty="0"/>
              <a:t>Présenté par: Carl Trépanier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0864C9D-A7B1-D5B3-6F6E-711A858E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8D2F-6EEF-994B-7902-D0E09E82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18B3-8105-063B-13B2-98DF0F58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Développement web</a:t>
            </a:r>
          </a:p>
          <a:p>
            <a:pPr lvl="1"/>
            <a:r>
              <a:rPr lang="fr-CA" dirty="0"/>
              <a:t>Flask</a:t>
            </a:r>
          </a:p>
          <a:p>
            <a:pPr lvl="1"/>
            <a:r>
              <a:rPr lang="fr-CA" dirty="0"/>
              <a:t>Django</a:t>
            </a:r>
          </a:p>
          <a:p>
            <a:pPr lvl="1"/>
            <a:r>
              <a:rPr lang="fr-CA" dirty="0" err="1"/>
              <a:t>Pyramid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Science des données</a:t>
            </a:r>
          </a:p>
          <a:p>
            <a:pPr lvl="1"/>
            <a:r>
              <a:rPr lang="fr-CA" dirty="0" err="1"/>
              <a:t>Numpy</a:t>
            </a:r>
            <a:endParaRPr lang="fr-CA" dirty="0"/>
          </a:p>
          <a:p>
            <a:pPr lvl="1"/>
            <a:r>
              <a:rPr lang="fr-CA" dirty="0"/>
              <a:t>Pandas</a:t>
            </a:r>
          </a:p>
          <a:p>
            <a:pPr lvl="1"/>
            <a:r>
              <a:rPr lang="fr-CA" dirty="0" err="1"/>
              <a:t>Matplotlib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86E031D-3402-A740-B6DA-BEFD3D3F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8D01-2D04-9BE2-814C-70AD626F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6080-8A40-AEB3-4895-6693EF61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Intelligence artificielle</a:t>
            </a:r>
          </a:p>
          <a:p>
            <a:pPr lvl="1"/>
            <a:r>
              <a:rPr lang="fr-CA" dirty="0" err="1"/>
              <a:t>TensorFlow</a:t>
            </a:r>
            <a:endParaRPr lang="fr-CA" dirty="0"/>
          </a:p>
          <a:p>
            <a:pPr lvl="1"/>
            <a:r>
              <a:rPr lang="fr-CA" dirty="0" err="1"/>
              <a:t>PyTorch</a:t>
            </a:r>
            <a:endParaRPr lang="fr-CA" dirty="0"/>
          </a:p>
          <a:p>
            <a:pPr lvl="1"/>
            <a:r>
              <a:rPr lang="fr-CA" dirty="0" err="1"/>
              <a:t>Keras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Automatisation de tâches</a:t>
            </a:r>
          </a:p>
          <a:p>
            <a:pPr lvl="1"/>
            <a:r>
              <a:rPr lang="fr-CA" dirty="0" err="1"/>
              <a:t>Selenium</a:t>
            </a:r>
            <a:endParaRPr lang="fr-CA" dirty="0"/>
          </a:p>
          <a:p>
            <a:pPr lvl="1"/>
            <a:r>
              <a:rPr lang="fr-CA" dirty="0" err="1"/>
              <a:t>PyAutoGUI</a:t>
            </a:r>
            <a:endParaRPr lang="fr-CA" dirty="0"/>
          </a:p>
          <a:p>
            <a:pPr lvl="1"/>
            <a:r>
              <a:rPr lang="fr-CA" dirty="0" err="1"/>
              <a:t>Pywinauto</a:t>
            </a:r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F10C40B-BA8B-6973-3469-E9371BB8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C303-D6FD-06BD-DE74-21E63B8A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292D-E474-2EC6-F968-D219FC90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Sécurité informatique</a:t>
            </a:r>
          </a:p>
          <a:p>
            <a:pPr lvl="1"/>
            <a:r>
              <a:rPr lang="fr-CA" dirty="0" err="1"/>
              <a:t>Scapy</a:t>
            </a:r>
            <a:endParaRPr lang="fr-CA" dirty="0"/>
          </a:p>
          <a:p>
            <a:pPr lvl="1"/>
            <a:r>
              <a:rPr lang="fr-CA" dirty="0" err="1"/>
              <a:t>PyCryptodome</a:t>
            </a:r>
            <a:endParaRPr lang="fr-CA" dirty="0"/>
          </a:p>
          <a:p>
            <a:pPr lvl="1"/>
            <a:r>
              <a:rPr lang="fr-CA" dirty="0" err="1"/>
              <a:t>Nmap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Applications de bureau</a:t>
            </a:r>
          </a:p>
          <a:p>
            <a:pPr lvl="1"/>
            <a:r>
              <a:rPr lang="fr-CA" dirty="0" err="1"/>
              <a:t>PyQt</a:t>
            </a:r>
            <a:endParaRPr lang="fr-CA" dirty="0"/>
          </a:p>
          <a:p>
            <a:pPr lvl="1"/>
            <a:r>
              <a:rPr lang="fr-CA" dirty="0" err="1"/>
              <a:t>PyInstaller</a:t>
            </a:r>
            <a:endParaRPr lang="fr-CA" dirty="0"/>
          </a:p>
          <a:p>
            <a:pPr lvl="1"/>
            <a:r>
              <a:rPr lang="fr-CA" dirty="0"/>
              <a:t>Pandas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1A0483D-E0D8-B07E-D62D-6062B24B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8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AC69-AAF7-4AC6-D175-9A35A688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utilisations de Python et les bibliothèques populaires (partie3)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FB96-319D-2C8A-1DB1-8DE799C6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Jeux vidéo</a:t>
            </a:r>
          </a:p>
          <a:p>
            <a:pPr lvl="1"/>
            <a:r>
              <a:rPr lang="fr-CA" dirty="0" err="1"/>
              <a:t>Pygame</a:t>
            </a:r>
            <a:endParaRPr lang="fr-CA" dirty="0"/>
          </a:p>
          <a:p>
            <a:pPr lvl="1"/>
            <a:r>
              <a:rPr lang="fr-CA" dirty="0"/>
              <a:t>Panda3D</a:t>
            </a:r>
          </a:p>
          <a:p>
            <a:pPr lvl="1"/>
            <a:r>
              <a:rPr lang="fr-CA" dirty="0" err="1"/>
              <a:t>PyOpenGL</a:t>
            </a:r>
            <a:endParaRPr lang="fr-CA" dirty="0"/>
          </a:p>
          <a:p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94FC7E3-6D25-8BD0-EA24-5CF476D52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de l’application boursière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API</a:t>
            </a:r>
          </a:p>
          <a:p>
            <a:r>
              <a:rPr lang="fr-CA" dirty="0"/>
              <a:t>La configuration</a:t>
            </a:r>
          </a:p>
          <a:p>
            <a:r>
              <a:rPr lang="fr-CA" dirty="0"/>
              <a:t>Prise de données de l’API</a:t>
            </a:r>
          </a:p>
          <a:p>
            <a:r>
              <a:rPr lang="fr-CA" dirty="0"/>
              <a:t>Gestion des données</a:t>
            </a:r>
          </a:p>
          <a:p>
            <a:r>
              <a:rPr lang="fr-CA" dirty="0"/>
              <a:t>Traitement des données</a:t>
            </a:r>
          </a:p>
          <a:p>
            <a:r>
              <a:rPr lang="fr-CA" dirty="0"/>
              <a:t>Affichage via </a:t>
            </a:r>
            <a:r>
              <a:rPr lang="fr-CA" dirty="0" err="1"/>
              <a:t>Matplotlib</a:t>
            </a:r>
            <a:endParaRPr lang="fr-CA" dirty="0"/>
          </a:p>
          <a:p>
            <a:r>
              <a:rPr lang="fr-CA" dirty="0"/>
              <a:t>Affichage via </a:t>
            </a:r>
            <a:r>
              <a:rPr lang="fr-CA" dirty="0" err="1"/>
              <a:t>Streamlit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1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741-4010-7C3E-678A-A6E032B4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5C53-A8A4-8827-1BFD-41589AFC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Python est un langage:</a:t>
            </a:r>
          </a:p>
          <a:p>
            <a:pPr lvl="1"/>
            <a:r>
              <a:rPr lang="fr-CA" dirty="0"/>
              <a:t>Interprété directement par la machine</a:t>
            </a:r>
          </a:p>
          <a:p>
            <a:pPr lvl="1"/>
            <a:r>
              <a:rPr lang="fr-CA" dirty="0"/>
              <a:t>Orienté objet</a:t>
            </a:r>
          </a:p>
          <a:p>
            <a:pPr lvl="1"/>
            <a:r>
              <a:rPr lang="fr-CA" dirty="0"/>
              <a:t>Syntaxe simple et lisible</a:t>
            </a:r>
          </a:p>
          <a:p>
            <a:pPr lvl="1"/>
            <a:r>
              <a:rPr lang="fr-CA" dirty="0"/>
              <a:t>Dynamiquement typé</a:t>
            </a:r>
          </a:p>
          <a:p>
            <a:pPr lvl="1"/>
            <a:r>
              <a:rPr lang="fr-CA" dirty="0"/>
              <a:t>Versatile</a:t>
            </a:r>
          </a:p>
          <a:p>
            <a:pPr lvl="1"/>
            <a:r>
              <a:rPr lang="fr-CA" dirty="0"/>
              <a:t>Multiplateforme</a:t>
            </a:r>
          </a:p>
          <a:p>
            <a:pPr lvl="1"/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A559CA6-6FE9-C3C6-1809-CE4BC2B1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3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aller plus loin dans ce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Voici quelques liens utiles:</a:t>
            </a:r>
          </a:p>
          <a:p>
            <a:pPr lvl="1"/>
            <a:r>
              <a:rPr lang="fr-CA" dirty="0">
                <a:hlinkClick r:id="rId2"/>
              </a:rPr>
              <a:t>Our Documentation | Python.org</a:t>
            </a:r>
            <a:endParaRPr lang="fr-CA" dirty="0"/>
          </a:p>
          <a:p>
            <a:pPr lvl="1"/>
            <a:r>
              <a:rPr lang="fr-CA" dirty="0">
                <a:hlinkClick r:id="rId3"/>
              </a:rPr>
              <a:t>Python (</a:t>
            </a:r>
            <a:r>
              <a:rPr lang="fr-CA" dirty="0" err="1">
                <a:hlinkClick r:id="rId3"/>
              </a:rPr>
              <a:t>programming</a:t>
            </a:r>
            <a:r>
              <a:rPr lang="fr-CA" dirty="0">
                <a:hlinkClick r:id="rId3"/>
              </a:rPr>
              <a:t> </a:t>
            </a:r>
            <a:r>
              <a:rPr lang="fr-CA" dirty="0" err="1">
                <a:hlinkClick r:id="rId3"/>
              </a:rPr>
              <a:t>language</a:t>
            </a:r>
            <a:r>
              <a:rPr lang="fr-CA" dirty="0">
                <a:hlinkClick r:id="rId3"/>
              </a:rPr>
              <a:t>) – </a:t>
            </a:r>
            <a:r>
              <a:rPr lang="fr-CA" dirty="0" err="1">
                <a:hlinkClick r:id="rId3"/>
              </a:rPr>
              <a:t>Wikipedia</a:t>
            </a:r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12EC53-0802-1948-4277-6DA068E1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PÉRIODE DE QUESTIONS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8842" y="2052918"/>
            <a:ext cx="4195481" cy="4195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321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CA" noProof="1"/>
              <a:t>Merci de votre écoute!</a:t>
            </a:r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CA" noProof="1"/>
              <a:t>Une présentation de: Carl trépanier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A3A705B-EEB2-F49E-10FE-CB225FDE1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/>
          <a:lstStyle/>
          <a:p>
            <a:r>
              <a:rPr lang="fr-CA" dirty="0"/>
              <a:t>Historique:</a:t>
            </a:r>
          </a:p>
          <a:p>
            <a:pPr lvl="1"/>
            <a:r>
              <a:rPr lang="fr-CA" dirty="0"/>
              <a:t>Création: début 1990 aux Pays-Bas</a:t>
            </a:r>
          </a:p>
          <a:p>
            <a:pPr lvl="1"/>
            <a:r>
              <a:rPr lang="fr-CA" dirty="0"/>
              <a:t>Créateur: Guido van </a:t>
            </a:r>
            <a:r>
              <a:rPr lang="fr-CA" dirty="0" err="1"/>
              <a:t>Rossum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Utilisé par:</a:t>
            </a:r>
          </a:p>
          <a:p>
            <a:pPr lvl="1"/>
            <a:r>
              <a:rPr lang="fr-CA" dirty="0"/>
              <a:t>Google = web </a:t>
            </a:r>
            <a:r>
              <a:rPr lang="fr-CA" dirty="0" err="1"/>
              <a:t>search</a:t>
            </a:r>
            <a:r>
              <a:rPr lang="fr-CA" dirty="0"/>
              <a:t> system</a:t>
            </a:r>
          </a:p>
          <a:p>
            <a:pPr lvl="1"/>
            <a:r>
              <a:rPr lang="fr-CA" dirty="0"/>
              <a:t>Intel, Cisco, HP, Seagate, Qualcomm, IBM = hardware </a:t>
            </a:r>
            <a:r>
              <a:rPr lang="fr-CA" dirty="0" err="1"/>
              <a:t>testing</a:t>
            </a:r>
            <a:endParaRPr lang="fr-CA" dirty="0"/>
          </a:p>
          <a:p>
            <a:pPr lvl="1"/>
            <a:r>
              <a:rPr lang="fr-CA" dirty="0"/>
              <a:t>Uber, PayPal, Netflix, YouTube, Facebook, la NASA et plusieurs autres gros noms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Caractéristiques du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Interprété</a:t>
            </a:r>
          </a:p>
          <a:p>
            <a:r>
              <a:rPr lang="fr-CA" dirty="0"/>
              <a:t>Orienté objet</a:t>
            </a:r>
          </a:p>
          <a:p>
            <a:r>
              <a:rPr lang="fr-CA" dirty="0"/>
              <a:t>Syntaxe simple et facilement lisible</a:t>
            </a:r>
          </a:p>
          <a:p>
            <a:r>
              <a:rPr lang="fr-CA" dirty="0"/>
              <a:t>Dynamiquement typé</a:t>
            </a:r>
          </a:p>
          <a:p>
            <a:r>
              <a:rPr lang="fr-CA" dirty="0"/>
              <a:t>Langage de haut niveau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E08A-0123-7F64-56DB-EA6B2845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bases du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D124-A220-8948-8B26-60E0C814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Types de variables</a:t>
            </a:r>
          </a:p>
          <a:p>
            <a:r>
              <a:rPr lang="fr-CA" dirty="0"/>
              <a:t>Les </a:t>
            </a:r>
            <a:r>
              <a:rPr lang="fr-CA" dirty="0" err="1"/>
              <a:t>prints</a:t>
            </a:r>
            <a:r>
              <a:rPr lang="fr-CA" dirty="0"/>
              <a:t> et inputs</a:t>
            </a:r>
          </a:p>
          <a:p>
            <a:r>
              <a:rPr lang="fr-CA" dirty="0"/>
              <a:t>Les commentaires</a:t>
            </a:r>
          </a:p>
          <a:p>
            <a:r>
              <a:rPr lang="fr-CA" dirty="0"/>
              <a:t>Les conversions</a:t>
            </a:r>
          </a:p>
          <a:p>
            <a:r>
              <a:rPr lang="fr-CA" dirty="0"/>
              <a:t>Les boucles </a:t>
            </a:r>
            <a:r>
              <a:rPr lang="fr-CA" dirty="0" err="1"/>
              <a:t>While</a:t>
            </a:r>
            <a:r>
              <a:rPr lang="fr-CA" dirty="0"/>
              <a:t> et For</a:t>
            </a:r>
          </a:p>
          <a:p>
            <a:r>
              <a:rPr lang="fr-CA" dirty="0"/>
              <a:t>Les fonctions</a:t>
            </a:r>
          </a:p>
          <a:p>
            <a:r>
              <a:rPr lang="fr-CA" dirty="0"/>
              <a:t>Les conditions</a:t>
            </a:r>
          </a:p>
          <a:p>
            <a:r>
              <a:rPr lang="fr-CA" dirty="0"/>
              <a:t>Les listes</a:t>
            </a:r>
          </a:p>
          <a:p>
            <a:r>
              <a:rPr lang="fr-CA" dirty="0"/>
              <a:t>Gestion d’erreurs / Exceptions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7A2B96C-D03E-8CE9-FA7A-95DB9812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0B46-2AC1-A670-41FB-D7F006D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4086-7236-75A7-9003-9E99647A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374D577-F8A7-7A10-200D-B16B43BC5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E0D3-EF78-18FC-800C-C493415A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D6E7-3BC6-986E-9456-BA6FEDE1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D2D0FC7-7C5C-E3A9-FE3F-991B4ADF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4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50E-0925-2940-94FF-41BBA03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CB7F-C0BD-63F9-E73C-BA72EBA6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A103526-4814-D43F-B50B-2FFDC31F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89" l="0" r="95833">
                        <a14:foregroundMark x1="45839" y1="21123" x2="65864" y2="34817"/>
                        <a14:foregroundMark x1="37451" y1="15387" x2="38997" y2="16444"/>
                        <a14:foregroundMark x1="65773" y1="33981" x2="65556" y2="38056"/>
                        <a14:foregroundMark x1="66672" y1="17060" x2="66005" y2="29601"/>
                        <a14:foregroundMark x1="65970" y1="35791" x2="48219" y2="46292"/>
                        <a14:foregroundMark x1="43975" y1="34426" x2="11944" y2="52500"/>
                        <a14:foregroundMark x1="11944" y1="52500" x2="26713" y2="65767"/>
                        <a14:foregroundMark x1="45981" y1="54263" x2="37423" y2="59567"/>
                        <a14:foregroundMark x1="63414" y1="43459" x2="55659" y2="48265"/>
                        <a14:foregroundMark x1="64146" y1="45021" x2="62830" y2="46337"/>
                        <a14:foregroundMark x1="64840" y1="41320" x2="47508" y2="46292"/>
                        <a14:foregroundMark x1="65029" y1="50884" x2="63333" y2="55278"/>
                        <a14:foregroundMark x1="61522" y1="86384" x2="67510" y2="80163"/>
                        <a14:foregroundMark x1="52500" y1="36111" x2="49722" y2="31944"/>
                        <a14:foregroundMark x1="55556" y1="33056" x2="43056" y2="32778"/>
                        <a14:foregroundMark x1="41944" y1="15833" x2="46389" y2="20833"/>
                        <a14:foregroundMark x1="43611" y1="11944" x2="59167" y2="12500"/>
                        <a14:foregroundMark x1="67222" y1="18889" x2="67469" y2="38855"/>
                        <a14:foregroundMark x1="38611" y1="47500" x2="29167" y2="52778"/>
                        <a14:foregroundMark x1="33133" y1="56389" x2="33611" y2="70278"/>
                        <a14:foregroundMark x1="33105" y1="55556" x2="33133" y2="56389"/>
                        <a14:foregroundMark x1="33094" y1="55248" x2="33105" y2="55556"/>
                        <a14:foregroundMark x1="36667" y1="67778" x2="38611" y2="63333"/>
                        <a14:foregroundMark x1="38611" y1="65278" x2="57500" y2="55000"/>
                        <a14:foregroundMark x1="39722" y1="61667" x2="36389" y2="67500"/>
                        <a14:foregroundMark x1="55833" y1="73056" x2="63889" y2="75000"/>
                        <a14:foregroundMark x1="46667" y1="68056" x2="50618" y2="69444"/>
                        <a14:foregroundMark x1="53333" y1="53056" x2="67500" y2="52222"/>
                        <a14:foregroundMark x1="71074" y1="40975" x2="71111" y2="40556"/>
                        <a14:foregroundMark x1="70278" y1="50000" x2="70393" y2="48694"/>
                        <a14:foregroundMark x1="72222" y1="41111" x2="71944" y2="40278"/>
                        <a14:foregroundMark x1="72445" y1="41781" x2="72222" y2="41111"/>
                        <a14:foregroundMark x1="74444" y1="47778" x2="73587" y2="45206"/>
                        <a14:foregroundMark x1="68156" y1="47379" x2="67222" y2="48611"/>
                        <a14:foregroundMark x1="72904" y1="41111" x2="72411" y2="41761"/>
                        <a14:foregroundMark x1="74167" y1="39444" x2="72904" y2="41111"/>
                        <a14:foregroundMark x1="72778" y1="31944" x2="80000" y2="33333"/>
                        <a14:foregroundMark x1="33333" y1="55000" x2="33333" y2="55000"/>
                        <a14:foregroundMark x1="33333" y1="55556" x2="33333" y2="55556"/>
                        <a14:foregroundMark x1="33889" y1="55556" x2="32785" y2="55924"/>
                        <a14:foregroundMark x1="50278" y1="69167" x2="51471" y2="69316"/>
                        <a14:backgroundMark x1="13611" y1="8056" x2="15000" y2="12500"/>
                        <a14:backgroundMark x1="20833" y1="8333" x2="15833" y2="24444"/>
                        <a14:backgroundMark x1="26111" y1="8889" x2="25278" y2="26389"/>
                        <a14:backgroundMark x1="20556" y1="1667" x2="83333" y2="1111"/>
                        <a14:backgroundMark x1="83333" y1="1111" x2="98056" y2="1667"/>
                        <a14:backgroundMark x1="96667" y1="5000" x2="9167" y2="5278"/>
                        <a14:backgroundMark x1="278" y1="833" x2="1111" y2="48333"/>
                        <a14:backgroundMark x1="1111" y1="48333" x2="1667" y2="49722"/>
                        <a14:backgroundMark x1="556" y1="833" x2="16389" y2="14444"/>
                        <a14:backgroundMark x1="10000" y1="10000" x2="3333" y2="16667"/>
                        <a14:backgroundMark x1="33611" y1="11389" x2="33611" y2="11389"/>
                        <a14:backgroundMark x1="39167" y1="10000" x2="39167" y2="10000"/>
                        <a14:backgroundMark x1="33889" y1="9444" x2="29167" y2="11111"/>
                        <a14:backgroundMark x1="40556" y1="8889" x2="29444" y2="14167"/>
                        <a14:backgroundMark x1="35833" y1="9722" x2="30278" y2="16111"/>
                        <a14:backgroundMark x1="30278" y1="16667" x2="29722" y2="26944"/>
                        <a14:backgroundMark x1="21389" y1="29722" x2="41510" y2="30314"/>
                        <a14:backgroundMark x1="28611" y1="15000" x2="31389" y2="18611"/>
                        <a14:backgroundMark x1="278" y1="28889" x2="2500" y2="99444"/>
                        <a14:backgroundMark x1="10000" y1="99722" x2="53056" y2="98611"/>
                        <a14:backgroundMark x1="69444" y1="95278" x2="49444" y2="97222"/>
                        <a14:backgroundMark x1="66667" y1="91389" x2="48889" y2="93056"/>
                        <a14:backgroundMark x1="63056" y1="88056" x2="56667" y2="91389"/>
                        <a14:backgroundMark x1="69722" y1="73333" x2="73889" y2="83056"/>
                        <a14:backgroundMark x1="63056" y1="77500" x2="63056" y2="79167"/>
                        <a14:backgroundMark x1="60183" y1="78569" x2="60000" y2="78889"/>
                        <a14:backgroundMark x1="82500" y1="70000" x2="60884" y2="69810"/>
                        <a14:backgroundMark x1="64029" y1="48545" x2="65574" y2="47542"/>
                        <a14:backgroundMark x1="68678" y1="18871" x2="68889" y2="12500"/>
                        <a14:backgroundMark x1="55038" y1="50278" x2="41229" y2="50278"/>
                        <a14:backgroundMark x1="30687" y1="70379" x2="30556" y2="71111"/>
                        <a14:backgroundMark x1="69722" y1="10000" x2="74718" y2="29266"/>
                        <a14:backgroundMark x1="82565" y1="29791" x2="92778" y2="40556"/>
                        <a14:backgroundMark x1="72222" y1="18889" x2="82189" y2="29395"/>
                        <a14:backgroundMark x1="89444" y1="35278" x2="92222" y2="68889"/>
                        <a14:backgroundMark x1="95556" y1="41667" x2="98056" y2="92222"/>
                        <a14:backgroundMark x1="98333" y1="80000" x2="98056" y2="98056"/>
                        <a14:backgroundMark x1="96944" y1="90833" x2="64444" y2="95278"/>
                        <a14:backgroundMark x1="44390" y1="10748" x2="33611" y2="10556"/>
                        <a14:backgroundMark x1="64722" y1="11111" x2="60125" y2="11029"/>
                        <a14:backgroundMark x1="59830" y1="11482" x2="75833" y2="13889"/>
                        <a14:backgroundMark x1="44444" y1="9167" x2="45333" y2="9301"/>
                        <a14:backgroundMark x1="37500" y1="20000" x2="39569" y2="20239"/>
                        <a14:backgroundMark x1="55272" y1="49896" x2="47778" y2="50833"/>
                        <a14:backgroundMark x1="70278" y1="41111" x2="70278" y2="41111"/>
                        <a14:backgroundMark x1="70833" y1="40833" x2="66944" y2="46667"/>
                        <a14:backgroundMark x1="56111" y1="70000" x2="51944" y2="70556"/>
                        <a14:backgroundMark x1="32778" y1="55000" x2="32778" y2="55000"/>
                        <a14:backgroundMark x1="32222" y1="56389" x2="32222" y2="56389"/>
                        <a14:backgroundMark x1="31389" y1="56111" x2="33333" y2="54722"/>
                        <a14:backgroundMark x1="32500" y1="55556" x2="32500" y2="55556"/>
                        <a14:backgroundMark x1="51111" y1="69444" x2="51111" y2="69444"/>
                        <a14:backgroundMark x1="51389" y1="69444" x2="52778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6306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6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0_TF78884036_Win32" id="{FC2CB217-D03D-4EAB-BD54-E525105B02BC}" vid="{81B70BC6-BA83-4851-BA7D-AC9EB9CB1B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171</TotalTime>
  <Words>276</Words>
  <Application>Microsoft Office PowerPoint</Application>
  <PresentationFormat>Widescreen</PresentationFormat>
  <Paragraphs>87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LE LANGAGE PYTHON</vt:lpstr>
      <vt:lpstr>Introduction</vt:lpstr>
      <vt:lpstr>Caractéristiques du langage</vt:lpstr>
      <vt:lpstr>Les bases du langage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 utilisations de Python et les bibliothèques populaires (partie1)</vt:lpstr>
      <vt:lpstr>Les utilisations de Python et les bibliothèques populaires (partie2)</vt:lpstr>
      <vt:lpstr>Les utilisations de Python et les bibliothèques populaires (partie3)</vt:lpstr>
      <vt:lpstr>Les utilisations de Python et les bibliothèques populaires (partie3)</vt:lpstr>
      <vt:lpstr>Présentation de l’application boursière</vt:lpstr>
      <vt:lpstr>Conclusion</vt:lpstr>
      <vt:lpstr>Pour aller plus loin dans ce langage</vt:lpstr>
      <vt:lpstr>PÉRIODE DE QUESTIONS</vt:lpstr>
      <vt:lpstr>Merci de votre écoute!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NUMÉRIQUE</dc:title>
  <dc:creator>Carl Trepanier</dc:creator>
  <cp:lastModifiedBy>Carl Trepanier</cp:lastModifiedBy>
  <cp:revision>41</cp:revision>
  <dcterms:created xsi:type="dcterms:W3CDTF">2023-05-05T01:09:58Z</dcterms:created>
  <dcterms:modified xsi:type="dcterms:W3CDTF">2023-05-09T00:58:53Z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