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62" r:id="rId5"/>
    <p:sldId id="257" r:id="rId6"/>
    <p:sldId id="258" r:id="rId7"/>
    <p:sldId id="259" r:id="rId8"/>
    <p:sldId id="260" r:id="rId9"/>
    <p:sldId id="261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760845" cy="99421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90458-A546-4913-8E39-9F6A212162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1221D-58A1-4C9E-8F68-351A302689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8195" cy="5423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5329" y="0"/>
            <a:ext cx="2888195" cy="5423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513" y="1351258"/>
            <a:ext cx="6486039" cy="364839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507" y="5202344"/>
            <a:ext cx="5332053" cy="425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267686"/>
            <a:ext cx="2888195" cy="542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5329" y="10267686"/>
            <a:ext cx="2888195" cy="542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5CC-CA9E-495D-B070-EB917FDB59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5CC-CA9E-495D-B070-EB917FDB59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5CC-CA9E-495D-B070-EB917FDB59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5CC-CA9E-495D-B070-EB917FDB59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5CC-CA9E-495D-B070-EB917FDB59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5CC-CA9E-495D-B070-EB917FDB59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5CC-CA9E-495D-B070-EB917FDB59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5CC-CA9E-495D-B070-EB917FDB59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5CC-CA9E-495D-B070-EB917FDB59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5CC-CA9E-495D-B070-EB917FDB59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C5CC-CA9E-495D-B070-EB917FDB59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0C5CC-CA9E-495D-B070-EB917FDB59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我们仍然没有安全的跨域请求：</a:t>
            </a:r>
            <a:r>
              <a:rPr lang="en-US" altLang="zh-CN" sz="3200" b="1" dirty="0"/>
              <a:t>CORS</a:t>
            </a:r>
            <a:r>
              <a:rPr lang="zh-CN" altLang="en-US" sz="3200" b="1" dirty="0"/>
              <a:t>的实证研究</a:t>
            </a:r>
            <a:br>
              <a:rPr lang="zh-CN" altLang="en-US" sz="3200" dirty="0"/>
            </a:br>
            <a:br>
              <a:rPr lang="en-US" altLang="zh-CN" sz="3200" dirty="0" smtClean="0"/>
            </a:b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We Still Don’t Have Secure Cross-Domain Requests:</a:t>
            </a:r>
            <a:endParaRPr lang="en-US" altLang="zh-CN" sz="2000" dirty="0" smtClean="0"/>
          </a:p>
          <a:p>
            <a:r>
              <a:rPr lang="en-US" altLang="zh-CN" sz="2000" dirty="0" smtClean="0"/>
              <a:t>an Empirical Study of CORS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发现的三类问题</a:t>
            </a:r>
            <a:endParaRPr lang="zh-CN" altLang="en-US" sz="3200" dirty="0"/>
          </a:p>
        </p:txBody>
      </p:sp>
      <p:pic>
        <p:nvPicPr>
          <p:cNvPr id="4" name="内容占位符 3" descr="2018-11-21_15h12_2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2498" y="2045571"/>
            <a:ext cx="7594495" cy="247750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过度宽松的发送</a:t>
            </a:r>
            <a:r>
              <a:rPr lang="zh-CN" altLang="en-US" sz="3200" dirty="0"/>
              <a:t>许可（</a:t>
            </a:r>
            <a:r>
              <a:rPr lang="en-US" altLang="zh-CN" sz="3200" dirty="0"/>
              <a:t>Overly Permissive Sending Permission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722236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构造请求</a:t>
            </a:r>
            <a:r>
              <a:rPr lang="en-US" altLang="zh-CN" dirty="0"/>
              <a:t>Headers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b="1" dirty="0"/>
              <a:t>CORS</a:t>
            </a:r>
            <a:r>
              <a:rPr lang="zh-CN" altLang="en-US" sz="2000" b="1" dirty="0"/>
              <a:t>对</a:t>
            </a:r>
            <a:r>
              <a:rPr lang="en-US" altLang="zh-CN" sz="2000" b="1" dirty="0"/>
              <a:t>header values</a:t>
            </a:r>
            <a:r>
              <a:rPr lang="zh-CN" altLang="en-US" sz="2000" b="1" dirty="0"/>
              <a:t>施加的</a:t>
            </a:r>
            <a:r>
              <a:rPr lang="zh-CN" altLang="en-US" sz="2000" b="1" dirty="0" smtClean="0"/>
              <a:t>限制少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RFC 7231</a:t>
            </a:r>
            <a:r>
              <a:rPr lang="zh-CN" altLang="en-US" sz="2000" dirty="0"/>
              <a:t>为</a:t>
            </a:r>
            <a:r>
              <a:rPr lang="en-US" altLang="zh-CN" sz="2000" dirty="0"/>
              <a:t>9</a:t>
            </a:r>
            <a:r>
              <a:rPr lang="zh-CN" altLang="en-US" sz="2000" dirty="0"/>
              <a:t>个</a:t>
            </a:r>
            <a:r>
              <a:rPr lang="en-US" altLang="zh-CN" sz="2000" dirty="0"/>
              <a:t>CORS</a:t>
            </a:r>
            <a:r>
              <a:rPr lang="zh-CN" altLang="en-US" sz="2000" dirty="0"/>
              <a:t>白名单</a:t>
            </a:r>
            <a:r>
              <a:rPr lang="en-US" altLang="zh-CN" sz="2000" dirty="0"/>
              <a:t>headers</a:t>
            </a:r>
            <a:r>
              <a:rPr lang="zh-CN" altLang="en-US" sz="2000" dirty="0"/>
              <a:t>中的</a:t>
            </a:r>
            <a:r>
              <a:rPr lang="en-US" altLang="zh-CN" sz="2000" dirty="0"/>
              <a:t>4</a:t>
            </a:r>
            <a:r>
              <a:rPr lang="zh-CN" altLang="en-US" sz="2000" dirty="0"/>
              <a:t>个提供了明确的格式要求：</a:t>
            </a:r>
            <a:r>
              <a:rPr lang="en-US" altLang="zh-CN" sz="2000" dirty="0"/>
              <a:t>Accept, Accept-Language, Content-Language </a:t>
            </a:r>
            <a:r>
              <a:rPr lang="zh-CN" altLang="en-US" sz="2000" dirty="0"/>
              <a:t>以及 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。例如，符合标准的</a:t>
            </a:r>
            <a:r>
              <a:rPr lang="en-US" altLang="zh-CN" sz="2000" dirty="0"/>
              <a:t>Accept</a:t>
            </a:r>
            <a:r>
              <a:rPr lang="zh-CN" altLang="en-US" sz="2000" dirty="0"/>
              <a:t>的 </a:t>
            </a:r>
            <a:r>
              <a:rPr lang="en-US" altLang="zh-CN" sz="2000" dirty="0"/>
              <a:t>Header</a:t>
            </a:r>
            <a:r>
              <a:rPr lang="zh-CN" altLang="en-US" sz="2000" dirty="0"/>
              <a:t>值应该类似于“</a:t>
            </a:r>
            <a:r>
              <a:rPr lang="en-US" altLang="zh-CN" sz="2000" dirty="0"/>
              <a:t>text/html</a:t>
            </a:r>
            <a:r>
              <a:rPr lang="zh-CN" altLang="en-US" sz="2000" dirty="0"/>
              <a:t>，</a:t>
            </a:r>
            <a:r>
              <a:rPr lang="en-US" altLang="zh-CN" sz="2000" dirty="0"/>
              <a:t>application/xml”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但是，</a:t>
            </a:r>
            <a:r>
              <a:rPr lang="en-US" altLang="zh-CN" sz="2000" dirty="0" smtClean="0"/>
              <a:t>CORS</a:t>
            </a:r>
            <a:r>
              <a:rPr lang="zh-CN" altLang="en-US" sz="2000" dirty="0"/>
              <a:t>不对任何白名单标题施加格式</a:t>
            </a:r>
            <a:r>
              <a:rPr lang="zh-CN" altLang="en-US" sz="2000" dirty="0" smtClean="0"/>
              <a:t>限制。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例如，它们的值可以设置为“</a:t>
            </a:r>
            <a:r>
              <a:rPr lang="en-US" altLang="zh-CN" sz="2000" dirty="0"/>
              <a:t>(){</a:t>
            </a:r>
            <a:r>
              <a:rPr lang="zh-CN" altLang="en-US" sz="2000" dirty="0"/>
              <a:t>：；</a:t>
            </a:r>
            <a:r>
              <a:rPr lang="en-US" altLang="zh-CN" sz="2000" dirty="0"/>
              <a:t>}</a:t>
            </a:r>
            <a:r>
              <a:rPr lang="zh-CN" altLang="en-US" sz="2000" dirty="0"/>
              <a:t>；”，这是攻击</a:t>
            </a:r>
            <a:r>
              <a:rPr lang="zh-CN" altLang="en-US" sz="2000" dirty="0" smtClean="0"/>
              <a:t>有效载荷。</a:t>
            </a:r>
            <a:endParaRPr lang="zh-CN" altLang="en-US" sz="2000" dirty="0" smtClean="0"/>
          </a:p>
          <a:p>
            <a:pPr marL="0" indent="0">
              <a:buNone/>
            </a:pPr>
            <a:endParaRPr lang="zh-CN" altLang="en-US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Case study</a:t>
            </a:r>
            <a:r>
              <a:rPr lang="zh-CN" altLang="en-US" sz="2000" dirty="0" smtClean="0"/>
              <a:t>：创造一个存在</a:t>
            </a:r>
            <a:r>
              <a:rPr lang="en-US" altLang="zh-CN" sz="2000" dirty="0" smtClean="0"/>
              <a:t>s</a:t>
            </a:r>
            <a:r>
              <a:rPr lang="en-US" altLang="zh-CN" sz="2000" dirty="0"/>
              <a:t>2-045</a:t>
            </a:r>
            <a:r>
              <a:rPr lang="zh-CN" altLang="en-US" sz="2000" dirty="0"/>
              <a:t>漏洞</a:t>
            </a:r>
            <a:r>
              <a:rPr lang="en-US" altLang="zh-CN" sz="2000" dirty="0"/>
              <a:t>(CVE-2017-5638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的本地网络环境，这个漏洞是</a:t>
            </a:r>
            <a:r>
              <a:rPr lang="zh-CN" altLang="en-US" sz="2000" dirty="0"/>
              <a:t>由不正确的</a:t>
            </a:r>
            <a:r>
              <a:rPr lang="en-US" altLang="zh-CN" sz="2000" dirty="0"/>
              <a:t>Content-Type header</a:t>
            </a:r>
            <a:r>
              <a:rPr lang="zh-CN" altLang="en-US" sz="2000" dirty="0"/>
              <a:t>解析造成的，并导致远程代码执行。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CORS</a:t>
            </a:r>
            <a:r>
              <a:rPr lang="zh-CN" altLang="en-US" sz="2000" dirty="0"/>
              <a:t>的帮助下</a:t>
            </a:r>
            <a:r>
              <a:rPr lang="zh-CN" altLang="en-US" sz="2000" dirty="0" smtClean="0"/>
              <a:t>，攻击</a:t>
            </a:r>
            <a:r>
              <a:rPr lang="zh-CN" altLang="en-US" sz="2000" dirty="0"/>
              <a:t>者可以设置一个网页，通过</a:t>
            </a:r>
            <a:r>
              <a:rPr lang="en-US" altLang="zh-CN" sz="2000" dirty="0"/>
              <a:t>Content-Type header</a:t>
            </a:r>
            <a:r>
              <a:rPr lang="zh-CN" altLang="en-US" sz="2000" dirty="0" smtClean="0"/>
              <a:t>发送恶意的</a:t>
            </a:r>
            <a:r>
              <a:rPr lang="zh-CN" altLang="en-US" sz="2000" dirty="0"/>
              <a:t>跨源请求。一旦内网受害者访问此页面，该漏洞将被触发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6027"/>
            <a:ext cx="10515600" cy="57509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CORS</a:t>
            </a:r>
            <a:r>
              <a:rPr lang="zh-CN" altLang="en-US" sz="2000" b="1" dirty="0"/>
              <a:t>对</a:t>
            </a:r>
            <a:r>
              <a:rPr lang="en-US" altLang="zh-CN" sz="2000" b="1" dirty="0"/>
              <a:t>header</a:t>
            </a:r>
            <a:r>
              <a:rPr lang="zh-CN" altLang="en-US" sz="2000" b="1" dirty="0"/>
              <a:t>大小施加了很少的限制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HTTP</a:t>
            </a:r>
            <a:r>
              <a:rPr lang="zh-CN" altLang="en-US" sz="2000" dirty="0"/>
              <a:t>或</a:t>
            </a:r>
            <a:r>
              <a:rPr lang="en-US" altLang="zh-CN" sz="2000" dirty="0"/>
              <a:t>CORS</a:t>
            </a:r>
            <a:r>
              <a:rPr lang="zh-CN" altLang="en-US" sz="2000" dirty="0"/>
              <a:t>标准中，对请求</a:t>
            </a:r>
            <a:r>
              <a:rPr lang="en-US" altLang="zh-CN" sz="2000" dirty="0"/>
              <a:t>header</a:t>
            </a:r>
            <a:r>
              <a:rPr lang="zh-CN" altLang="en-US" sz="2000" dirty="0"/>
              <a:t>的大小没有明确的</a:t>
            </a:r>
            <a:r>
              <a:rPr lang="zh-CN" altLang="en-US" sz="2000" dirty="0" smtClean="0"/>
              <a:t>限制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我们测试了五种主要浏览器，发现它们都允许</a:t>
            </a:r>
            <a:r>
              <a:rPr lang="en-US" altLang="zh-CN" sz="2000" dirty="0"/>
              <a:t>CORS</a:t>
            </a:r>
            <a:r>
              <a:rPr lang="zh-CN" altLang="en-US" sz="2000" dirty="0"/>
              <a:t>接口中至少</a:t>
            </a:r>
            <a:r>
              <a:rPr lang="en-US" altLang="zh-CN" sz="2000" dirty="0"/>
              <a:t>16 MB</a:t>
            </a:r>
            <a:r>
              <a:rPr lang="zh-CN" altLang="en-US" sz="2000" dirty="0"/>
              <a:t>的一个或多个标头。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b="1" dirty="0"/>
              <a:t>Case study</a:t>
            </a:r>
            <a:r>
              <a:rPr lang="zh-CN" altLang="en-US" sz="2000" dirty="0"/>
              <a:t>：网络攻击者可以利用浏览器和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服务器之间的</a:t>
            </a:r>
            <a:r>
              <a:rPr lang="en-US" altLang="zh-CN" sz="2000" dirty="0"/>
              <a:t>header</a:t>
            </a:r>
            <a:r>
              <a:rPr lang="zh-CN" altLang="en-US" sz="2000" dirty="0"/>
              <a:t>大小差异来发起侧通道攻击，远程确定任何网站上是否存在受害者的</a:t>
            </a:r>
            <a:r>
              <a:rPr lang="en-US" altLang="zh-CN" sz="2000" dirty="0"/>
              <a:t>cookie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要执行此攻击，攻击者首先要测量目标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服务器的</a:t>
            </a:r>
            <a:r>
              <a:rPr lang="en-US" altLang="zh-CN" sz="2000" dirty="0"/>
              <a:t>header</a:t>
            </a:r>
            <a:r>
              <a:rPr lang="zh-CN" altLang="en-US" sz="2000" dirty="0"/>
              <a:t>大小限制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然后，攻击者使用构造的</a:t>
            </a:r>
            <a:r>
              <a:rPr lang="en-US" altLang="zh-CN" sz="2000" dirty="0"/>
              <a:t>header</a:t>
            </a:r>
            <a:r>
              <a:rPr lang="zh-CN" altLang="en-US" sz="2000" dirty="0"/>
              <a:t>值在受害者的浏览器中发送“简单请求”，使</a:t>
            </a:r>
            <a:r>
              <a:rPr lang="en-US" altLang="zh-CN" sz="2000" dirty="0"/>
              <a:t>header</a:t>
            </a:r>
            <a:r>
              <a:rPr lang="zh-CN" altLang="en-US" sz="2000" dirty="0"/>
              <a:t>大小略小于测量的限制。如果存在</a:t>
            </a:r>
            <a:r>
              <a:rPr lang="en-US" altLang="zh-CN" sz="2000" dirty="0"/>
              <a:t>cookie</a:t>
            </a:r>
            <a:r>
              <a:rPr lang="zh-CN" altLang="en-US" sz="2000" dirty="0"/>
              <a:t>，则该</a:t>
            </a:r>
            <a:r>
              <a:rPr lang="en-US" altLang="zh-CN" sz="2000" dirty="0"/>
              <a:t>cookie</a:t>
            </a:r>
            <a:r>
              <a:rPr lang="zh-CN" altLang="en-US" sz="2000" dirty="0"/>
              <a:t>将在请求中自动附加。</a:t>
            </a:r>
            <a:r>
              <a:rPr lang="en-US" altLang="zh-CN" sz="2000" dirty="0"/>
              <a:t>Header</a:t>
            </a:r>
            <a:r>
              <a:rPr lang="zh-CN" altLang="en-US" sz="2000" dirty="0"/>
              <a:t>总大小将超过限制，导致</a:t>
            </a:r>
            <a:r>
              <a:rPr lang="en-US" altLang="zh-CN" sz="2000" dirty="0"/>
              <a:t>400 Bad Request</a:t>
            </a:r>
            <a:r>
              <a:rPr lang="zh-CN" altLang="en-US" sz="2000" dirty="0"/>
              <a:t>响应。如果没有</a:t>
            </a:r>
            <a:r>
              <a:rPr lang="en-US" altLang="zh-CN" sz="2000" dirty="0"/>
              <a:t>cookie</a:t>
            </a:r>
            <a:r>
              <a:rPr lang="zh-CN" altLang="en-US" sz="2000" dirty="0"/>
              <a:t>，目标服务器将返回</a:t>
            </a:r>
            <a:r>
              <a:rPr lang="en-US" altLang="zh-CN" sz="2000" dirty="0"/>
              <a:t>200 OK</a:t>
            </a:r>
            <a:r>
              <a:rPr lang="zh-CN" altLang="en-US" sz="2000" dirty="0"/>
              <a:t>响应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Cookie</a:t>
            </a:r>
            <a:r>
              <a:rPr lang="zh-CN" altLang="en-US" sz="2000" dirty="0"/>
              <a:t>的存在可能泄露有关受害者的私人信息。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6751" y="4202863"/>
            <a:ext cx="3957049" cy="1974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过度宽松的发送许可（</a:t>
            </a:r>
            <a:r>
              <a:rPr lang="en-US" altLang="zh-CN" sz="3200" dirty="0" smtClean="0"/>
              <a:t>Overly Permissive Sending Permission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构造请求</a:t>
            </a:r>
            <a:r>
              <a:rPr lang="en-US" altLang="zh-CN" dirty="0" smtClean="0"/>
              <a:t>bodies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b="1" dirty="0"/>
              <a:t>CORS</a:t>
            </a:r>
            <a:r>
              <a:rPr lang="zh-CN" altLang="en-US" sz="2000" b="1" dirty="0"/>
              <a:t>缺乏对</a:t>
            </a:r>
            <a:r>
              <a:rPr lang="en-US" altLang="zh-CN" sz="2000" b="1" dirty="0"/>
              <a:t>body</a:t>
            </a:r>
            <a:r>
              <a:rPr lang="zh-CN" altLang="en-US" sz="2000" b="1" dirty="0"/>
              <a:t>格式的</a:t>
            </a:r>
            <a:r>
              <a:rPr lang="zh-CN" altLang="en-US" sz="2000" b="1" dirty="0" smtClean="0"/>
              <a:t>限制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dirty="0"/>
              <a:t>标准的</a:t>
            </a:r>
            <a:r>
              <a:rPr lang="en-US" altLang="zh-CN" sz="2000" dirty="0"/>
              <a:t>HTML</a:t>
            </a:r>
            <a:r>
              <a:rPr lang="zh-CN" altLang="en-US" sz="2000" dirty="0"/>
              <a:t>表单限制</a:t>
            </a:r>
            <a:r>
              <a:rPr lang="en-US" altLang="zh-CN" sz="2000" dirty="0"/>
              <a:t>POST</a:t>
            </a:r>
            <a:r>
              <a:rPr lang="zh-CN" altLang="en-US" sz="2000" dirty="0"/>
              <a:t>数据的格式。</a:t>
            </a:r>
            <a:r>
              <a:rPr lang="en-US" altLang="zh-CN" sz="2000" dirty="0"/>
              <a:t>HTML</a:t>
            </a:r>
            <a:r>
              <a:rPr lang="zh-CN" altLang="en-US" sz="2000" dirty="0"/>
              <a:t>表单数据由浏览器以三种编码类型自动编码： “</a:t>
            </a:r>
            <a:r>
              <a:rPr lang="en-US" altLang="zh-CN" sz="2000" dirty="0" smtClean="0"/>
              <a:t>application/x-www-form-</a:t>
            </a:r>
            <a:r>
              <a:rPr lang="en-US" altLang="zh-CN" sz="2000" dirty="0" err="1" smtClean="0"/>
              <a:t>urlencoded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text/plain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, </a:t>
            </a:r>
            <a:r>
              <a:rPr lang="zh-CN" altLang="en-US" sz="2000" dirty="0"/>
              <a:t>以及“</a:t>
            </a:r>
            <a:r>
              <a:rPr lang="en-US" altLang="zh-CN" sz="2000" dirty="0" smtClean="0"/>
              <a:t>multipart/form-data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CORS</a:t>
            </a:r>
            <a:r>
              <a:rPr lang="zh-CN" altLang="en-US" sz="2000" dirty="0"/>
              <a:t>不对请求</a:t>
            </a:r>
            <a:r>
              <a:rPr lang="en-US" altLang="zh-CN" sz="2000" dirty="0"/>
              <a:t>bodies</a:t>
            </a:r>
            <a:r>
              <a:rPr lang="zh-CN" altLang="en-US" sz="2000" dirty="0"/>
              <a:t>施加任何格式限制。本文测试了五种浏览器，发现它们都允许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以任何格式发送带有</a:t>
            </a:r>
            <a:r>
              <a:rPr lang="en-US" altLang="zh-CN" sz="2000" dirty="0"/>
              <a:t>body</a:t>
            </a:r>
            <a:r>
              <a:rPr lang="zh-CN" altLang="en-US" sz="2000" dirty="0"/>
              <a:t>数据的跨源请求。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b="1" dirty="0"/>
              <a:t>Case study</a:t>
            </a:r>
            <a:r>
              <a:rPr lang="zh-CN" altLang="en-US" sz="2000" dirty="0" smtClean="0"/>
              <a:t>：在</a:t>
            </a:r>
            <a:r>
              <a:rPr lang="en-US" altLang="zh-CN" sz="2000" dirty="0"/>
              <a:t>CORS</a:t>
            </a:r>
            <a:r>
              <a:rPr lang="zh-CN" altLang="en-US" sz="2000" dirty="0"/>
              <a:t>之前，检查服务器端是否存在“</a:t>
            </a:r>
            <a:r>
              <a:rPr lang="en-US" altLang="zh-CN" sz="2000" dirty="0"/>
              <a:t>filename”</a:t>
            </a:r>
            <a:r>
              <a:rPr lang="zh-CN" altLang="en-US" sz="2000" dirty="0"/>
              <a:t>属性就足以阻止文件上传</a:t>
            </a:r>
            <a:r>
              <a:rPr lang="en-US" altLang="zh-CN" sz="2000" dirty="0"/>
              <a:t>CSRF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CORS</a:t>
            </a:r>
            <a:r>
              <a:rPr lang="zh-CN" altLang="en-US" sz="2000" dirty="0"/>
              <a:t>破坏了这一防御，允许攻击者手工设置“</a:t>
            </a:r>
            <a:r>
              <a:rPr lang="en-US" altLang="zh-CN" sz="2000" dirty="0"/>
              <a:t>filename”</a:t>
            </a:r>
            <a:r>
              <a:rPr lang="zh-CN" altLang="en-US" sz="2000" dirty="0"/>
              <a:t>属性，从而能够启动文件上传</a:t>
            </a:r>
            <a:r>
              <a:rPr lang="en-US" altLang="zh-CN" sz="2000" dirty="0"/>
              <a:t>CSRF</a:t>
            </a:r>
            <a:r>
              <a:rPr lang="zh-CN" altLang="en-US" sz="2000" dirty="0"/>
              <a:t>攻击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本文在</a:t>
            </a:r>
            <a:r>
              <a:rPr lang="en-US" altLang="zh-CN" sz="2000" dirty="0"/>
              <a:t>JD.com(</a:t>
            </a:r>
            <a:r>
              <a:rPr lang="en-US" altLang="zh-CN" sz="2000" dirty="0" err="1"/>
              <a:t>AlexaRank</a:t>
            </a:r>
            <a:r>
              <a:rPr lang="en-US" altLang="zh-CN" sz="2000" dirty="0"/>
              <a:t> 20)</a:t>
            </a:r>
            <a:r>
              <a:rPr lang="zh-CN" altLang="en-US" sz="2000" dirty="0"/>
              <a:t>的个人账户页面中发现了这种</a:t>
            </a:r>
            <a:r>
              <a:rPr lang="zh-CN" altLang="en-US" sz="2000" dirty="0" smtClean="0"/>
              <a:t>情况。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6809"/>
            <a:ext cx="10515600" cy="57301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CORS</a:t>
            </a:r>
            <a:r>
              <a:rPr lang="zh-CN" altLang="en-US" sz="2000" b="1" dirty="0"/>
              <a:t>对</a:t>
            </a:r>
            <a:r>
              <a:rPr lang="en-US" altLang="zh-CN" sz="2000" b="1" dirty="0"/>
              <a:t>body</a:t>
            </a:r>
            <a:r>
              <a:rPr lang="zh-CN" altLang="en-US" sz="2000" b="1" dirty="0"/>
              <a:t>值的限制</a:t>
            </a:r>
            <a:r>
              <a:rPr lang="zh-CN" altLang="en-US" sz="2000" b="1" dirty="0" smtClean="0"/>
              <a:t>很少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CORS</a:t>
            </a:r>
            <a:r>
              <a:rPr lang="zh-CN" altLang="en-US" sz="2000" dirty="0"/>
              <a:t>之前，浏览器通过过滤或转换一些特殊值来限制跨源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</a:t>
            </a:r>
            <a:r>
              <a:rPr lang="en-US" altLang="zh-CN" sz="2000" dirty="0"/>
              <a:t>body</a:t>
            </a:r>
            <a:r>
              <a:rPr lang="zh-CN" altLang="en-US" sz="2000" dirty="0"/>
              <a:t>中的二进制数据。例如，在</a:t>
            </a:r>
            <a:r>
              <a:rPr lang="en-US" altLang="zh-CN" sz="2000" dirty="0"/>
              <a:t>Firefox</a:t>
            </a:r>
            <a:r>
              <a:rPr lang="zh-CN" altLang="en-US" sz="2000" dirty="0"/>
              <a:t>中，</a:t>
            </a:r>
            <a:r>
              <a:rPr lang="en-US" altLang="zh-CN" sz="2000" dirty="0"/>
              <a:t>EDGE</a:t>
            </a:r>
            <a:r>
              <a:rPr lang="zh-CN" altLang="en-US" sz="2000" dirty="0"/>
              <a:t>和</a:t>
            </a:r>
            <a:r>
              <a:rPr lang="en-US" altLang="zh-CN" sz="2000" dirty="0"/>
              <a:t>IE</a:t>
            </a:r>
            <a:r>
              <a:rPr lang="zh-CN" altLang="en-US" sz="2000" dirty="0"/>
              <a:t>，表单数据被“</a:t>
            </a:r>
            <a:r>
              <a:rPr lang="en-US" altLang="zh-CN" sz="2000" dirty="0"/>
              <a:t>\x00”</a:t>
            </a:r>
            <a:r>
              <a:rPr lang="zh-CN" altLang="en-US" sz="2000" dirty="0"/>
              <a:t>截断，“</a:t>
            </a:r>
            <a:r>
              <a:rPr lang="en-US" altLang="zh-CN" sz="2000" dirty="0"/>
              <a:t>\x00”</a:t>
            </a:r>
            <a:r>
              <a:rPr lang="zh-CN" altLang="en-US" sz="2000" dirty="0"/>
              <a:t>之后的数据不会被发送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限制了攻击者精确构造</a:t>
            </a:r>
            <a:r>
              <a:rPr lang="zh-CN" altLang="en-US" sz="2000" dirty="0" smtClean="0"/>
              <a:t>恶意数据</a:t>
            </a:r>
            <a:r>
              <a:rPr lang="zh-CN" altLang="en-US" sz="2000" dirty="0"/>
              <a:t>的能力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但是，浏览器中的</a:t>
            </a:r>
            <a:r>
              <a:rPr lang="en-US" altLang="zh-CN" sz="2000" dirty="0" err="1"/>
              <a:t>CORS</a:t>
            </a:r>
            <a:r>
              <a:rPr lang="zh-CN" altLang="en-US" sz="2000" dirty="0"/>
              <a:t>标准和</a:t>
            </a:r>
            <a:r>
              <a:rPr lang="en-US" altLang="zh-CN" sz="2000" dirty="0" err="1"/>
              <a:t>CORS</a:t>
            </a:r>
            <a:r>
              <a:rPr lang="zh-CN" altLang="en-US" sz="2000" dirty="0"/>
              <a:t>接口</a:t>
            </a:r>
            <a:r>
              <a:rPr lang="zh-CN" altLang="en-US" sz="2000" dirty="0" smtClean="0"/>
              <a:t>对</a:t>
            </a:r>
            <a:r>
              <a:rPr lang="en-US" altLang="zh-CN" sz="2000" dirty="0" smtClean="0"/>
              <a:t>body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值没有任何</a:t>
            </a:r>
            <a:r>
              <a:rPr lang="zh-CN" altLang="en-US" sz="2000" dirty="0" smtClean="0"/>
              <a:t>限制。</a:t>
            </a:r>
            <a:endParaRPr lang="zh-CN" altLang="en-US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Case study</a:t>
            </a:r>
            <a:r>
              <a:rPr lang="zh-CN" altLang="en-US" sz="2000" dirty="0" smtClean="0"/>
              <a:t>：</a:t>
            </a:r>
            <a:r>
              <a:rPr lang="en-US" altLang="zh-CN" sz="2000" dirty="0" err="1"/>
              <a:t>AppleFileProtocol</a:t>
            </a:r>
            <a:r>
              <a:rPr lang="en-US" altLang="zh-CN" sz="2000" dirty="0"/>
              <a:t>(AFP)</a:t>
            </a:r>
            <a:r>
              <a:rPr lang="zh-CN" altLang="en-US" sz="2000" dirty="0"/>
              <a:t>是来自</a:t>
            </a:r>
            <a:r>
              <a:rPr lang="en-US" altLang="zh-CN" sz="2000" dirty="0"/>
              <a:t>Apple</a:t>
            </a:r>
            <a:r>
              <a:rPr lang="zh-CN" altLang="en-US" sz="2000" dirty="0"/>
              <a:t>的一种文件共享协议，它为</a:t>
            </a:r>
            <a:r>
              <a:rPr lang="en-US" altLang="zh-CN" sz="2000" dirty="0" err="1"/>
              <a:t>MacOS</a:t>
            </a:r>
            <a:r>
              <a:rPr lang="zh-CN" altLang="en-US" sz="2000" dirty="0"/>
              <a:t>提供文件共享服务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/>
              <a:t>MacOS</a:t>
            </a:r>
            <a:r>
              <a:rPr lang="zh-CN" altLang="en-US" sz="2000" dirty="0"/>
              <a:t>内置的</a:t>
            </a:r>
            <a:r>
              <a:rPr lang="en-US" altLang="zh-CN" sz="2000" dirty="0"/>
              <a:t>AFP</a:t>
            </a:r>
            <a:r>
              <a:rPr lang="zh-CN" altLang="en-US" sz="2000" dirty="0" smtClean="0"/>
              <a:t>服务器：使用</a:t>
            </a:r>
            <a:r>
              <a:rPr lang="en-US" altLang="zh-CN" sz="2000" dirty="0"/>
              <a:t>16</a:t>
            </a:r>
            <a:r>
              <a:rPr lang="zh-CN" altLang="en-US" sz="2000" dirty="0"/>
              <a:t>字节队列来解析数据，忽略任何未识别的</a:t>
            </a:r>
            <a:r>
              <a:rPr lang="en-US" altLang="zh-CN" sz="2000" dirty="0"/>
              <a:t>16</a:t>
            </a:r>
            <a:r>
              <a:rPr lang="zh-CN" altLang="en-US" sz="2000" dirty="0"/>
              <a:t>字节帧并继续解析下一个</a:t>
            </a:r>
            <a:r>
              <a:rPr lang="en-US" altLang="zh-CN" sz="2000" dirty="0"/>
              <a:t>16</a:t>
            </a:r>
            <a:r>
              <a:rPr lang="zh-CN" altLang="en-US" sz="2000" dirty="0"/>
              <a:t>字节帧。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利用</a:t>
            </a:r>
            <a:r>
              <a:rPr lang="en-US" altLang="zh-CN" sz="2000" dirty="0"/>
              <a:t>CORS</a:t>
            </a:r>
            <a:r>
              <a:rPr lang="zh-CN" altLang="en-US" sz="2000" dirty="0"/>
              <a:t>接口，攻击者可以创建一个跨源请求，使</a:t>
            </a:r>
            <a:r>
              <a:rPr lang="zh-CN" altLang="en-US" sz="2000" dirty="0" smtClean="0"/>
              <a:t>其</a:t>
            </a:r>
            <a:r>
              <a:rPr lang="en-US" altLang="zh-CN" sz="2000" dirty="0" smtClean="0"/>
              <a:t>header</a:t>
            </a:r>
            <a:r>
              <a:rPr lang="zh-CN" altLang="en-US" sz="2000" dirty="0" smtClean="0"/>
              <a:t>大小</a:t>
            </a:r>
            <a:r>
              <a:rPr lang="zh-CN" altLang="en-US" sz="2000" dirty="0"/>
              <a:t>为</a:t>
            </a:r>
            <a:r>
              <a:rPr lang="en-US" altLang="zh-CN" sz="2000" dirty="0"/>
              <a:t>16</a:t>
            </a:r>
            <a:r>
              <a:rPr lang="zh-CN" altLang="en-US" sz="2000" dirty="0"/>
              <a:t>个字节的倍数，这被</a:t>
            </a:r>
            <a:r>
              <a:rPr lang="en-US" altLang="zh-CN" sz="2000" dirty="0"/>
              <a:t>AFP</a:t>
            </a:r>
            <a:r>
              <a:rPr lang="zh-CN" altLang="en-US" sz="2000" dirty="0"/>
              <a:t>服务器忽略，并以</a:t>
            </a:r>
            <a:r>
              <a:rPr lang="en-US" altLang="zh-CN" sz="2000" dirty="0"/>
              <a:t>AFP</a:t>
            </a:r>
            <a:r>
              <a:rPr lang="zh-CN" altLang="en-US" sz="2000" dirty="0"/>
              <a:t>协议格式构造其二进制主体，与</a:t>
            </a:r>
            <a:r>
              <a:rPr lang="en-US" altLang="zh-CN" sz="2000" dirty="0"/>
              <a:t>AFP</a:t>
            </a:r>
            <a:r>
              <a:rPr lang="zh-CN" altLang="en-US" sz="2000" dirty="0"/>
              <a:t>服务器通信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通过从公共网站发送一个跨源请求，可以在</a:t>
            </a:r>
            <a:r>
              <a:rPr lang="en-US" altLang="zh-CN" sz="2000" dirty="0"/>
              <a:t>AFP</a:t>
            </a:r>
            <a:r>
              <a:rPr lang="zh-CN" altLang="en-US" sz="2000" dirty="0"/>
              <a:t>服务器上创建新的</a:t>
            </a:r>
            <a:r>
              <a:rPr lang="zh-CN" altLang="en-US" sz="2000" dirty="0" smtClean="0"/>
              <a:t>文件。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>
            <a:normAutofit fontScale="90000"/>
          </a:bodyPr>
          <a:lstStyle/>
          <a:p>
            <a:br>
              <a:rPr lang="en-US" altLang="zh-CN" sz="3200" dirty="0" smtClean="0"/>
            </a:br>
            <a:r>
              <a:rPr lang="zh-CN" altLang="en-US" sz="3200" dirty="0" smtClean="0"/>
              <a:t>风险</a:t>
            </a:r>
            <a:r>
              <a:rPr lang="zh-CN" altLang="en-US" sz="3200" dirty="0"/>
              <a:t>信托</a:t>
            </a:r>
            <a:r>
              <a:rPr lang="zh-CN" altLang="en-US" sz="3200" dirty="0" smtClean="0"/>
              <a:t>依赖（</a:t>
            </a:r>
            <a:r>
              <a:rPr lang="en-US" altLang="zh-CN" sz="3200" dirty="0" smtClean="0"/>
              <a:t>Risky Trust Dependency</a:t>
            </a:r>
            <a:r>
              <a:rPr lang="zh-CN" altLang="en-US" sz="3200" dirty="0" smtClean="0"/>
              <a:t>）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/>
          <a:lstStyle/>
          <a:p>
            <a:pPr marL="0" indent="0">
              <a:buNone/>
            </a:pPr>
            <a:endParaRPr lang="zh-CN" altLang="en-US" sz="2400" dirty="0"/>
          </a:p>
          <a:p>
            <a:r>
              <a:rPr lang="en-US" altLang="zh-CN" sz="2400" dirty="0"/>
              <a:t>HTTPS</a:t>
            </a:r>
            <a:r>
              <a:rPr lang="zh-CN" altLang="en-US" sz="2400" dirty="0"/>
              <a:t>站点信任</a:t>
            </a:r>
            <a:r>
              <a:rPr lang="en-US" altLang="zh-CN" sz="2400" dirty="0"/>
              <a:t>HTTP</a:t>
            </a:r>
            <a:r>
              <a:rPr lang="zh-CN" altLang="en-US" sz="2400" dirty="0" smtClean="0"/>
              <a:t>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HTTPS</a:t>
            </a:r>
            <a:r>
              <a:rPr lang="zh-CN" altLang="en-US" sz="2000" dirty="0"/>
              <a:t>旨在保护不安全网络上的通信。因此，中间人攻击者无法读取</a:t>
            </a:r>
            <a:r>
              <a:rPr lang="en-US" altLang="zh-CN" sz="2000" dirty="0"/>
              <a:t>HTTPS</a:t>
            </a:r>
            <a:r>
              <a:rPr lang="zh-CN" altLang="en-US" sz="2000" dirty="0"/>
              <a:t>网站的内容。但是，如果</a:t>
            </a:r>
            <a:r>
              <a:rPr lang="en-US" altLang="zh-CN" sz="2000" dirty="0">
                <a:sym typeface="+mn-ea"/>
              </a:rPr>
              <a:t>HTTPS</a:t>
            </a:r>
            <a:r>
              <a:rPr lang="zh-CN" altLang="en-US" sz="2000" dirty="0" smtClean="0"/>
              <a:t>站点</a:t>
            </a:r>
            <a:r>
              <a:rPr lang="zh-CN" altLang="en-US" sz="2000" dirty="0"/>
              <a:t>配置了</a:t>
            </a:r>
            <a:r>
              <a:rPr lang="en-US" altLang="zh-CN" sz="2000" dirty="0"/>
              <a:t>CORS</a:t>
            </a:r>
            <a:r>
              <a:rPr lang="zh-CN" altLang="en-US" sz="2000" dirty="0"/>
              <a:t>和信任的</a:t>
            </a:r>
            <a:r>
              <a:rPr lang="en-US" altLang="zh-CN" sz="2000" dirty="0"/>
              <a:t>HTTP</a:t>
            </a:r>
            <a:r>
              <a:rPr lang="zh-CN" altLang="en-US" sz="2000" dirty="0"/>
              <a:t>域，然后</a:t>
            </a:r>
            <a:r>
              <a:rPr lang="en-US" altLang="zh-CN" sz="2000" dirty="0"/>
              <a:t>MITM</a:t>
            </a:r>
            <a:r>
              <a:rPr lang="zh-CN" altLang="en-US" sz="2000" dirty="0"/>
              <a:t>攻击者可以首先劫持受信任的</a:t>
            </a:r>
            <a:r>
              <a:rPr lang="en-US" altLang="zh-CN" sz="2000" dirty="0"/>
              <a:t>HTTP</a:t>
            </a:r>
            <a:r>
              <a:rPr lang="zh-CN" altLang="en-US" sz="2000" dirty="0"/>
              <a:t>域，然后从该域向</a:t>
            </a:r>
            <a:r>
              <a:rPr lang="en-US" altLang="zh-CN" sz="2000" dirty="0"/>
              <a:t>HTTPS</a:t>
            </a:r>
            <a:r>
              <a:rPr lang="zh-CN" altLang="en-US" sz="2000" dirty="0"/>
              <a:t>站点发送一个跨源请求</a:t>
            </a:r>
            <a:r>
              <a:rPr lang="en-US" altLang="zh-CN" sz="2000" dirty="0"/>
              <a:t>,</a:t>
            </a:r>
            <a:r>
              <a:rPr lang="zh-CN" altLang="en-US" sz="2000" dirty="0"/>
              <a:t>并间接读取</a:t>
            </a:r>
            <a:r>
              <a:rPr lang="en-US" altLang="zh-CN" sz="2000" dirty="0"/>
              <a:t>HTTPS</a:t>
            </a:r>
            <a:r>
              <a:rPr lang="zh-CN" altLang="en-US" sz="2000" dirty="0"/>
              <a:t>域中受保护的</a:t>
            </a:r>
            <a:r>
              <a:rPr lang="zh-CN" altLang="en-US" sz="2000" dirty="0" smtClean="0"/>
              <a:t>内容。</a:t>
            </a:r>
            <a:endParaRPr lang="zh-CN" altLang="en-US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Case </a:t>
            </a:r>
            <a:r>
              <a:rPr lang="en-US" altLang="zh-CN" sz="2000" b="1" dirty="0" err="1"/>
              <a:t>Study:</a:t>
            </a:r>
            <a:r>
              <a:rPr lang="en-US" altLang="zh-CN" sz="2000" dirty="0" err="1"/>
              <a:t>fedex.com</a:t>
            </a:r>
            <a:r>
              <a:rPr lang="en-US" altLang="zh-CN" sz="2000" dirty="0"/>
              <a:t>(Alexa</a:t>
            </a:r>
            <a:r>
              <a:rPr lang="zh-CN" altLang="en-US" sz="2000" dirty="0"/>
              <a:t>排名</a:t>
            </a:r>
            <a:r>
              <a:rPr lang="en-US" altLang="zh-CN" sz="2000" dirty="0"/>
              <a:t>470)</a:t>
            </a:r>
            <a:r>
              <a:rPr lang="zh-CN" altLang="en-US" sz="2000" dirty="0"/>
              <a:t>已经完全部署了</a:t>
            </a:r>
            <a:r>
              <a:rPr lang="en-US" altLang="zh-CN" sz="2000" dirty="0"/>
              <a:t>HTTPS</a:t>
            </a:r>
            <a:r>
              <a:rPr lang="zh-CN" altLang="en-US" sz="2000" dirty="0"/>
              <a:t>，以防止</a:t>
            </a:r>
            <a:r>
              <a:rPr lang="en-US" altLang="zh-CN" sz="2000" dirty="0"/>
              <a:t>MITM</a:t>
            </a:r>
            <a:r>
              <a:rPr lang="zh-CN" altLang="en-US" sz="2000" dirty="0"/>
              <a:t>攻击。但是它配置</a:t>
            </a:r>
            <a:r>
              <a:rPr lang="en-US" altLang="zh-CN" sz="2000" dirty="0"/>
              <a:t>CORS</a:t>
            </a:r>
            <a:r>
              <a:rPr lang="zh-CN" altLang="en-US" sz="2000" dirty="0"/>
              <a:t>并信任它的</a:t>
            </a:r>
            <a:r>
              <a:rPr lang="en-US" altLang="zh-CN" sz="2000" dirty="0"/>
              <a:t>HTTP</a:t>
            </a:r>
            <a:r>
              <a:rPr lang="zh-CN" altLang="en-US" sz="2000" dirty="0"/>
              <a:t>域，因此</a:t>
            </a:r>
            <a:r>
              <a:rPr lang="en-US" altLang="zh-CN" sz="2000" dirty="0"/>
              <a:t>MITM</a:t>
            </a:r>
            <a:r>
              <a:rPr lang="zh-CN" altLang="en-US" sz="2000" dirty="0"/>
              <a:t>攻击者可以首先劫持</a:t>
            </a:r>
            <a:r>
              <a:rPr lang="en-US" altLang="zh-CN" sz="2000" dirty="0"/>
              <a:t>HTTP</a:t>
            </a:r>
            <a:r>
              <a:rPr lang="zh-CN" altLang="en-US" sz="2000" dirty="0"/>
              <a:t>域，然后发送跨源请求来读取</a:t>
            </a:r>
            <a:r>
              <a:rPr lang="en-US" altLang="zh-CN" sz="2000" dirty="0">
                <a:sym typeface="+mn-ea"/>
              </a:rPr>
              <a:t>HTTPS</a:t>
            </a:r>
            <a:r>
              <a:rPr lang="zh-CN" altLang="en-US" sz="2000" dirty="0" smtClean="0"/>
              <a:t>内容。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它允许攻击者在</a:t>
            </a:r>
            <a:r>
              <a:rPr lang="en-US" altLang="zh-CN" sz="2000" dirty="0"/>
              <a:t>fedex.com</a:t>
            </a:r>
            <a:r>
              <a:rPr lang="zh-CN" altLang="en-US" sz="2000" dirty="0"/>
              <a:t>上读取详细的用户帐户信息，如用户名、电子邮件</a:t>
            </a:r>
            <a:r>
              <a:rPr lang="zh-CN" altLang="en-US" sz="2000" dirty="0" smtClean="0"/>
              <a:t>地址等信息</a:t>
            </a:r>
            <a:endParaRPr lang="zh-CN" altLang="en-US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4855"/>
            <a:ext cx="10515600" cy="5782108"/>
          </a:xfrm>
        </p:spPr>
        <p:txBody>
          <a:bodyPr/>
          <a:lstStyle/>
          <a:p>
            <a:r>
              <a:rPr lang="zh-CN" altLang="en-US" sz="2400" dirty="0"/>
              <a:t>信任其他</a:t>
            </a:r>
            <a:r>
              <a:rPr lang="zh-CN" altLang="en-US" sz="2400" dirty="0" smtClean="0"/>
              <a:t>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000" dirty="0"/>
              <a:t>其他</a:t>
            </a:r>
            <a:r>
              <a:rPr lang="zh-CN" altLang="en-US" sz="2000" dirty="0" smtClean="0"/>
              <a:t>域可以</a:t>
            </a:r>
            <a:r>
              <a:rPr lang="zh-CN" altLang="en-US" sz="2000" dirty="0"/>
              <a:t>分为两种类型，它们自己的子域和第三方域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b="1" dirty="0"/>
              <a:t>信任所有子域。</a:t>
            </a:r>
            <a:r>
              <a:rPr lang="zh-CN" altLang="en-US" sz="2000" dirty="0"/>
              <a:t>跨</a:t>
            </a:r>
            <a:r>
              <a:rPr lang="zh-CN" altLang="en-US" sz="2000" dirty="0" smtClean="0"/>
              <a:t>站脚本攻击</a:t>
            </a:r>
            <a:r>
              <a:rPr lang="en-US" altLang="zh-CN" sz="2000" dirty="0" smtClean="0"/>
              <a:t>(XSS)</a:t>
            </a:r>
            <a:r>
              <a:rPr lang="zh-CN" altLang="en-US" sz="2000" dirty="0" smtClean="0"/>
              <a:t> 在</a:t>
            </a:r>
            <a:r>
              <a:rPr lang="zh-CN" altLang="en-US" sz="2000" dirty="0"/>
              <a:t>子域上的危害通常是有限的，因为它不能读取其他重要子域上的敏感内容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但是，如果一个重要的子域配置了</a:t>
            </a:r>
            <a:r>
              <a:rPr lang="en-US" altLang="zh-CN" sz="2000" dirty="0" err="1"/>
              <a:t>CORS</a:t>
            </a:r>
            <a:r>
              <a:rPr lang="zh-CN" altLang="en-US" sz="2000" dirty="0"/>
              <a:t>并信任其他子域，则</a:t>
            </a:r>
            <a:r>
              <a:rPr lang="zh-CN" altLang="en-US" sz="2000" dirty="0" smtClean="0"/>
              <a:t>子域</a:t>
            </a:r>
            <a:r>
              <a:rPr lang="en-US" altLang="zh-CN" sz="2000" dirty="0" smtClean="0"/>
              <a:t>XSS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危害会提高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Case Study:</a:t>
            </a:r>
            <a:r>
              <a:rPr lang="zh-CN" altLang="en-US" sz="2000" dirty="0" smtClean="0"/>
              <a:t>俄罗斯的</a:t>
            </a:r>
            <a:r>
              <a:rPr lang="zh-CN" altLang="en-US" sz="2000" dirty="0"/>
              <a:t>邮件服务</a:t>
            </a:r>
            <a:r>
              <a:rPr lang="en-US" altLang="zh-CN" sz="2000" dirty="0"/>
              <a:t>mail.ru(Alexa</a:t>
            </a:r>
            <a:r>
              <a:rPr lang="zh-CN" altLang="en-US" sz="2000" dirty="0"/>
              <a:t>全球排名第</a:t>
            </a:r>
            <a:r>
              <a:rPr lang="en-US" altLang="zh-CN" sz="2000" dirty="0"/>
              <a:t>50</a:t>
            </a:r>
            <a:r>
              <a:rPr lang="zh-CN" altLang="en-US" sz="2000" dirty="0"/>
              <a:t>位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其主域被配置为信任任何子域，</a:t>
            </a:r>
            <a:r>
              <a:rPr lang="en-US" altLang="zh-CN" sz="2000" dirty="0"/>
              <a:t>mail.ru</a:t>
            </a:r>
            <a:r>
              <a:rPr lang="zh-CN" altLang="en-US" sz="2000" dirty="0"/>
              <a:t>子域的安全性较低</a:t>
            </a:r>
            <a:r>
              <a:rPr lang="zh-CN" altLang="en-US" sz="2000" dirty="0" smtClean="0"/>
              <a:t>，因此</a:t>
            </a:r>
            <a:r>
              <a:rPr lang="zh-CN" altLang="en-US" sz="2000" dirty="0"/>
              <a:t>攻击者可以利用任何</a:t>
            </a:r>
            <a:r>
              <a:rPr lang="en-US" altLang="zh-CN" sz="2000" dirty="0"/>
              <a:t>XSS</a:t>
            </a:r>
            <a:r>
              <a:rPr lang="zh-CN" altLang="en-US" sz="2000" dirty="0"/>
              <a:t>漏洞在其子域上读取主域的内容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b="1" dirty="0"/>
              <a:t>信任第三方域名。</a:t>
            </a:r>
            <a:r>
              <a:rPr lang="zh-CN" altLang="en-US" sz="2000" dirty="0"/>
              <a:t>如果安全站点配置</a:t>
            </a:r>
            <a:r>
              <a:rPr lang="en-US" altLang="zh-CN" sz="2000" dirty="0"/>
              <a:t>CORS</a:t>
            </a:r>
            <a:r>
              <a:rPr lang="zh-CN" altLang="en-US" sz="2000" dirty="0"/>
              <a:t>，并且信任第三方域，则攻击者可以利用第三方域上的漏洞间接攻击安全站点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Case Study:</a:t>
            </a:r>
            <a:r>
              <a:rPr lang="zh-CN" altLang="en-US" sz="2000" dirty="0"/>
              <a:t>韩国电子商务网站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faceware.cafe</a:t>
            </a:r>
            <a:r>
              <a:rPr lang="en-US" altLang="zh-CN" sz="2000" dirty="0"/>
              <a:t> 24.com</a:t>
            </a:r>
            <a:r>
              <a:rPr lang="en-US" altLang="zh-CN" sz="2000" dirty="0" smtClean="0"/>
              <a:t>)</a:t>
            </a:r>
            <a:r>
              <a:rPr lang="zh-CN" altLang="en-US" sz="2000" dirty="0"/>
              <a:t>信任第三方网站</a:t>
            </a:r>
            <a:r>
              <a:rPr lang="en-US" altLang="zh-CN" sz="2000" dirty="0"/>
              <a:t>Crossdomain.com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Crossdomain.com</a:t>
            </a:r>
            <a:r>
              <a:rPr lang="zh-CN" altLang="en-US" sz="2000" dirty="0"/>
              <a:t>的域名已经过期，任何人都可以注册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所以攻击者可以利用第三方站点上的这些漏洞间接攻击目标站点。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635" y="365125"/>
            <a:ext cx="11440391" cy="1325563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复杂的策略和错误</a:t>
            </a:r>
            <a:r>
              <a:rPr lang="zh-CN" altLang="en-US" sz="3200" dirty="0" smtClean="0"/>
              <a:t>配置（</a:t>
            </a:r>
            <a:r>
              <a:rPr lang="en-US" altLang="zh-CN" sz="3200" dirty="0" smtClean="0"/>
              <a:t>Complex Policies and Misconfigurations</a:t>
            </a:r>
            <a:r>
              <a:rPr lang="zh-CN" altLang="en-US" sz="3200" dirty="0" smtClean="0"/>
              <a:t>）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830"/>
            <a:ext cx="10515600" cy="5055870"/>
          </a:xfrm>
        </p:spPr>
        <p:txBody>
          <a:bodyPr>
            <a:normAutofit fontScale="80000"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2000" dirty="0"/>
              <a:t>CORS</a:t>
            </a:r>
            <a:r>
              <a:rPr lang="zh-CN" altLang="en-US" sz="2000" dirty="0"/>
              <a:t>的核心功能是资源服务器生成的策略指示客户端浏览器放宽</a:t>
            </a:r>
            <a:r>
              <a:rPr lang="en-US" altLang="zh-CN" sz="2000" dirty="0"/>
              <a:t>SOP</a:t>
            </a:r>
            <a:r>
              <a:rPr lang="zh-CN" altLang="en-US" sz="2000" dirty="0"/>
              <a:t>限制，并共享跨源资源。如果服务器端策略不正确，则可能会绕过浏览器的</a:t>
            </a:r>
            <a:r>
              <a:rPr lang="en-US" altLang="zh-CN" sz="2000" dirty="0"/>
              <a:t>SOP</a:t>
            </a:r>
            <a:r>
              <a:rPr lang="zh-CN" altLang="en-US" sz="2000" dirty="0"/>
              <a:t>强制执行来信任意外的域。</a:t>
            </a:r>
            <a:endParaRPr lang="zh-CN" altLang="en-US" sz="2000" dirty="0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2000" dirty="0"/>
              <a:t>发现了</a:t>
            </a:r>
            <a:r>
              <a:rPr lang="en-US" altLang="zh-CN" sz="2000" dirty="0"/>
              <a:t>CORS</a:t>
            </a:r>
            <a:r>
              <a:rPr lang="zh-CN" altLang="en-US" sz="2000" dirty="0"/>
              <a:t>的一些错误配置问题。</a:t>
            </a:r>
            <a:endParaRPr lang="en-US" altLang="zh-CN" sz="2000" dirty="0" smtClean="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2000" dirty="0"/>
              <a:t>出现错误</a:t>
            </a:r>
            <a:r>
              <a:rPr lang="zh-CN" altLang="en-US" sz="2000" dirty="0" smtClean="0"/>
              <a:t>配置的原因：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 dirty="0"/>
              <a:t>1)</a:t>
            </a:r>
            <a:r>
              <a:rPr lang="zh-CN" altLang="en-US" sz="2000" dirty="0"/>
              <a:t>访问控制策略的表现力差：</a:t>
            </a:r>
            <a:r>
              <a:rPr lang="zh-CN" altLang="en-US" sz="2000" dirty="0" smtClean="0"/>
              <a:t>许多</a:t>
            </a:r>
            <a:r>
              <a:rPr lang="zh-CN" altLang="en-US" sz="2000" dirty="0"/>
              <a:t>网站需要实现在应用程序级别生成的容易出错的动态</a:t>
            </a:r>
            <a:r>
              <a:rPr lang="en-US" altLang="zh-CN" sz="2000" dirty="0"/>
              <a:t>CORS</a:t>
            </a:r>
            <a:r>
              <a:rPr lang="zh-CN" altLang="en-US" sz="2000" dirty="0"/>
              <a:t>策略</a:t>
            </a:r>
            <a:r>
              <a:rPr lang="zh-CN" altLang="en-US" sz="2000" dirty="0" smtClean="0"/>
              <a:t>。（策略不足以满足常见的web开发人员使用模式，他们需要编写特定的代码或使用Web框架为来自不同来源的请求动态生成不同的CORS策略，这种方法增加CORS的难度配置，并且在实践中容易出错）</a:t>
            </a:r>
            <a:endParaRPr lang="en-US" altLang="zh-CN" sz="2000" dirty="0" smtClean="0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2000" dirty="0" smtClean="0"/>
              <a:t>2</a:t>
            </a:r>
            <a:r>
              <a:rPr lang="en-US" altLang="zh-CN" sz="2000" dirty="0"/>
              <a:t>)Origin</a:t>
            </a:r>
            <a:r>
              <a:rPr lang="zh-CN" altLang="en-US" sz="2000" dirty="0"/>
              <a:t>伪造：在某些情况下可以伪造</a:t>
            </a:r>
            <a:r>
              <a:rPr lang="en-US" altLang="zh-CN" sz="2000" dirty="0"/>
              <a:t>Origin </a:t>
            </a:r>
            <a:r>
              <a:rPr lang="zh-CN" altLang="en-US" sz="2000" dirty="0"/>
              <a:t>的值为</a:t>
            </a:r>
            <a:r>
              <a:rPr lang="en-US" altLang="zh-CN" sz="2000" dirty="0"/>
              <a:t>null</a:t>
            </a:r>
            <a:r>
              <a:rPr lang="zh-CN" altLang="en-US" sz="2000" dirty="0"/>
              <a:t>（如果请求来自对隐私敏感（privacy-sensitive）的域，Origin header的值应该为空，但</a:t>
            </a:r>
            <a:r>
              <a:rPr lang="en-US" altLang="zh-CN" sz="2000" dirty="0"/>
              <a:t>CORS</a:t>
            </a:r>
            <a:r>
              <a:rPr lang="zh-CN" altLang="en-US" sz="2000" dirty="0"/>
              <a:t>没有明确定义什么是对隐私敏感的域）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2000" dirty="0" smtClean="0"/>
              <a:t>3</a:t>
            </a:r>
            <a:r>
              <a:rPr lang="en-US" altLang="zh-CN" sz="2000" dirty="0"/>
              <a:t>)</a:t>
            </a:r>
            <a:r>
              <a:rPr lang="zh-CN" altLang="en-US" sz="2000" dirty="0"/>
              <a:t>开发人员不完全了解</a:t>
            </a:r>
            <a:r>
              <a:rPr lang="en-US" altLang="zh-CN" sz="2000" dirty="0"/>
              <a:t>CORS</a:t>
            </a:r>
            <a:r>
              <a:rPr lang="zh-CN" altLang="en-US" sz="2000" dirty="0"/>
              <a:t>的安全机制，导致配置错误（许多程序开发人员将Access-Control-Allow-Origin配置为 *，代表该资源可以被任意访问）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2000" dirty="0" smtClean="0"/>
              <a:t>4)CORS</a:t>
            </a:r>
            <a:r>
              <a:rPr lang="zh-CN" altLang="en-US" sz="2000" dirty="0"/>
              <a:t>和</a:t>
            </a:r>
            <a:r>
              <a:rPr lang="en-US" altLang="zh-CN" sz="2000" dirty="0"/>
              <a:t>Web Cache</a:t>
            </a:r>
            <a:r>
              <a:rPr lang="zh-CN" altLang="en-US" sz="2000" dirty="0"/>
              <a:t>之间的相互作用带来了新的复杂性（如果一个与多个域共享的资源被</a:t>
            </a:r>
            <a:r>
              <a:rPr lang="zh-CN" altLang="en-US" sz="2000" dirty="0">
                <a:sym typeface="+mn-ea"/>
              </a:rPr>
              <a:t>CORS策略缓存为</a:t>
            </a:r>
            <a:r>
              <a:rPr lang="zh-CN" altLang="en-US" sz="2000" dirty="0"/>
              <a:t>一个域，则由于CORS策略冲突，其他域将无法访问该资源）。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3682"/>
            <a:ext cx="10515600" cy="58132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CORS</a:t>
            </a:r>
            <a:r>
              <a:rPr lang="zh-CN" altLang="en-US" dirty="0"/>
              <a:t>的改进</a:t>
            </a:r>
            <a:endParaRPr lang="zh-CN" altLang="en-US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b="1" dirty="0"/>
              <a:t>默认的发送权限应该更严格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一种解决方案是为所有允许用户</a:t>
            </a:r>
            <a:r>
              <a:rPr lang="zh-CN" altLang="en-US" sz="2000" dirty="0" smtClean="0"/>
              <a:t>修改</a:t>
            </a:r>
            <a:r>
              <a:rPr lang="en-US" altLang="zh-CN" sz="2000" dirty="0" smtClean="0"/>
              <a:t>header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bodies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跨源请求发送预请求，然后在与服务器协商后发送真正的请求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另一种缓解措施是限制</a:t>
            </a:r>
            <a:r>
              <a:rPr lang="en-US" altLang="zh-CN" sz="2000" dirty="0" err="1"/>
              <a:t>CORS</a:t>
            </a:r>
            <a:r>
              <a:rPr lang="zh-CN" altLang="en-US" sz="2000" dirty="0"/>
              <a:t>简单请求中的白名单的 </a:t>
            </a:r>
            <a:r>
              <a:rPr lang="en-US" altLang="zh-CN" sz="2000" dirty="0"/>
              <a:t>headers </a:t>
            </a:r>
            <a:r>
              <a:rPr lang="zh-CN" altLang="en-US" sz="2000" dirty="0"/>
              <a:t>以及 </a:t>
            </a:r>
            <a:r>
              <a:rPr lang="en-US" altLang="zh-CN" sz="2000" dirty="0"/>
              <a:t>bodies</a:t>
            </a:r>
            <a:r>
              <a:rPr lang="zh-CN" altLang="en-US" sz="2000" dirty="0"/>
              <a:t>格式和值。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b="1" dirty="0"/>
              <a:t>CORS</a:t>
            </a:r>
            <a:r>
              <a:rPr lang="zh-CN" altLang="en-US" sz="2000" b="1" dirty="0"/>
              <a:t>的配置应该简化</a:t>
            </a:r>
            <a:endParaRPr lang="zh-CN" altLang="en-US" sz="2000" b="1" dirty="0"/>
          </a:p>
          <a:p>
            <a:pPr marL="0" indent="0">
              <a:buNone/>
            </a:pPr>
            <a:r>
              <a:rPr lang="zh-CN" altLang="en-US" sz="2000" dirty="0"/>
              <a:t>因此，浏览器应该支持高级CORS策略，例如</a:t>
            </a:r>
            <a:r>
              <a:rPr lang="en-US" altLang="zh-CN" sz="2000" dirty="0"/>
              <a:t>origin list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总结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本文对</a:t>
            </a:r>
            <a:r>
              <a:rPr lang="en-US" altLang="zh-CN" sz="2000" dirty="0"/>
              <a:t>CORS</a:t>
            </a:r>
            <a:r>
              <a:rPr lang="zh-CN" altLang="en-US" sz="2000" dirty="0"/>
              <a:t>进行了实证研究。我们研究了浏览器和</a:t>
            </a:r>
            <a:r>
              <a:rPr lang="en-US" altLang="zh-CN" sz="2000" dirty="0"/>
              <a:t>Web</a:t>
            </a:r>
            <a:r>
              <a:rPr lang="zh-CN" altLang="en-US" sz="2000" dirty="0"/>
              <a:t>框架中的</a:t>
            </a:r>
            <a:r>
              <a:rPr lang="en-US" altLang="zh-CN" sz="2000" dirty="0"/>
              <a:t>CORS</a:t>
            </a:r>
            <a:r>
              <a:rPr lang="zh-CN" altLang="en-US" sz="2000" dirty="0"/>
              <a:t>实现，发现了许多新的安全问题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许多</a:t>
            </a:r>
            <a:r>
              <a:rPr lang="zh-CN" altLang="en-US" sz="2000" dirty="0"/>
              <a:t>安全问题根源于</a:t>
            </a:r>
            <a:r>
              <a:rPr lang="en-US" altLang="zh-CN" sz="2000" dirty="0"/>
              <a:t>CORS</a:t>
            </a:r>
            <a:r>
              <a:rPr lang="zh-CN" altLang="en-US" sz="2000" dirty="0"/>
              <a:t>协议的设计和实现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最后</a:t>
            </a:r>
            <a:r>
              <a:rPr lang="zh-CN" altLang="en-US" sz="2000" dirty="0"/>
              <a:t>，本文提出了一些改进方法以解决这些问题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作者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Jianjun</a:t>
            </a:r>
            <a:r>
              <a:rPr lang="en-US" altLang="zh-CN" dirty="0" smtClean="0"/>
              <a:t> Chen   Tsinghua University</a:t>
            </a:r>
            <a:endParaRPr lang="en-US" altLang="zh-CN" dirty="0" smtClean="0"/>
          </a:p>
          <a:p>
            <a:r>
              <a:rPr lang="en-US" altLang="zh-CN" dirty="0" smtClean="0"/>
              <a:t>Jian Jiang   Shape Security</a:t>
            </a:r>
            <a:endParaRPr lang="en-US" altLang="zh-CN" dirty="0" smtClean="0"/>
          </a:p>
          <a:p>
            <a:r>
              <a:rPr lang="en-US" altLang="zh-CN" dirty="0" err="1" smtClean="0"/>
              <a:t>Haixin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Duan</a:t>
            </a:r>
            <a:r>
              <a:rPr lang="en-US" altLang="zh-CN" dirty="0" smtClean="0"/>
              <a:t>   Tsinghua University</a:t>
            </a:r>
            <a:endParaRPr lang="en-US" altLang="zh-CN" dirty="0" smtClean="0"/>
          </a:p>
          <a:p>
            <a:r>
              <a:rPr lang="en-US" altLang="zh-CN" dirty="0" smtClean="0"/>
              <a:t>Tao Wan   Huawei Canada</a:t>
            </a:r>
            <a:endParaRPr lang="en-US" altLang="zh-CN" dirty="0" smtClean="0"/>
          </a:p>
          <a:p>
            <a:r>
              <a:rPr lang="en-US" altLang="zh-CN" dirty="0" err="1" smtClean="0"/>
              <a:t>Shuo</a:t>
            </a:r>
            <a:r>
              <a:rPr lang="en-US" altLang="zh-CN" dirty="0" smtClean="0"/>
              <a:t> Chen   Microsoft Research</a:t>
            </a:r>
            <a:endParaRPr lang="en-US" altLang="zh-CN" dirty="0" smtClean="0"/>
          </a:p>
          <a:p>
            <a:r>
              <a:rPr lang="en-US" altLang="zh-CN" dirty="0" smtClean="0"/>
              <a:t>Vern </a:t>
            </a:r>
            <a:r>
              <a:rPr lang="en-US" altLang="zh-CN" dirty="0" err="1" smtClean="0"/>
              <a:t>Paxson</a:t>
            </a:r>
            <a:r>
              <a:rPr lang="en-US" altLang="zh-CN" dirty="0" smtClean="0"/>
              <a:t>   UC Berkeley, ICSI</a:t>
            </a:r>
            <a:endParaRPr lang="en-US" altLang="zh-CN" dirty="0" smtClean="0"/>
          </a:p>
          <a:p>
            <a:r>
              <a:rPr lang="en-US" altLang="zh-CN" dirty="0" smtClean="0"/>
              <a:t>Min Yang   </a:t>
            </a:r>
            <a:r>
              <a:rPr lang="en-US" altLang="zh-CN" dirty="0" err="1" smtClean="0"/>
              <a:t>Fudan</a:t>
            </a:r>
            <a:r>
              <a:rPr lang="en-US" altLang="zh-CN" dirty="0" smtClean="0"/>
              <a:t> University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背景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目的：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旨在</a:t>
            </a:r>
            <a:r>
              <a:rPr lang="zh-CN" altLang="en-US" sz="2400" dirty="0"/>
              <a:t>对</a:t>
            </a:r>
            <a:r>
              <a:rPr lang="en-US" altLang="zh-CN" sz="2400" dirty="0"/>
              <a:t>CORS</a:t>
            </a:r>
            <a:r>
              <a:rPr lang="zh-CN" altLang="en-US" sz="2400" dirty="0"/>
              <a:t>的协议设计评估和部署过程进行全面的安全分析，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并找出在真实世界网站中部署</a:t>
            </a:r>
            <a:r>
              <a:rPr lang="en-US" altLang="zh-CN" sz="2400" dirty="0"/>
              <a:t>CORS</a:t>
            </a:r>
            <a:r>
              <a:rPr lang="zh-CN" altLang="en-US" sz="2400" dirty="0" smtClean="0"/>
              <a:t>的安全问题。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背景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跨源网络访问：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网站可以引用使用</a:t>
            </a:r>
            <a:r>
              <a:rPr lang="en-US" altLang="zh-CN" sz="2400" dirty="0"/>
              <a:t>HTML</a:t>
            </a:r>
            <a:r>
              <a:rPr lang="zh-CN" altLang="en-US" sz="2400" dirty="0"/>
              <a:t>标记的其他网站的资源。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这</a:t>
            </a:r>
            <a:r>
              <a:rPr lang="zh-CN" altLang="en-US" sz="2400" dirty="0"/>
              <a:t>意味着网站可以操纵访问者的浏览器向资源服务器发出请求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HTTP</a:t>
            </a:r>
            <a:r>
              <a:rPr lang="zh-CN" altLang="en-US" sz="2400" dirty="0"/>
              <a:t>请求检索的内容由浏览器呈现。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背景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CORS</a:t>
            </a:r>
            <a:r>
              <a:rPr lang="zh-CN" altLang="en-US" sz="2400" dirty="0" smtClean="0"/>
              <a:t>步骤：</a:t>
            </a:r>
            <a:endParaRPr lang="en-US" altLang="zh-CN" sz="2400" dirty="0" smtClean="0"/>
          </a:p>
          <a:p>
            <a:pPr lvl="0"/>
            <a:r>
              <a:rPr lang="zh-CN" altLang="en-US" sz="2400" dirty="0"/>
              <a:t>一个域向资源服务器发出跨源</a:t>
            </a:r>
            <a:r>
              <a:rPr lang="zh-CN" altLang="en-US" sz="2400" dirty="0" smtClean="0"/>
              <a:t>请求。</a:t>
            </a:r>
            <a:endParaRPr lang="zh-CN" altLang="en-US" sz="2400" dirty="0" smtClean="0"/>
          </a:p>
          <a:p>
            <a:pPr marL="0" lvl="0" indent="0">
              <a:buNone/>
            </a:pPr>
            <a:r>
              <a:rPr lang="zh-CN" altLang="en-US" sz="2400" dirty="0" smtClean="0"/>
              <a:t>    对于</a:t>
            </a:r>
            <a:r>
              <a:rPr lang="zh-CN" altLang="en-US" sz="2400" dirty="0"/>
              <a:t>每个</a:t>
            </a:r>
            <a:r>
              <a:rPr lang="en-US" altLang="zh-CN" sz="2400" dirty="0"/>
              <a:t>CORS</a:t>
            </a:r>
            <a:r>
              <a:rPr lang="zh-CN" altLang="en-US" sz="2400" dirty="0"/>
              <a:t>请求，浏览器会自动添加</a:t>
            </a:r>
            <a:r>
              <a:rPr lang="en-US" altLang="zh-CN" sz="2400" dirty="0"/>
              <a:t>Origin</a:t>
            </a:r>
            <a:r>
              <a:rPr lang="zh-CN" altLang="en-US" sz="2400" dirty="0"/>
              <a:t>标头，以标明请求域的来源。</a:t>
            </a:r>
            <a:endParaRPr lang="zh-CN" altLang="en-US" sz="2400" dirty="0"/>
          </a:p>
          <a:p>
            <a:pPr lvl="0"/>
            <a:r>
              <a:rPr lang="zh-CN" altLang="en-US" sz="2400" dirty="0"/>
              <a:t>资源服务器在</a:t>
            </a:r>
            <a:r>
              <a:rPr lang="en-US" altLang="zh-CN" sz="2400" dirty="0"/>
              <a:t>HTTP</a:t>
            </a:r>
            <a:r>
              <a:rPr lang="zh-CN" altLang="en-US" sz="2400" dirty="0"/>
              <a:t>响应头</a:t>
            </a:r>
            <a:r>
              <a:rPr lang="en-US" altLang="zh-CN" sz="2400" dirty="0"/>
              <a:t>(Access-Control-Allow-Origin)</a:t>
            </a:r>
            <a:r>
              <a:rPr lang="zh-CN" altLang="en-US" sz="2400" dirty="0"/>
              <a:t>中生成访问控制策略，指示允许读取其资源的</a:t>
            </a:r>
            <a:r>
              <a:rPr lang="en-US" altLang="zh-CN" sz="2400" dirty="0"/>
              <a:t>origins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0"/>
            <a:r>
              <a:rPr lang="zh-CN" altLang="en-US" sz="2400" dirty="0"/>
              <a:t>浏览器执行接收到的访问控制策略。</a:t>
            </a:r>
            <a:endParaRPr lang="zh-CN" altLang="en-US" sz="2400" dirty="0"/>
          </a:p>
          <a:p>
            <a:pPr marL="0" lvl="0" indent="0">
              <a:buNone/>
            </a:pPr>
            <a:r>
              <a:rPr lang="zh-CN" altLang="en-US" sz="2400" dirty="0"/>
              <a:t>   方法是检查请求</a:t>
            </a:r>
            <a:r>
              <a:rPr lang="en-US" altLang="zh-CN" sz="2400" dirty="0"/>
              <a:t>origin</a:t>
            </a:r>
            <a:r>
              <a:rPr lang="zh-CN" altLang="en-US" sz="2400" dirty="0"/>
              <a:t>是否与</a:t>
            </a:r>
            <a:r>
              <a:rPr lang="en-US" altLang="zh-CN" sz="2400" dirty="0"/>
              <a:t>Access-Control-Allow-Origin</a:t>
            </a:r>
            <a:r>
              <a:rPr lang="zh-CN" altLang="en-US" sz="2400" dirty="0"/>
              <a:t>中指定的允许</a:t>
            </a:r>
            <a:r>
              <a:rPr lang="en-US" altLang="zh-CN" sz="2400" dirty="0"/>
              <a:t>origin</a:t>
            </a:r>
            <a:r>
              <a:rPr lang="zh-CN" altLang="en-US" sz="2400" dirty="0"/>
              <a:t>匹配。只有在匹配的情况下域允许读取响应内容。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542" y="669471"/>
            <a:ext cx="10515600" cy="57687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CORS</a:t>
            </a:r>
            <a:r>
              <a:rPr lang="zh-CN" altLang="en-US" sz="2400" dirty="0"/>
              <a:t>根据</a:t>
            </a:r>
            <a:r>
              <a:rPr lang="en-US" altLang="zh-CN" sz="2400" dirty="0"/>
              <a:t>request method</a:t>
            </a:r>
            <a:r>
              <a:rPr lang="zh-CN" altLang="en-US" sz="2400" dirty="0"/>
              <a:t>和</a:t>
            </a:r>
            <a:r>
              <a:rPr lang="en-US" altLang="zh-CN" sz="2400" dirty="0"/>
              <a:t>headers</a:t>
            </a:r>
            <a:r>
              <a:rPr lang="zh-CN" altLang="en-US" sz="2400" dirty="0"/>
              <a:t>将跨源请求分为两类，“简单请求”和“非简单请求”。一个简单的请求必须满足以下三个条件。</a:t>
            </a:r>
            <a:r>
              <a:rPr lang="zh-CN" altLang="en-US" sz="2400" dirty="0">
                <a:sym typeface="+mn-ea"/>
              </a:rPr>
              <a:t>否则，请求被认为是非简单请求</a:t>
            </a:r>
            <a:r>
              <a:rPr lang="zh-CN" altLang="en-US" sz="2400" dirty="0" smtClean="0">
                <a:sym typeface="+mn-ea"/>
              </a:rPr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  <a:p>
            <a:pPr lvl="0"/>
            <a:r>
              <a:rPr lang="zh-CN" altLang="en-US" sz="2400" dirty="0"/>
              <a:t>请求方法是</a:t>
            </a:r>
            <a:r>
              <a:rPr lang="en-US" altLang="zh-CN" sz="2400" dirty="0"/>
              <a:t>HEAD</a:t>
            </a:r>
            <a:r>
              <a:rPr lang="zh-CN" altLang="en-US" sz="2400" dirty="0"/>
              <a:t>、</a:t>
            </a:r>
            <a:r>
              <a:rPr lang="en-US" altLang="zh-CN" sz="2400" dirty="0"/>
              <a:t>GET</a:t>
            </a:r>
            <a:r>
              <a:rPr lang="zh-CN" altLang="en-US" sz="2400" dirty="0"/>
              <a:t>或</a:t>
            </a:r>
            <a:r>
              <a:rPr lang="en-US" altLang="zh-CN" sz="2400" dirty="0"/>
              <a:t>POST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除了</a:t>
            </a:r>
            <a:r>
              <a:rPr lang="en-US" altLang="zh-CN" sz="2400" dirty="0"/>
              <a:t>9</a:t>
            </a:r>
            <a:r>
              <a:rPr lang="zh-CN" altLang="en-US" sz="2400" dirty="0"/>
              <a:t>个白名单上的</a:t>
            </a:r>
            <a:r>
              <a:rPr lang="en-US" altLang="zh-CN" sz="2400" dirty="0"/>
              <a:t>header</a:t>
            </a:r>
            <a:r>
              <a:rPr lang="zh-CN" altLang="en-US" sz="2400" dirty="0"/>
              <a:t>：</a:t>
            </a:r>
            <a:r>
              <a:rPr lang="en-US" altLang="zh-CN" sz="2400" dirty="0"/>
              <a:t>Accept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Accept-Language</a:t>
            </a:r>
            <a:r>
              <a:rPr lang="zh-CN" altLang="en-US" sz="2400" dirty="0"/>
              <a:t>、</a:t>
            </a:r>
            <a:r>
              <a:rPr lang="en-US" altLang="zh-CN" sz="2400" dirty="0"/>
              <a:t>Content-Language</a:t>
            </a:r>
            <a:r>
              <a:rPr lang="zh-CN" altLang="en-US" sz="2400" dirty="0"/>
              <a:t>、</a:t>
            </a:r>
            <a:r>
              <a:rPr lang="en-US" altLang="zh-CN" sz="2400" dirty="0"/>
              <a:t>Content-Type</a:t>
            </a:r>
            <a:r>
              <a:rPr lang="zh-CN" altLang="en-US" sz="2400" dirty="0"/>
              <a:t>、</a:t>
            </a:r>
            <a:r>
              <a:rPr lang="en-US" altLang="zh-CN" sz="2400" dirty="0"/>
              <a:t>DPR</a:t>
            </a:r>
            <a:r>
              <a:rPr lang="zh-CN" altLang="en-US" sz="2400" dirty="0"/>
              <a:t>、</a:t>
            </a:r>
            <a:r>
              <a:rPr lang="en-US" altLang="zh-CN" sz="2400" dirty="0"/>
              <a:t>Downlink</a:t>
            </a:r>
            <a:r>
              <a:rPr lang="zh-CN" altLang="en-US" sz="2400" dirty="0"/>
              <a:t>、</a:t>
            </a:r>
            <a:r>
              <a:rPr lang="en-US" altLang="zh-CN" sz="2400" dirty="0"/>
              <a:t>Save-Data</a:t>
            </a:r>
            <a:r>
              <a:rPr lang="zh-CN" altLang="en-US" sz="2400" dirty="0"/>
              <a:t>、</a:t>
            </a:r>
            <a:r>
              <a:rPr lang="en-US" altLang="zh-CN" sz="2400" dirty="0"/>
              <a:t>Viewport-Width</a:t>
            </a:r>
            <a:r>
              <a:rPr lang="zh-CN" altLang="en-US" sz="2400" dirty="0"/>
              <a:t>和</a:t>
            </a:r>
            <a:r>
              <a:rPr lang="en-US" altLang="zh-CN" sz="2400" dirty="0"/>
              <a:t>Width</a:t>
            </a:r>
            <a:r>
              <a:rPr lang="zh-CN" altLang="en-US" sz="2400" dirty="0"/>
              <a:t>之外，</a:t>
            </a:r>
            <a:r>
              <a:rPr lang="en-US" altLang="zh-CN" sz="2400" dirty="0"/>
              <a:t>request </a:t>
            </a:r>
            <a:r>
              <a:rPr lang="en-US" altLang="zh-CN" sz="2400" dirty="0" smtClean="0"/>
              <a:t>header</a:t>
            </a:r>
            <a:r>
              <a:rPr lang="zh-CN" altLang="en-US" sz="2400" dirty="0" smtClean="0"/>
              <a:t>不</a:t>
            </a:r>
            <a:r>
              <a:rPr lang="zh-CN" altLang="en-US" sz="2400" dirty="0"/>
              <a:t>进行自定义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lvl="0" indent="0">
              <a:buNone/>
            </a:pPr>
            <a:endParaRPr lang="zh-CN" altLang="en-US" sz="2400" dirty="0"/>
          </a:p>
          <a:p>
            <a:pPr lvl="0"/>
            <a:r>
              <a:rPr lang="en-US" altLang="zh-CN" sz="2400" dirty="0" smtClean="0"/>
              <a:t>Content-Type </a:t>
            </a:r>
            <a:r>
              <a:rPr lang="en-US" altLang="zh-CN" sz="2400" dirty="0"/>
              <a:t>header</a:t>
            </a:r>
            <a:r>
              <a:rPr lang="zh-CN" altLang="en-US" sz="2400" dirty="0"/>
              <a:t>是三个特定值之一：“</a:t>
            </a:r>
            <a:r>
              <a:rPr lang="en-US" altLang="zh-CN" sz="2400" dirty="0"/>
              <a:t>text/plain”</a:t>
            </a:r>
            <a:r>
              <a:rPr lang="zh-CN" altLang="en-US" sz="2400" dirty="0"/>
              <a:t>、“</a:t>
            </a:r>
            <a:r>
              <a:rPr lang="en-US" altLang="zh-CN" sz="2400" dirty="0"/>
              <a:t>m</a:t>
            </a:r>
            <a:r>
              <a:rPr lang="en-US" altLang="zh-CN" sz="2400" dirty="0" err="1"/>
              <a:t>ultipart</a:t>
            </a:r>
            <a:r>
              <a:rPr lang="en-US" altLang="zh-CN" sz="2400" dirty="0"/>
              <a:t>/form-data”</a:t>
            </a:r>
            <a:r>
              <a:rPr lang="zh-CN" altLang="en-US" sz="2400" dirty="0"/>
              <a:t>和“</a:t>
            </a:r>
            <a:r>
              <a:rPr lang="en-US" altLang="zh-CN" sz="2400" dirty="0"/>
              <a:t>application/x-form-</a:t>
            </a:r>
            <a:r>
              <a:rPr lang="en-US" altLang="zh-CN" sz="2400" dirty="0" err="1"/>
              <a:t>uri</a:t>
            </a:r>
            <a:r>
              <a:rPr lang="en-US" altLang="zh-CN" sz="2400" dirty="0"/>
              <a:t>-encoded”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一个简单请求的例子：</a:t>
            </a:r>
            <a:br>
              <a:rPr lang="en-US" altLang="zh-CN" sz="2800" dirty="0" smtClean="0"/>
            </a:br>
            <a:r>
              <a:rPr lang="zh-CN" altLang="en-US" sz="2800" dirty="0" smtClean="0"/>
              <a:t>一</a:t>
            </a:r>
            <a:r>
              <a:rPr lang="zh-CN" altLang="en-US" sz="2800" dirty="0"/>
              <a:t>个简单的跨源请求被认为是安全的，并将由浏览器直接发送出去</a:t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假设ambergarden.com想从一个公共数据平台public-data.com中返回一些数据，其可以通过下面的代码向public-data.com发送数据请求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14600"/>
            <a:ext cx="10375655" cy="249309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604157" y="767443"/>
            <a:ext cx="10749643" cy="54095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zh-CN" altLang="en-US" sz="2000" dirty="0" smtClean="0"/>
              <a:t>运行上述代码</a:t>
            </a:r>
            <a:r>
              <a:rPr lang="zh-CN" altLang="en-US" sz="2000" dirty="0"/>
              <a:t>的之后，浏览器会向服务器发送如下的请求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而一个支持</a:t>
            </a:r>
            <a:r>
              <a:rPr lang="en-US" altLang="zh-CN" sz="2000" dirty="0"/>
              <a:t>CORS</a:t>
            </a:r>
            <a:r>
              <a:rPr lang="zh-CN" altLang="en-US" sz="2000" dirty="0"/>
              <a:t>协议的服务器可能会给出下面的响应</a:t>
            </a:r>
            <a:r>
              <a:rPr lang="zh-CN" altLang="en-US" sz="2000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920" y="1275108"/>
            <a:ext cx="7383351" cy="2055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9" y="4295960"/>
            <a:ext cx="7383351" cy="216327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本文研究内容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0818"/>
            <a:ext cx="10515600" cy="4826145"/>
          </a:xfrm>
        </p:spPr>
        <p:txBody>
          <a:bodyPr/>
          <a:lstStyle/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研究</a:t>
            </a:r>
            <a:r>
              <a:rPr lang="zh-CN" altLang="en-US" sz="2400" dirty="0"/>
              <a:t>了一些规范，包括</a:t>
            </a:r>
            <a:r>
              <a:rPr lang="en-US" altLang="zh-CN" sz="2400" dirty="0"/>
              <a:t>W3C</a:t>
            </a:r>
            <a:r>
              <a:rPr lang="zh-CN" altLang="en-US" sz="2400" dirty="0"/>
              <a:t>的</a:t>
            </a:r>
            <a:r>
              <a:rPr lang="en-US" altLang="zh-CN" sz="2400" dirty="0"/>
              <a:t>CORS</a:t>
            </a:r>
            <a:r>
              <a:rPr lang="zh-CN" altLang="en-US" sz="2400" dirty="0"/>
              <a:t>标准，</a:t>
            </a:r>
            <a:r>
              <a:rPr lang="en-US" altLang="zh-CN" sz="2400" dirty="0" smtClean="0"/>
              <a:t>WHATWG  Fetch</a:t>
            </a:r>
            <a:r>
              <a:rPr lang="zh-CN" altLang="en-US" sz="2400" dirty="0" smtClean="0"/>
              <a:t>标准，以</a:t>
            </a:r>
            <a:r>
              <a:rPr lang="zh-CN" altLang="en-US" sz="2400" dirty="0"/>
              <a:t>了解</a:t>
            </a:r>
            <a:r>
              <a:rPr lang="en-US" altLang="zh-CN" sz="2400" dirty="0"/>
              <a:t>CORS</a:t>
            </a:r>
            <a:r>
              <a:rPr lang="zh-CN" altLang="en-US" sz="2400" dirty="0"/>
              <a:t>的设计及其</a:t>
            </a:r>
            <a:r>
              <a:rPr lang="zh-CN" altLang="en-US" sz="2400" dirty="0" smtClean="0"/>
              <a:t>安全性。</a:t>
            </a:r>
            <a:endParaRPr lang="en-US" altLang="zh-CN" sz="2400" dirty="0" smtClean="0"/>
          </a:p>
          <a:p>
            <a:r>
              <a:rPr lang="zh-CN" altLang="en-US" sz="2400" dirty="0"/>
              <a:t>研究了</a:t>
            </a:r>
            <a:r>
              <a:rPr lang="en-US" altLang="zh-CN" sz="2400" dirty="0"/>
              <a:t>CORS</a:t>
            </a:r>
            <a:r>
              <a:rPr lang="zh-CN" altLang="en-US" sz="2400" dirty="0"/>
              <a:t>实现，包括</a:t>
            </a:r>
            <a:r>
              <a:rPr lang="en-US" altLang="zh-CN" sz="2400" dirty="0"/>
              <a:t>5</a:t>
            </a:r>
            <a:r>
              <a:rPr lang="zh-CN" altLang="en-US" sz="2400" dirty="0"/>
              <a:t>个主要浏览器和</a:t>
            </a:r>
            <a:r>
              <a:rPr lang="en-US" altLang="zh-CN" sz="2400" dirty="0"/>
              <a:t>11</a:t>
            </a:r>
            <a:r>
              <a:rPr lang="zh-CN" altLang="en-US" sz="2400" dirty="0"/>
              <a:t>个流行的开源</a:t>
            </a:r>
            <a:r>
              <a:rPr lang="en-US" altLang="zh-CN" sz="2400" dirty="0"/>
              <a:t>Web</a:t>
            </a:r>
            <a:r>
              <a:rPr lang="zh-CN" altLang="en-US" sz="2400" dirty="0"/>
              <a:t>框架，以了解</a:t>
            </a:r>
            <a:r>
              <a:rPr lang="en-US" altLang="zh-CN" sz="2400" dirty="0"/>
              <a:t>CORS</a:t>
            </a:r>
            <a:r>
              <a:rPr lang="zh-CN" altLang="en-US" sz="2400" dirty="0"/>
              <a:t>功能是如何在实践中实现的。</a:t>
            </a:r>
            <a:endParaRPr lang="zh-CN" altLang="en-US" sz="2400" dirty="0"/>
          </a:p>
          <a:p>
            <a:r>
              <a:rPr lang="zh-CN" altLang="en-US" sz="2400" dirty="0"/>
              <a:t>测量了现实世界网站的</a:t>
            </a:r>
            <a:r>
              <a:rPr lang="en-US" altLang="zh-CN" sz="2400" dirty="0"/>
              <a:t>CORS</a:t>
            </a:r>
            <a:r>
              <a:rPr lang="zh-CN" altLang="en-US" sz="2400" dirty="0"/>
              <a:t>策略，以评估</a:t>
            </a:r>
            <a:r>
              <a:rPr lang="en-US" altLang="zh-CN" sz="2400" dirty="0"/>
              <a:t>CORS</a:t>
            </a:r>
            <a:r>
              <a:rPr lang="zh-CN" altLang="en-US" sz="2400" dirty="0"/>
              <a:t>的部署</a:t>
            </a:r>
            <a:r>
              <a:rPr lang="zh-CN" altLang="en-US" sz="2400" dirty="0" smtClean="0"/>
              <a:t>情况。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448756-E47A-47F4-BBC3-4D82CCFDD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4593</Words>
  <Application>WPS 演示</Application>
  <PresentationFormat>宽屏</PresentationFormat>
  <Paragraphs>250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我们仍然没有安全的跨域请求：CORS的实证研究  </vt:lpstr>
      <vt:lpstr>作者</vt:lpstr>
      <vt:lpstr>背景</vt:lpstr>
      <vt:lpstr>背景</vt:lpstr>
      <vt:lpstr>背景</vt:lpstr>
      <vt:lpstr>PowerPoint 演示文稿</vt:lpstr>
      <vt:lpstr>一个简单请求的例子： 一个简单的跨源请求被认为是安全的，并将由浏览器直接发送出去 </vt:lpstr>
      <vt:lpstr>PowerPoint 演示文稿</vt:lpstr>
      <vt:lpstr>本文研究内容</vt:lpstr>
      <vt:lpstr>发现的三类问题</vt:lpstr>
      <vt:lpstr>过度宽松的发送许可（Overly Permissive Sending Permission）</vt:lpstr>
      <vt:lpstr>PowerPoint 演示文稿</vt:lpstr>
      <vt:lpstr>过度宽松的发送许可（Overly Permissive Sending Permission）</vt:lpstr>
      <vt:lpstr>PowerPoint 演示文稿</vt:lpstr>
      <vt:lpstr> 风险信托依赖（Risky Trust Dependency） </vt:lpstr>
      <vt:lpstr>PowerPoint 演示文稿</vt:lpstr>
      <vt:lpstr>复杂的策略和错误配置（Complex Policies and Misconfigurations） 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我们仍然没有安全的跨域请求：CORS的实证研究 </dc:title>
  <dc:creator>Windows 用户</dc:creator>
  <cp:lastModifiedBy>小成1406218132</cp:lastModifiedBy>
  <cp:revision>41</cp:revision>
  <cp:lastPrinted>2018-11-26T08:24:00Z</cp:lastPrinted>
  <dcterms:created xsi:type="dcterms:W3CDTF">2018-11-26T01:49:00Z</dcterms:created>
  <dcterms:modified xsi:type="dcterms:W3CDTF">2018-12-11T02:19:55Z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