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71" r:id="rId7"/>
    <p:sldId id="342" r:id="rId8"/>
    <p:sldId id="286" r:id="rId9"/>
    <p:sldId id="287" r:id="rId10"/>
    <p:sldId id="370" r:id="rId11"/>
    <p:sldId id="260" r:id="rId12"/>
    <p:sldId id="261" r:id="rId13"/>
    <p:sldId id="288" r:id="rId15"/>
    <p:sldId id="299" r:id="rId16"/>
    <p:sldId id="300" r:id="rId17"/>
    <p:sldId id="302" r:id="rId18"/>
    <p:sldId id="303" r:id="rId19"/>
    <p:sldId id="304" r:id="rId20"/>
    <p:sldId id="305" r:id="rId21"/>
    <p:sldId id="319" r:id="rId22"/>
    <p:sldId id="263" r:id="rId23"/>
    <p:sldId id="316" r:id="rId24"/>
    <p:sldId id="317" r:id="rId25"/>
    <p:sldId id="315" r:id="rId26"/>
    <p:sldId id="264" r:id="rId27"/>
    <p:sldId id="306" r:id="rId28"/>
    <p:sldId id="274" r:id="rId2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为什么要使用中间表示？为了能够分析和执行不同</a:t>
            </a:r>
            <a:r>
              <a:rPr lang="en-US" altLang="zh-CN"/>
              <a:t>CPU</a:t>
            </a:r>
            <a:r>
              <a:rPr lang="zh-CN" altLang="en-US"/>
              <a:t>架构的机器码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但现代</a:t>
            </a:r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设计秉持一个共同的观念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每个</a:t>
            </a:r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包含几个通用寄存器，一个用于保存栈指针的寄存器，一个用于存储条件标志的寄存器等等。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为什么要使用中间表示？为了能够分析和执行不同</a:t>
            </a:r>
            <a:r>
              <a:rPr lang="en-US" altLang="zh-CN"/>
              <a:t>CPU</a:t>
            </a:r>
            <a:r>
              <a:rPr lang="zh-CN" altLang="en-US"/>
              <a:t>架构的机器码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但现代</a:t>
            </a:r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设计秉持一个共同的观念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每个</a:t>
            </a:r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包含几个通用寄存器，一个用于保存栈指针的寄存器，一个用于存储条件标志的寄存器等等。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为什么要使用中间表示？为了能够分析和执行不同</a:t>
            </a:r>
            <a:r>
              <a:rPr lang="en-US" altLang="zh-CN"/>
              <a:t>CPU</a:t>
            </a:r>
            <a:r>
              <a:rPr lang="zh-CN" altLang="en-US"/>
              <a:t>架构的机器码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但现代</a:t>
            </a:r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设计秉持一个共同的观念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每个</a:t>
            </a:r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包含几个通用寄存器，一个用于保存栈指针的寄存器，一个用于存储条件标志的寄存器等等。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为什么要使用中间表示？为了能够分析和执行不同</a:t>
            </a:r>
            <a:r>
              <a:rPr lang="en-US" altLang="zh-CN"/>
              <a:t>CPU</a:t>
            </a:r>
            <a:r>
              <a:rPr lang="zh-CN" altLang="en-US"/>
              <a:t>架构的机器码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但现代</a:t>
            </a:r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设计秉持一个共同的观念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每个</a:t>
            </a:r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包含几个通用寄存器，一个用于保存栈指针的寄存器，一个用于存储条件标志的寄存器等等。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为什么要使用中间表示？为了能够分析和执行不同</a:t>
            </a:r>
            <a:r>
              <a:rPr lang="en-US" altLang="zh-CN"/>
              <a:t>CPU</a:t>
            </a:r>
            <a:r>
              <a:rPr lang="zh-CN" altLang="en-US"/>
              <a:t>架构的机器码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但现代</a:t>
            </a:r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设计秉持一个共同的观念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每个</a:t>
            </a:r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包含几个通用寄存器，一个用于保存栈指针的寄存器，一个用于存储条件标志的寄存器等等。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为什么要使用中间表示？为了能够分析和执行不同</a:t>
            </a:r>
            <a:r>
              <a:rPr lang="en-US" altLang="zh-CN"/>
              <a:t>CPU</a:t>
            </a:r>
            <a:r>
              <a:rPr lang="zh-CN" altLang="en-US"/>
              <a:t>架构的机器码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但现代</a:t>
            </a:r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设计秉持一个共同的观念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每个</a:t>
            </a:r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包含几个通用寄存器，一个用于保存栈指针的寄存器，一个用于存储条件标志的寄存器等等。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b="1"/>
              <a:t>Angr</a:t>
            </a:r>
            <a:r>
              <a:rPr lang="zh-CN" altLang="en-US" b="1"/>
              <a:t>文档分享</a:t>
            </a:r>
            <a:endParaRPr lang="zh-CN" altLang="en-US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 altLang="zh-CN"/>
          </a:p>
          <a:p>
            <a:r>
              <a:rPr lang="zh-CN" altLang="en-US"/>
              <a:t>张敏媛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Advanced Topics-Speed Consideration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</a:t>
            </a:r>
            <a:r>
              <a:rPr lang="en-US" altLang="zh-CN"/>
              <a:t>angr</a:t>
            </a:r>
            <a:r>
              <a:rPr lang="zh-CN" altLang="en-US"/>
              <a:t>更快的优化和调整方案：</a:t>
            </a:r>
            <a:endParaRPr lang="zh-CN" altLang="en-US"/>
          </a:p>
          <a:p>
            <a:pPr lvl="1"/>
            <a:r>
              <a:rPr lang="en-US" altLang="zh-CN"/>
              <a:t>1</a:t>
            </a:r>
            <a:r>
              <a:rPr lang="zh-CN" altLang="en-US"/>
              <a:t>、使用</a:t>
            </a:r>
            <a:r>
              <a:rPr lang="en-US" altLang="zh-CN"/>
              <a:t>Pypy</a:t>
            </a:r>
            <a:endParaRPr lang="en-US" altLang="zh-CN"/>
          </a:p>
          <a:p>
            <a:pPr lvl="1"/>
            <a:r>
              <a:rPr lang="en-US" altLang="zh-CN"/>
              <a:t>2</a:t>
            </a:r>
            <a:r>
              <a:rPr lang="zh-CN" altLang="en-US"/>
              <a:t>、不需要使用共享库时，不加载它</a:t>
            </a:r>
            <a:endParaRPr lang="zh-CN" altLang="en-US"/>
          </a:p>
          <a:p>
            <a:pPr lvl="1"/>
            <a:r>
              <a:rPr lang="en-US" altLang="zh-CN"/>
              <a:t>3</a:t>
            </a:r>
            <a:r>
              <a:rPr lang="zh-CN" altLang="en-US"/>
              <a:t>、使用</a:t>
            </a:r>
            <a:r>
              <a:rPr lang="en-US" altLang="zh-CN"/>
              <a:t>hooking</a:t>
            </a:r>
            <a:r>
              <a:rPr lang="zh-CN" altLang="en-US"/>
              <a:t>和</a:t>
            </a:r>
            <a:r>
              <a:rPr lang="en-US" altLang="zh-CN"/>
              <a:t>SimProcedure</a:t>
            </a:r>
            <a:endParaRPr lang="en-US" altLang="zh-CN"/>
          </a:p>
          <a:p>
            <a:pPr lvl="1"/>
            <a:r>
              <a:rPr lang="en-US" altLang="zh-CN"/>
              <a:t>4</a:t>
            </a:r>
            <a:r>
              <a:rPr lang="zh-CN" altLang="en-US"/>
              <a:t>、写一个</a:t>
            </a:r>
            <a:r>
              <a:rPr lang="en-US" altLang="zh-CN"/>
              <a:t>concretization strategy</a:t>
            </a:r>
            <a:endParaRPr lang="en-US" altLang="zh-CN"/>
          </a:p>
          <a:p>
            <a:pPr lvl="1"/>
            <a:r>
              <a:rPr lang="en-US" altLang="zh-CN"/>
              <a:t>......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b="1"/>
              <a:t>Advanced Topics-Intermediate Representation</a:t>
            </a:r>
            <a:r>
              <a:rPr lang="zh-CN" altLang="en-US" b="1"/>
              <a:t>（</a:t>
            </a:r>
            <a:r>
              <a:rPr lang="en-US" altLang="zh-CN" b="1"/>
              <a:t>1</a:t>
            </a:r>
            <a:r>
              <a:rPr lang="zh-CN" altLang="en-US" b="1"/>
              <a:t>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VEX IR</a:t>
            </a:r>
            <a:r>
              <a:rPr lang="zh-CN" altLang="en-US"/>
              <a:t>抽象出不同架构</a:t>
            </a:r>
            <a:r>
              <a:rPr lang="en-US" altLang="zh-CN"/>
              <a:t>CPU</a:t>
            </a:r>
            <a:r>
              <a:rPr lang="zh-CN" altLang="en-US"/>
              <a:t>的差异，允许对所有架构进行单一的分析：</a:t>
            </a:r>
            <a:endParaRPr lang="zh-CN" altLang="en-US"/>
          </a:p>
          <a:p>
            <a:pPr lvl="1"/>
            <a:r>
              <a:rPr lang="en-US" altLang="zh-CN"/>
              <a:t>Register names:</a:t>
            </a:r>
            <a:r>
              <a:rPr lang="zh-CN" altLang="en-US"/>
              <a:t>不同架构寄存器数量和名称不同，</a:t>
            </a:r>
            <a:r>
              <a:rPr lang="en-US" altLang="zh-CN"/>
              <a:t>IR</a:t>
            </a:r>
            <a:r>
              <a:rPr lang="zh-CN" altLang="en-US"/>
              <a:t>为不同平台的寄存器提供统一的抽象接口，具体地说，</a:t>
            </a:r>
            <a:r>
              <a:rPr lang="en-US" altLang="zh-CN"/>
              <a:t>VEX</a:t>
            </a:r>
            <a:r>
              <a:rPr lang="zh-CN" altLang="en-US"/>
              <a:t>将寄存器模拟为一个独立的具有数字偏移的内存空间（例如，</a:t>
            </a:r>
            <a:r>
              <a:rPr lang="en-US" altLang="zh-CN"/>
              <a:t>AMD</a:t>
            </a:r>
            <a:r>
              <a:rPr lang="zh-CN" altLang="en-US"/>
              <a:t>架构的</a:t>
            </a:r>
            <a:r>
              <a:rPr lang="en-US" altLang="zh-CN"/>
              <a:t>rax</a:t>
            </a:r>
            <a:r>
              <a:rPr lang="zh-CN" altLang="en-US"/>
              <a:t>寄存器从该地址空间的地址</a:t>
            </a:r>
            <a:r>
              <a:rPr lang="en-US" altLang="zh-CN"/>
              <a:t>16</a:t>
            </a:r>
            <a:r>
              <a:rPr lang="zh-CN" altLang="en-US"/>
              <a:t>开始进行存储）。</a:t>
            </a:r>
            <a:endParaRPr lang="zh-CN" altLang="en-US"/>
          </a:p>
          <a:p>
            <a:pPr lvl="1"/>
            <a:r>
              <a:rPr lang="en-US" altLang="zh-CN"/>
              <a:t>Memory access</a:t>
            </a:r>
            <a:endParaRPr lang="zh-CN" altLang="en-US"/>
          </a:p>
          <a:p>
            <a:pPr lvl="1"/>
            <a:r>
              <a:rPr lang="en-US" altLang="zh-CN"/>
              <a:t>Memory segmentation</a:t>
            </a:r>
            <a:endParaRPr lang="zh-CN" altLang="en-US"/>
          </a:p>
          <a:p>
            <a:pPr lvl="1"/>
            <a:r>
              <a:rPr lang="en-US" altLang="zh-CN"/>
              <a:t>Instruction side-effects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b="1"/>
              <a:t>Advanced Topics-Intermediate Representation</a:t>
            </a:r>
            <a:r>
              <a:rPr lang="zh-CN" altLang="en-US" b="1"/>
              <a:t>（</a:t>
            </a:r>
            <a:r>
              <a:rPr lang="en-US" altLang="zh-CN" b="1"/>
              <a:t>2</a:t>
            </a:r>
            <a:r>
              <a:rPr lang="zh-CN" altLang="en-US" b="1"/>
              <a:t>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VEX IR</a:t>
            </a:r>
            <a:r>
              <a:rPr lang="zh-CN" altLang="en-US"/>
              <a:t>几个主要的对象：</a:t>
            </a:r>
            <a:endParaRPr lang="zh-CN" altLang="en-US"/>
          </a:p>
          <a:p>
            <a:pPr lvl="1"/>
            <a:r>
              <a:rPr lang="en-US" altLang="zh-CN" sz="2400"/>
              <a:t>Expression</a:t>
            </a:r>
            <a:endParaRPr lang="en-US" altLang="zh-CN" sz="2400"/>
          </a:p>
          <a:p>
            <a:pPr lvl="1"/>
            <a:r>
              <a:rPr lang="en-US" altLang="zh-CN" sz="2400"/>
              <a:t>Operation</a:t>
            </a:r>
            <a:endParaRPr lang="en-US" altLang="zh-CN" sz="2400"/>
          </a:p>
          <a:p>
            <a:pPr lvl="1"/>
            <a:r>
              <a:rPr lang="en-US" altLang="zh-CN" sz="2400"/>
              <a:t>Tempory variables</a:t>
            </a:r>
            <a:r>
              <a:rPr lang="zh-CN" altLang="en-US" sz="2400"/>
              <a:t>：</a:t>
            </a:r>
            <a:r>
              <a:rPr lang="en-US" altLang="zh-CN" sz="2400"/>
              <a:t>VEX</a:t>
            </a:r>
            <a:r>
              <a:rPr lang="zh-CN" altLang="en-US" sz="2400"/>
              <a:t>使用临时变量作为中间寄存器，可以使用</a:t>
            </a:r>
            <a:r>
              <a:rPr lang="en-US" altLang="zh-CN" sz="2400"/>
              <a:t>IR</a:t>
            </a:r>
            <a:r>
              <a:rPr lang="zh-CN" altLang="en-US" sz="2400"/>
              <a:t>表达式来检索临时变量的内容。这些临时变量从</a:t>
            </a:r>
            <a:r>
              <a:rPr lang="en-US" altLang="zh-CN" sz="2400"/>
              <a:t>t0</a:t>
            </a:r>
            <a:r>
              <a:rPr lang="zh-CN" altLang="en-US" sz="2400"/>
              <a:t>开始编号，并且它们是强类型的。</a:t>
            </a:r>
            <a:endParaRPr lang="en-US" altLang="zh-CN" sz="2400"/>
          </a:p>
          <a:p>
            <a:pPr lvl="1"/>
            <a:r>
              <a:rPr lang="en-US" altLang="zh-CN" sz="2400"/>
              <a:t>Statements</a:t>
            </a:r>
            <a:endParaRPr lang="en-US" altLang="zh-CN" sz="2400"/>
          </a:p>
          <a:p>
            <a:pPr lvl="1"/>
            <a:r>
              <a:rPr lang="en-US" altLang="zh-CN" sz="2400"/>
              <a:t>Blocks</a:t>
            </a:r>
            <a:r>
              <a:rPr lang="zh-CN" altLang="en-US" sz="2400"/>
              <a:t>：</a:t>
            </a:r>
            <a:r>
              <a:rPr lang="en-US" altLang="zh-CN" sz="2400"/>
              <a:t>IR</a:t>
            </a:r>
            <a:r>
              <a:rPr lang="zh-CN" altLang="en-US" sz="2400"/>
              <a:t>语句的集合构成一个</a:t>
            </a:r>
            <a:r>
              <a:rPr lang="en-US" altLang="zh-CN" sz="2400"/>
              <a:t>IR</a:t>
            </a:r>
            <a:r>
              <a:rPr lang="zh-CN" altLang="en-US" sz="2400"/>
              <a:t>块。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b="1"/>
              <a:t>Advanced Topics-Intermediate Representation</a:t>
            </a:r>
            <a:r>
              <a:rPr lang="zh-CN" altLang="en-US" b="1"/>
              <a:t>（</a:t>
            </a:r>
            <a:r>
              <a:rPr lang="en-US" altLang="zh-CN" b="1"/>
              <a:t>3</a:t>
            </a:r>
            <a:r>
              <a:rPr lang="zh-CN" altLang="en-US" b="1"/>
              <a:t>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Examples</a:t>
            </a:r>
            <a:r>
              <a:rPr lang="zh-CN" altLang="en-US"/>
              <a:t>：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218690"/>
            <a:ext cx="5856605" cy="3959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425" y="2218690"/>
            <a:ext cx="5085715" cy="39585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b="1"/>
              <a:t>Advanced Topics-Intermediate Representation</a:t>
            </a:r>
            <a:r>
              <a:rPr lang="zh-CN" altLang="en-US" b="1"/>
              <a:t>（</a:t>
            </a:r>
            <a:r>
              <a:rPr lang="en-US" altLang="zh-CN" b="1"/>
              <a:t>4</a:t>
            </a:r>
            <a:r>
              <a:rPr lang="zh-CN" altLang="en-US" b="1"/>
              <a:t>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1"/>
            <a:r>
              <a:rPr lang="en-US" altLang="zh-CN"/>
              <a:t>ARM</a:t>
            </a:r>
            <a:r>
              <a:rPr lang="zh-CN" altLang="en-US"/>
              <a:t>指令：</a:t>
            </a:r>
            <a:r>
              <a:rPr lang="en-US" altLang="zh-CN"/>
              <a:t>sub R2,R2,#8</a:t>
            </a:r>
            <a:endParaRPr lang="en-US" altLang="zh-CN"/>
          </a:p>
          <a:p>
            <a:pPr lvl="1"/>
            <a:r>
              <a:rPr lang="zh-CN" altLang="en-US"/>
              <a:t>翻译成</a:t>
            </a:r>
            <a:r>
              <a:rPr lang="en-US" altLang="zh-CN"/>
              <a:t>VEX IR:</a:t>
            </a:r>
            <a:endParaRPr lang="en-US" altLang="zh-CN"/>
          </a:p>
          <a:p>
            <a:pPr lvl="2"/>
            <a:r>
              <a:rPr lang="en-US" altLang="zh-CN"/>
              <a:t>t0 = GET:I32(16)</a:t>
            </a:r>
            <a:endParaRPr lang="en-US" altLang="zh-CN"/>
          </a:p>
          <a:p>
            <a:pPr lvl="2"/>
            <a:r>
              <a:rPr lang="en-US" altLang="zh-CN"/>
              <a:t>t1 = 0x8:I32</a:t>
            </a:r>
            <a:endParaRPr lang="en-US" altLang="zh-CN"/>
          </a:p>
          <a:p>
            <a:pPr lvl="2"/>
            <a:r>
              <a:rPr lang="en-US" altLang="zh-CN"/>
              <a:t>t3 = Sub32(t0,t1)</a:t>
            </a:r>
            <a:endParaRPr lang="en-US" altLang="zh-CN"/>
          </a:p>
          <a:p>
            <a:pPr lvl="2"/>
            <a:r>
              <a:rPr lang="en-US" altLang="zh-CN"/>
              <a:t>PUT(16) = t3</a:t>
            </a:r>
            <a:endParaRPr lang="en-US" altLang="zh-CN"/>
          </a:p>
          <a:p>
            <a:pPr lvl="2"/>
            <a:r>
              <a:rPr lang="en-US" altLang="zh-CN"/>
              <a:t>PUT(68) = 0x59FC8:I32</a:t>
            </a:r>
            <a:endParaRPr lang="en-US" altLang="zh-CN"/>
          </a:p>
          <a:p>
            <a:pPr lvl="1"/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b="1"/>
              <a:t>Advanced Topics-Intermediate Representation</a:t>
            </a:r>
            <a:r>
              <a:rPr lang="zh-CN" altLang="en-US" b="1"/>
              <a:t>（</a:t>
            </a:r>
            <a:r>
              <a:rPr lang="en-US" altLang="zh-CN" b="1"/>
              <a:t>5</a:t>
            </a:r>
            <a:r>
              <a:rPr lang="zh-CN" altLang="en-US" b="1"/>
              <a:t>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Angr</a:t>
            </a:r>
            <a:r>
              <a:rPr lang="zh-CN" altLang="en-US"/>
              <a:t>中使用</a:t>
            </a:r>
            <a:r>
              <a:rPr lang="en-US" altLang="zh-CN"/>
              <a:t>VEX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angr</a:t>
            </a:r>
            <a:r>
              <a:rPr lang="zh-CN" altLang="en-US"/>
              <a:t>中使用名为</a:t>
            </a:r>
            <a:r>
              <a:rPr lang="en-US" altLang="zh-CN"/>
              <a:t>PyVEX</a:t>
            </a:r>
            <a:r>
              <a:rPr lang="zh-CN" altLang="en-US"/>
              <a:t>的库将</a:t>
            </a:r>
            <a:r>
              <a:rPr lang="en-US" altLang="zh-CN"/>
              <a:t>VEX</a:t>
            </a:r>
            <a:r>
              <a:rPr lang="zh-CN" altLang="en-US"/>
              <a:t>转换成</a:t>
            </a:r>
            <a:r>
              <a:rPr lang="en-US" altLang="zh-CN"/>
              <a:t>Python</a:t>
            </a:r>
            <a:r>
              <a:rPr lang="zh-CN" altLang="en-US"/>
              <a:t>，此外，</a:t>
            </a:r>
            <a:r>
              <a:rPr lang="en-US" altLang="zh-CN"/>
              <a:t>PyVEX</a:t>
            </a:r>
            <a:r>
              <a:rPr lang="zh-CN" altLang="en-US"/>
              <a:t>实现了</a:t>
            </a:r>
            <a:r>
              <a:rPr lang="en-US" altLang="zh-CN"/>
              <a:t>pretty-printing</a:t>
            </a:r>
            <a:r>
              <a:rPr lang="zh-CN" altLang="en-US"/>
              <a:t>，可以在</a:t>
            </a:r>
            <a:r>
              <a:rPr lang="en-US" altLang="zh-CN"/>
              <a:t>PUT</a:t>
            </a:r>
            <a:r>
              <a:rPr lang="zh-CN" altLang="en-US"/>
              <a:t>和</a:t>
            </a:r>
            <a:r>
              <a:rPr lang="en-US" altLang="zh-CN"/>
              <a:t>GET</a:t>
            </a:r>
            <a:r>
              <a:rPr lang="zh-CN" altLang="en-US"/>
              <a:t>指令中显示寄存器名称而不是寄存器偏移。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5095" y="3230245"/>
            <a:ext cx="6952615" cy="23183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b="1"/>
              <a:t>Advanced Topics-Intermediate Representation</a:t>
            </a:r>
            <a:r>
              <a:rPr lang="zh-CN" altLang="en-US" b="1"/>
              <a:t>（</a:t>
            </a:r>
            <a:r>
              <a:rPr lang="en-US" altLang="zh-CN" b="1"/>
              <a:t>6</a:t>
            </a:r>
            <a:r>
              <a:rPr lang="zh-CN" altLang="en-US" b="1"/>
              <a:t>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 b="1"/>
              <a:t>VEX</a:t>
            </a:r>
            <a:r>
              <a:rPr lang="zh-CN" altLang="en-US" b="1"/>
              <a:t>计算条件标志的策略：</a:t>
            </a:r>
            <a:endParaRPr lang="zh-CN" altLang="en-US" b="1"/>
          </a:p>
          <a:p>
            <a:pPr lvl="1"/>
            <a:r>
              <a:rPr lang="en-US" altLang="zh-CN"/>
              <a:t>VEX</a:t>
            </a:r>
            <a:r>
              <a:rPr lang="zh-CN" altLang="en-US"/>
              <a:t>使用</a:t>
            </a:r>
            <a:r>
              <a:rPr lang="en-US" altLang="zh-CN"/>
              <a:t>4</a:t>
            </a:r>
            <a:r>
              <a:rPr lang="zh-CN" altLang="en-US"/>
              <a:t>个寄存器作为</a:t>
            </a:r>
            <a:r>
              <a:rPr lang="en-US" altLang="zh-CN"/>
              <a:t>“flag thunk descriptors”</a:t>
            </a:r>
            <a:r>
              <a:rPr lang="zh-CN" altLang="en-US"/>
              <a:t>来记录最新标志设置操作的细节。当导致标志位更新的操作发生时，</a:t>
            </a:r>
            <a:r>
              <a:rPr lang="en-US" altLang="zh-CN"/>
              <a:t>VEX</a:t>
            </a:r>
            <a:r>
              <a:rPr lang="zh-CN" altLang="en-US"/>
              <a:t>并不计算标志，而是将表示该操作的代码存储到</a:t>
            </a:r>
            <a:r>
              <a:rPr lang="en-US" altLang="zh-CN"/>
              <a:t>cc_op</a:t>
            </a:r>
            <a:r>
              <a:rPr lang="zh-CN" altLang="en-US"/>
              <a:t>伪寄存器中，将传递给该操作的参数存储到</a:t>
            </a:r>
            <a:r>
              <a:rPr lang="en-US" altLang="zh-CN"/>
              <a:t>cc_dep1</a:t>
            </a:r>
            <a:r>
              <a:rPr lang="zh-CN" altLang="en-US"/>
              <a:t>和</a:t>
            </a:r>
            <a:r>
              <a:rPr lang="en-US" altLang="zh-CN"/>
              <a:t>cc_dep2</a:t>
            </a:r>
            <a:r>
              <a:rPr lang="zh-CN" altLang="en-US"/>
              <a:t>中。然后，每当</a:t>
            </a:r>
            <a:r>
              <a:rPr lang="en-US" altLang="zh-CN"/>
              <a:t>VEX</a:t>
            </a:r>
            <a:r>
              <a:rPr lang="zh-CN" altLang="en-US"/>
              <a:t>需要获得实际的标志值时，它就根据</a:t>
            </a:r>
            <a:r>
              <a:rPr lang="en-US" altLang="zh-CN"/>
              <a:t>flag thunk descriptors</a:t>
            </a:r>
            <a:r>
              <a:rPr lang="zh-CN" altLang="en-US"/>
              <a:t>找出相关的标志位实际上是什么。这是标志计算的一种优化策略，特点是可以直接在</a:t>
            </a:r>
            <a:r>
              <a:rPr lang="en-US" altLang="zh-CN"/>
              <a:t>IR</a:t>
            </a:r>
            <a:r>
              <a:rPr lang="zh-CN" altLang="en-US"/>
              <a:t>中执行相关操作，而不需要计算和更新标志寄存器的值。</a:t>
            </a:r>
            <a:endParaRPr lang="zh-CN" altLang="en-US"/>
          </a:p>
          <a:p>
            <a:pPr lvl="1"/>
            <a:r>
              <a:rPr lang="zh-CN" altLang="en-US"/>
              <a:t>当</a:t>
            </a:r>
            <a:r>
              <a:rPr lang="en-US" altLang="zh-CN"/>
              <a:t>cc_op</a:t>
            </a:r>
            <a:r>
              <a:rPr lang="zh-CN" altLang="en-US"/>
              <a:t>中的值为</a:t>
            </a:r>
            <a:r>
              <a:rPr lang="en-US" altLang="zh-CN"/>
              <a:t>0</a:t>
            </a:r>
            <a:r>
              <a:rPr lang="zh-CN" altLang="en-US"/>
              <a:t>时，表示</a:t>
            </a:r>
            <a:r>
              <a:rPr lang="en-US" altLang="zh-CN"/>
              <a:t>OP_COPY</a:t>
            </a:r>
            <a:r>
              <a:rPr lang="zh-CN" altLang="en-US"/>
              <a:t>操作，该将</a:t>
            </a:r>
            <a:r>
              <a:rPr lang="en-US" altLang="zh-CN"/>
              <a:t>cc_dep1</a:t>
            </a:r>
            <a:r>
              <a:rPr lang="zh-CN" altLang="en-US"/>
              <a:t>中的值复制到标记中，这仅仅表明</a:t>
            </a:r>
            <a:r>
              <a:rPr lang="en-US" altLang="zh-CN"/>
              <a:t>cc_dep1</a:t>
            </a:r>
            <a:r>
              <a:rPr lang="zh-CN" altLang="en-US"/>
              <a:t>中包含标志值。基于这点，</a:t>
            </a:r>
            <a:r>
              <a:rPr lang="en-US" altLang="zh-CN"/>
              <a:t>angr</a:t>
            </a:r>
            <a:r>
              <a:rPr lang="zh-CN" altLang="en-US"/>
              <a:t>实现标志值的快速检索：每当需要使用标志时，</a:t>
            </a:r>
            <a:r>
              <a:rPr lang="en-US" altLang="zh-CN"/>
              <a:t>angr</a:t>
            </a:r>
            <a:r>
              <a:rPr lang="zh-CN" altLang="en-US"/>
              <a:t>计算标志值，然后将它们存到</a:t>
            </a:r>
            <a:r>
              <a:rPr lang="en-US" altLang="zh-CN"/>
              <a:t>cc_dep1</a:t>
            </a:r>
            <a:r>
              <a:rPr lang="zh-CN" altLang="en-US"/>
              <a:t>中，并将</a:t>
            </a:r>
            <a:r>
              <a:rPr lang="en-US" altLang="zh-CN"/>
              <a:t>cc_op</a:t>
            </a:r>
            <a:r>
              <a:rPr lang="zh-CN" altLang="en-US"/>
              <a:t>设置为</a:t>
            </a:r>
            <a:r>
              <a:rPr lang="en-US" altLang="zh-CN"/>
              <a:t>OP_COPY</a:t>
            </a:r>
            <a:r>
              <a:rPr lang="zh-CN" altLang="en-US"/>
              <a:t>。用户也可以使用该操作来写入标志。</a:t>
            </a:r>
            <a:endParaRPr lang="en-US" altLang="zh-CN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b="1">
                <a:sym typeface="+mn-ea"/>
              </a:rPr>
              <a:t>Advanced Topics-Working with Data and Conventions</a:t>
            </a:r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1</a:t>
            </a:r>
            <a:r>
              <a:rPr lang="zh-CN" altLang="en-US" b="1">
                <a:sym typeface="+mn-ea"/>
              </a:rPr>
              <a:t>）</a:t>
            </a:r>
            <a:endParaRPr lang="zh-CN" altLang="en-US" b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altLang="zh-CN">
                <a:sym typeface="+mn-ea"/>
              </a:rPr>
              <a:t>angr.types</a:t>
            </a:r>
            <a:r>
              <a:rPr lang="zh-CN" altLang="en-US">
                <a:sym typeface="+mn-ea"/>
              </a:rPr>
              <a:t>模块：</a:t>
            </a:r>
            <a:r>
              <a:rPr lang="en-US" altLang="zh-CN">
                <a:sym typeface="+mn-ea"/>
              </a:rPr>
              <a:t>angr</a:t>
            </a:r>
            <a:r>
              <a:rPr lang="zh-CN" altLang="en-US">
                <a:sym typeface="+mn-ea"/>
              </a:rPr>
              <a:t>实现数据类型定义。具体由sim_type.py实现，这个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文件中提供了</a:t>
            </a:r>
            <a:r>
              <a:rPr lang="en-US" altLang="zh-CN">
                <a:sym typeface="+mn-ea"/>
              </a:rPr>
              <a:t>SimTypes</a:t>
            </a:r>
            <a:r>
              <a:rPr lang="zh-CN" altLang="en-US">
                <a:sym typeface="+mn-ea"/>
              </a:rPr>
              <a:t>类（如：</a:t>
            </a:r>
            <a:r>
              <a:rPr lang="en-US" altLang="zh-CN">
                <a:sym typeface="+mn-ea"/>
              </a:rPr>
              <a:t>SimTypeInt</a:t>
            </a:r>
            <a:r>
              <a:rPr lang="zh-CN" altLang="en-US">
                <a:sym typeface="+mn-ea"/>
              </a:rPr>
              <a:t>类，</a:t>
            </a:r>
            <a:r>
              <a:rPr lang="en-US" altLang="zh-CN">
                <a:sym typeface="+mn-ea"/>
              </a:rPr>
              <a:t>SimTypeNum</a:t>
            </a:r>
            <a:r>
              <a:rPr lang="zh-CN" altLang="en-US">
                <a:sym typeface="+mn-ea"/>
              </a:rPr>
              <a:t>类，</a:t>
            </a:r>
            <a:r>
              <a:rPr lang="en-US" altLang="zh-CN">
                <a:sym typeface="+mn-ea"/>
              </a:rPr>
              <a:t>SimTypeReg</a:t>
            </a:r>
            <a:r>
              <a:rPr lang="zh-CN" altLang="en-US">
                <a:sym typeface="+mn-ea"/>
              </a:rPr>
              <a:t>类），其中任意一个类的实例都表示一个数据类型。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angr.types</a:t>
            </a:r>
            <a:r>
              <a:rPr lang="zh-CN" altLang="en-US">
                <a:sym typeface="+mn-ea"/>
              </a:rPr>
              <a:t>模块实现的几个重要的解析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定义的方法（使用pycparser，它是一个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解析器）：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/>
              <a:t>parse_types:</a:t>
            </a:r>
            <a:r>
              <a:rPr lang="zh-CN" altLang="en-US"/>
              <a:t>返回一个从类型名到类型对象的映射。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	&gt;&gt;&gt; angr.types.parse_type('int')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int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&gt;&gt;&gt; angr.types.parse_type('char **')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char**</a:t>
            </a:r>
            <a:endParaRPr lang="en-US" altLang="zh-CN"/>
          </a:p>
          <a:p>
            <a:pPr lvl="1"/>
            <a:r>
              <a:rPr lang="en-US" altLang="zh-CN"/>
              <a:t>parse_defn:</a:t>
            </a:r>
            <a:r>
              <a:rPr lang="zh-CN" altLang="en-US"/>
              <a:t>返回一个从变量名到变量类型对象的映射。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	&gt;&gt;&gt; angr.types.parse_defns("int x; typedef struct llist { char* str; struct llist *next; } list_node; list_node *y;")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{'x': int, 'y': struct llist*}</a:t>
            </a:r>
            <a:endParaRPr lang="en-US" altLang="zh-CN"/>
          </a:p>
          <a:p>
            <a:pPr lvl="1"/>
            <a:r>
              <a:rPr lang="en-US" altLang="zh-CN"/>
              <a:t>parse_file:</a:t>
            </a:r>
            <a:r>
              <a:rPr lang="zh-CN" altLang="en-US"/>
              <a:t>返回上述两种类型的映射。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b="1">
                <a:sym typeface="+mn-ea"/>
              </a:rPr>
              <a:t>Advanced Topics-Working with Data and Conventions</a:t>
            </a:r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2</a:t>
            </a:r>
            <a:r>
              <a:rPr lang="zh-CN" altLang="en-US" b="1">
                <a:sym typeface="+mn-ea"/>
              </a:rPr>
              <a:t>）</a:t>
            </a:r>
            <a:endParaRPr lang="zh-CN" altLang="en-US" b="1">
              <a:sym typeface="+mn-ea"/>
            </a:endParaRPr>
          </a:p>
        </p:txBody>
      </p:sp>
      <p:sp>
        <p:nvSpPr>
          <p:cNvPr id="7" name="内容占位符 6"/>
          <p:cNvSpPr/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angr.types</a:t>
            </a:r>
            <a:r>
              <a:rPr lang="zh-CN" altLang="en-US">
                <a:sym typeface="+mn-ea"/>
              </a:rPr>
              <a:t>模块中用于登记结构定义的函数：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7920" y="2292350"/>
            <a:ext cx="8346440" cy="15684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b="1">
                <a:sym typeface="+mn-ea"/>
              </a:rPr>
              <a:t>Advanced Topics-Working with Data and Conventions</a:t>
            </a:r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3</a:t>
            </a:r>
            <a:r>
              <a:rPr lang="zh-CN" altLang="en-US" b="1">
                <a:sym typeface="+mn-ea"/>
              </a:rPr>
              <a:t>）</a:t>
            </a:r>
            <a:endParaRPr lang="zh-CN" altLang="en-US" b="1">
              <a:sym typeface="+mn-ea"/>
            </a:endParaRPr>
          </a:p>
        </p:txBody>
      </p:sp>
      <p:sp>
        <p:nvSpPr>
          <p:cNvPr id="7" name="内容占位符 6"/>
          <p:cNvSpPr/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>
                <a:sym typeface="+mn-ea"/>
              </a:rPr>
              <a:t>SimMemView</a:t>
            </a:r>
            <a:r>
              <a:rPr lang="zh-CN" altLang="en-US">
                <a:sym typeface="+mn-ea"/>
              </a:rPr>
              <a:t>：一个方便访问内存的接口。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&gt;&gt;&gt; s</a:t>
            </a:r>
            <a:r>
              <a:rPr lang="en-US" altLang="zh-CN">
                <a:sym typeface="+mn-ea"/>
              </a:rPr>
              <a:t>tate</a:t>
            </a:r>
            <a:r>
              <a:rPr lang="zh-CN" altLang="en-US">
                <a:sym typeface="+mn-ea"/>
              </a:rPr>
              <a:t>.mem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&lt;SimMemView&gt;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state.mem.types</a:t>
            </a:r>
            <a:r>
              <a:rPr lang="zh-CN" altLang="en-US">
                <a:sym typeface="+mn-ea"/>
              </a:rPr>
              <a:t>，会显示所有可供使用的已定义的类型的列表。访问某个类型的数据时，主要用到</a:t>
            </a:r>
            <a:r>
              <a:rPr lang="en-US" altLang="zh-CN">
                <a:sym typeface="+mn-ea"/>
              </a:rPr>
              <a:t>SimMemView</a:t>
            </a:r>
            <a:r>
              <a:rPr lang="zh-CN" altLang="en-US">
                <a:sym typeface="+mn-ea"/>
              </a:rPr>
              <a:t>提供的</a:t>
            </a:r>
            <a:r>
              <a:rPr lang="zh-CN" altLang="en-US">
                <a:sym typeface="+mn-ea"/>
              </a:rPr>
              <a:t>下列几种方法：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en-US" altLang="zh-CN" sz="2400">
                <a:sym typeface="+mn-ea"/>
              </a:rPr>
              <a:t>deref:</a:t>
            </a:r>
            <a:r>
              <a:rPr lang="zh-CN" altLang="en-US" sz="2400">
                <a:sym typeface="+mn-ea"/>
              </a:rPr>
              <a:t>如果指定地址内存中存放一个指针，可以使用</a:t>
            </a:r>
            <a:r>
              <a:rPr lang="en-US" altLang="zh-CN" sz="2400">
                <a:sym typeface="+mn-ea"/>
              </a:rPr>
              <a:t>deref</a:t>
            </a:r>
            <a:r>
              <a:rPr lang="zh-CN" altLang="en-US" sz="2400">
                <a:sym typeface="+mn-ea"/>
              </a:rPr>
              <a:t>返回内存中该指针的</a:t>
            </a:r>
            <a:r>
              <a:rPr lang="en-US" altLang="zh-CN" sz="2400">
                <a:sym typeface="+mn-ea"/>
              </a:rPr>
              <a:t>SimMemView</a:t>
            </a:r>
            <a:r>
              <a:rPr lang="zh-CN" altLang="en-US" sz="2400">
                <a:sym typeface="+mn-ea"/>
              </a:rPr>
              <a:t>对象。</a:t>
            </a:r>
            <a:endParaRPr lang="en-US" altLang="zh-CN" sz="2400">
              <a:sym typeface="+mn-ea"/>
            </a:endParaRPr>
          </a:p>
          <a:p>
            <a:pPr marL="457200" lvl="1" indent="0">
              <a:buNone/>
            </a:pPr>
            <a:r>
              <a:rPr lang="en-US" altLang="zh-CN" sz="2400">
                <a:sym typeface="+mn-ea"/>
              </a:rPr>
              <a:t>resolve:</a:t>
            </a:r>
            <a:r>
              <a:rPr lang="zh-CN" altLang="en-US" sz="2400">
                <a:sym typeface="+mn-ea"/>
              </a:rPr>
              <a:t>提取结构化数据，返回位向量类型的值。</a:t>
            </a:r>
            <a:endParaRPr lang="en-US" altLang="zh-CN" sz="2400">
              <a:sym typeface="+mn-ea"/>
            </a:endParaRPr>
          </a:p>
          <a:p>
            <a:pPr marL="457200" lvl="1" indent="0">
              <a:buNone/>
            </a:pPr>
            <a:r>
              <a:rPr lang="en-US" altLang="zh-CN" sz="2400">
                <a:sym typeface="+mn-ea"/>
              </a:rPr>
              <a:t>concrete:</a:t>
            </a:r>
            <a:r>
              <a:rPr lang="zh-CN" altLang="en-US" sz="2400">
                <a:sym typeface="+mn-ea"/>
              </a:rPr>
              <a:t>提取结构化数据，返回整形、字符串型或数组型等任何最适合表示该数据的类型的值。</a:t>
            </a:r>
            <a:endParaRPr lang="en-US" altLang="zh-CN" sz="2400">
              <a:sym typeface="+mn-ea"/>
            </a:endParaRPr>
          </a:p>
          <a:p>
            <a:pPr marL="457200" lvl="1" indent="0">
              <a:buNone/>
            </a:pPr>
            <a:r>
              <a:rPr lang="en-US" altLang="zh-CN" sz="2400">
                <a:sym typeface="+mn-ea"/>
              </a:rPr>
              <a:t>array:</a:t>
            </a:r>
            <a:r>
              <a:rPr lang="zh-CN" altLang="en-US" sz="2400">
                <a:sym typeface="+mn-ea"/>
              </a:rPr>
              <a:t>如果确定地址处的内存存放的指针</a:t>
            </a:r>
            <a:r>
              <a:rPr lang="zh-CN" altLang="en-US" sz="2400">
                <a:sym typeface="+mn-ea"/>
              </a:rPr>
              <a:t>指向</a:t>
            </a:r>
            <a:r>
              <a:rPr lang="zh-CN" altLang="en-US" sz="2400">
                <a:sym typeface="+mn-ea"/>
              </a:rPr>
              <a:t>一个数组类型，可以使用</a:t>
            </a:r>
            <a:r>
              <a:rPr lang="en-US" altLang="zh-CN" sz="2400">
                <a:sym typeface="+mn-ea"/>
              </a:rPr>
              <a:t>.array[n]</a:t>
            </a:r>
            <a:r>
              <a:rPr lang="zh-CN" altLang="en-US" sz="2400">
                <a:sym typeface="+mn-ea"/>
              </a:rPr>
              <a:t>来查看数组中的元素。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marL="457200" lvl="1" indent="0">
              <a:buNone/>
            </a:pP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sym typeface="+mn-ea"/>
              </a:rPr>
              <a:t>Outline</a:t>
            </a:r>
            <a:endParaRPr lang="zh-CN" altLang="en-US" b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Advanced Topics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Gotchas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The Whole Pipeline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Speed Consideration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Intermediate Representation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Working with Data and Conventions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Claripy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Symbolic Memory Addressing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b="1">
                <a:sym typeface="+mn-ea"/>
              </a:rPr>
              <a:t>Advanced Topics-Working with Data and Conventions</a:t>
            </a:r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4</a:t>
            </a:r>
            <a:r>
              <a:rPr lang="zh-CN" altLang="en-US" b="1">
                <a:sym typeface="+mn-ea"/>
              </a:rPr>
              <a:t>）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77340"/>
            <a:ext cx="4409440" cy="45999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790" y="1577340"/>
            <a:ext cx="4228465" cy="38284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b="1">
                <a:sym typeface="+mn-ea"/>
              </a:rPr>
              <a:t>Advanced Topics-Working with Data and Conventions</a:t>
            </a:r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5</a:t>
            </a:r>
            <a:r>
              <a:rPr lang="zh-CN" altLang="en-US" b="1">
                <a:sym typeface="+mn-ea"/>
              </a:rPr>
              <a:t>）</a:t>
            </a:r>
            <a:endParaRPr lang="zh-CN" altLang="en-US" b="1">
              <a:sym typeface="+mn-ea"/>
            </a:endParaRPr>
          </a:p>
        </p:txBody>
      </p:sp>
      <p:sp>
        <p:nvSpPr>
          <p:cNvPr id="7" name="内容占位符 6"/>
          <p:cNvSpPr/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调用约定：指的是函数调用过程中传递参数和返回值的特定方式。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angr</a:t>
            </a:r>
            <a:r>
              <a:rPr lang="zh-CN" altLang="en-US">
                <a:sym typeface="+mn-ea"/>
              </a:rPr>
              <a:t>过程中，用户可以通过描述参数和返回值应该存放的位置来自定义调用约定。</a:t>
            </a:r>
            <a:r>
              <a:rPr lang="en-US" altLang="zh-CN">
                <a:sym typeface="+mn-ea"/>
              </a:rPr>
              <a:t>angr</a:t>
            </a:r>
            <a:r>
              <a:rPr lang="zh-CN" altLang="en-US">
                <a:sym typeface="+mn-ea"/>
              </a:rPr>
              <a:t>将调用约定抽象成名为</a:t>
            </a:r>
            <a:r>
              <a:rPr lang="en-US" altLang="zh-CN">
                <a:sym typeface="+mn-ea"/>
              </a:rPr>
              <a:t>SimCC</a:t>
            </a:r>
            <a:r>
              <a:rPr lang="zh-CN" altLang="en-US">
                <a:sym typeface="+mn-ea"/>
              </a:rPr>
              <a:t>的类，使用</a:t>
            </a:r>
            <a:r>
              <a:rPr lang="en-US" altLang="zh-CN">
                <a:sym typeface="+mn-ea"/>
              </a:rPr>
              <a:t>b.factory.cc(...)</a:t>
            </a:r>
            <a:r>
              <a:rPr lang="zh-CN" altLang="en-US">
                <a:sym typeface="+mn-ea"/>
              </a:rPr>
              <a:t>可以创建一个</a:t>
            </a:r>
            <a:r>
              <a:rPr lang="en-US" altLang="zh-CN">
                <a:sym typeface="+mn-ea"/>
              </a:rPr>
              <a:t>SimCC</a:t>
            </a:r>
            <a:r>
              <a:rPr lang="zh-CN" altLang="en-US">
                <a:sym typeface="+mn-ea"/>
              </a:rPr>
              <a:t>对象。参数传递要求如下：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将参数的存储位置列表作为</a:t>
            </a:r>
            <a:r>
              <a:rPr lang="en-US" altLang="zh-CN">
                <a:sym typeface="+mn-ea"/>
              </a:rPr>
              <a:t>args</a:t>
            </a:r>
            <a:r>
              <a:rPr lang="zh-CN" altLang="en-US">
                <a:sym typeface="+mn-ea"/>
              </a:rPr>
              <a:t>关键字参数传递；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将返回值的存储位置作为</a:t>
            </a:r>
            <a:r>
              <a:rPr lang="en-US" altLang="zh-CN">
                <a:sym typeface="+mn-ea"/>
              </a:rPr>
              <a:t>ret_val</a:t>
            </a:r>
            <a:r>
              <a:rPr lang="zh-CN" altLang="en-US">
                <a:sym typeface="+mn-ea"/>
              </a:rPr>
              <a:t>关键字传递；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将函数原型的</a:t>
            </a:r>
            <a:r>
              <a:rPr lang="en-US" altLang="zh-CN">
                <a:sym typeface="+mn-ea"/>
              </a:rPr>
              <a:t>SimType</a:t>
            </a:r>
            <a:r>
              <a:rPr lang="zh-CN" altLang="en-US">
                <a:sym typeface="+mn-ea"/>
              </a:rPr>
              <a:t>作为</a:t>
            </a:r>
            <a:r>
              <a:rPr lang="en-US" altLang="zh-CN">
                <a:sym typeface="+mn-ea"/>
              </a:rPr>
              <a:t>func_ty</a:t>
            </a:r>
            <a:r>
              <a:rPr lang="zh-CN" altLang="en-US">
                <a:sym typeface="+mn-ea"/>
              </a:rPr>
              <a:t>关键字传递；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不传递任何参数，使用当前架构合理的默认值。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确定</a:t>
            </a:r>
            <a:r>
              <a:rPr lang="en-US" altLang="zh-CN">
                <a:sym typeface="+mn-ea"/>
              </a:rPr>
              <a:t>args</a:t>
            </a:r>
            <a:r>
              <a:rPr lang="zh-CN" altLang="en-US">
                <a:sym typeface="+mn-ea"/>
              </a:rPr>
              <a:t>或者</a:t>
            </a:r>
            <a:r>
              <a:rPr lang="en-US" altLang="zh-CN">
                <a:sym typeface="+mn-ea"/>
              </a:rPr>
              <a:t>ret_val</a:t>
            </a:r>
            <a:r>
              <a:rPr lang="zh-CN" altLang="en-US">
                <a:sym typeface="+mn-ea"/>
              </a:rPr>
              <a:t>参数位置的方法：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使用</a:t>
            </a:r>
            <a:r>
              <a:rPr lang="en-US" altLang="zh-CN" sz="2400">
                <a:sym typeface="+mn-ea"/>
              </a:rPr>
              <a:t>SimRegArg</a:t>
            </a:r>
            <a:r>
              <a:rPr lang="zh-CN" altLang="en-US" sz="2400">
                <a:sym typeface="+mn-ea"/>
              </a:rPr>
              <a:t>或者</a:t>
            </a:r>
            <a:r>
              <a:rPr lang="en-US" altLang="zh-CN" sz="2400">
                <a:sym typeface="+mn-ea"/>
              </a:rPr>
              <a:t>SimStackArg</a:t>
            </a:r>
            <a:r>
              <a:rPr lang="zh-CN" altLang="en-US" sz="2400">
                <a:sym typeface="+mn-ea"/>
              </a:rPr>
              <a:t>的实例，通过</a:t>
            </a:r>
            <a:r>
              <a:rPr lang="en-US" altLang="zh-CN" sz="2400">
                <a:sym typeface="+mn-ea"/>
              </a:rPr>
              <a:t>b.factory.cc.Sim*Arg</a:t>
            </a:r>
            <a:r>
              <a:rPr lang="zh-CN" altLang="en-US" sz="2400">
                <a:sym typeface="+mn-ea"/>
              </a:rPr>
              <a:t>构造。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b="1">
                <a:sym typeface="+mn-ea"/>
              </a:rPr>
              <a:t>Advanced Topics-Working with Data and Conventions</a:t>
            </a:r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6</a:t>
            </a:r>
            <a:r>
              <a:rPr lang="zh-CN" altLang="en-US" b="1">
                <a:sym typeface="+mn-ea"/>
              </a:rPr>
              <a:t>）</a:t>
            </a:r>
            <a:endParaRPr lang="zh-CN" altLang="en-US" b="1">
              <a:sym typeface="+mn-ea"/>
            </a:endParaRPr>
          </a:p>
        </p:txBody>
      </p:sp>
      <p:sp>
        <p:nvSpPr>
          <p:cNvPr id="7" name="内容占位符 6"/>
          <p:cNvSpPr/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Callables:</a:t>
            </a:r>
            <a:r>
              <a:rPr lang="zh-CN" altLang="en-US">
                <a:sym typeface="+mn-ea"/>
              </a:rPr>
              <a:t>它是用于符号执行的外部函数接口（</a:t>
            </a:r>
            <a:r>
              <a:rPr lang="en-US" altLang="zh-CN">
                <a:sym typeface="+mn-ea"/>
              </a:rPr>
              <a:t>FFI</a:t>
            </a:r>
            <a:r>
              <a:rPr lang="zh-CN" altLang="en-US">
                <a:sym typeface="+mn-ea"/>
              </a:rPr>
              <a:t>）。使用</a:t>
            </a:r>
            <a:r>
              <a:rPr lang="en-US" altLang="zh-CN">
                <a:sym typeface="+mn-ea"/>
              </a:rPr>
              <a:t>myfunc=b.factory.callable(addr)</a:t>
            </a:r>
            <a:r>
              <a:rPr lang="zh-CN" altLang="en-US">
                <a:sym typeface="+mn-ea"/>
              </a:rPr>
              <a:t>可以产生一个</a:t>
            </a:r>
            <a:r>
              <a:rPr lang="en-US" altLang="zh-CN">
                <a:sym typeface="+mn-ea"/>
              </a:rPr>
              <a:t>callable,</a:t>
            </a:r>
            <a:r>
              <a:rPr lang="zh-CN" altLang="en-US">
                <a:sym typeface="+mn-ea"/>
              </a:rPr>
              <a:t>之后就可以调用它。</a:t>
            </a:r>
            <a:endParaRPr lang="en-US" altLang="zh-CN">
              <a:sym typeface="+mn-ea"/>
            </a:endParaRPr>
          </a:p>
          <a:p>
            <a:pPr marL="457200" lvl="2"/>
            <a:r>
              <a:rPr lang="en-US" altLang="zh-CN" sz="2330">
                <a:sym typeface="+mn-ea"/>
              </a:rPr>
              <a:t>result=myfunc(args,...)</a:t>
            </a:r>
            <a:endParaRPr lang="en-US" altLang="zh-CN" sz="2330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sym typeface="+mn-ea"/>
              </a:rPr>
              <a:t>Advanced Topics-Claripy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Claripy:angr</a:t>
            </a:r>
            <a:r>
              <a:rPr lang="zh-CN" altLang="en-US"/>
              <a:t>使用的求解器引擎。</a:t>
            </a:r>
            <a:endParaRPr lang="zh-CN" altLang="en-US"/>
          </a:p>
          <a:p>
            <a:r>
              <a:rPr lang="en-US" altLang="zh-CN" sz="2800">
                <a:sym typeface="+mn-ea"/>
              </a:rPr>
              <a:t>Claripy ASTs </a:t>
            </a:r>
            <a:endParaRPr lang="en-US" altLang="zh-CN" sz="2800"/>
          </a:p>
          <a:p>
            <a:pPr lvl="1"/>
            <a:r>
              <a:rPr lang="zh-CN" altLang="en-US" sz="2800">
                <a:sym typeface="+mn-ea"/>
              </a:rPr>
              <a:t>在进行符号运算时，</a:t>
            </a:r>
            <a:r>
              <a:rPr lang="en-US" altLang="zh-CN" sz="2800">
                <a:sym typeface="+mn-ea"/>
              </a:rPr>
              <a:t>angr</a:t>
            </a:r>
            <a:r>
              <a:rPr lang="zh-CN" altLang="en-US" sz="2800">
                <a:sym typeface="+mn-ea"/>
              </a:rPr>
              <a:t>会产生特定类型的</a:t>
            </a:r>
            <a:r>
              <a:rPr lang="en-US" altLang="zh-CN" sz="2800">
                <a:sym typeface="+mn-ea"/>
              </a:rPr>
              <a:t>AST</a:t>
            </a:r>
            <a:r>
              <a:rPr lang="zh-CN" altLang="en-US" sz="2800">
                <a:sym typeface="+mn-ea"/>
              </a:rPr>
              <a:t>。</a:t>
            </a:r>
            <a:r>
              <a:rPr lang="en-US" altLang="zh-CN" sz="2800">
                <a:sym typeface="+mn-ea"/>
              </a:rPr>
              <a:t>AST</a:t>
            </a:r>
            <a:r>
              <a:rPr lang="zh-CN" altLang="en-US" sz="2800">
                <a:sym typeface="+mn-ea"/>
              </a:rPr>
              <a:t>相关的操作：</a:t>
            </a:r>
            <a:endParaRPr lang="zh-CN" altLang="en-US" sz="2800">
              <a:sym typeface="+mn-ea"/>
            </a:endParaRPr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2905" y="3687445"/>
            <a:ext cx="4190365" cy="21717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b="1"/>
              <a:t>Advanced Topics-Symbolic Memory Addressing</a:t>
            </a:r>
            <a:r>
              <a:rPr lang="zh-CN" altLang="en-US" b="1"/>
              <a:t>（</a:t>
            </a:r>
            <a:r>
              <a:rPr lang="en-US" altLang="zh-CN" b="1"/>
              <a:t>1</a:t>
            </a:r>
            <a:r>
              <a:rPr lang="zh-CN" altLang="en-US" b="1"/>
              <a:t>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angr</a:t>
            </a:r>
            <a:r>
              <a:rPr lang="zh-CN" altLang="en-US"/>
              <a:t>支持符号内存寻址，意味着访问内存的偏移可能是符号的。用户往往期望同符号读内存一样，写内存时，内存下标也是一个符号，但</a:t>
            </a:r>
            <a:r>
              <a:rPr lang="en-US" altLang="zh-CN"/>
              <a:t>angr</a:t>
            </a:r>
            <a:r>
              <a:rPr lang="zh-CN" altLang="en-US"/>
              <a:t>在写内存操作时，会默认将符号地址具体化，用户可以更改这种默认的地址解析方式。</a:t>
            </a:r>
            <a:endParaRPr lang="zh-CN" altLang="en-US"/>
          </a:p>
          <a:p>
            <a:r>
              <a:rPr lang="zh-CN" altLang="en-US"/>
              <a:t>地址解析行为由具体化策略控制，这些具体化策略是</a:t>
            </a:r>
            <a:r>
              <a:rPr lang="en-US" altLang="zh-CN"/>
              <a:t>angr.concretization_strategies.SimConcretizationStrategy</a:t>
            </a:r>
            <a:r>
              <a:rPr lang="zh-CN" altLang="en-US"/>
              <a:t>的子类。读取内存的具体化策略在</a:t>
            </a:r>
            <a:r>
              <a:rPr lang="en-US" altLang="zh-CN"/>
              <a:t>state.memory.read_strategies</a:t>
            </a:r>
            <a:r>
              <a:rPr lang="zh-CN" altLang="en-US"/>
              <a:t>中设置，写内存的具体化策略在</a:t>
            </a:r>
            <a:r>
              <a:rPr lang="en-US" altLang="zh-CN"/>
              <a:t>state.memory.write_strategies</a:t>
            </a:r>
            <a:r>
              <a:rPr lang="zh-CN" altLang="en-US"/>
              <a:t>中设置。这些策略会按顺序被调用，直到某个策略解析地址成功。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b="1"/>
              <a:t>Advanced Topics-Symbolic Memory Addressing</a:t>
            </a:r>
            <a:r>
              <a:rPr lang="zh-CN" altLang="en-US" b="1"/>
              <a:t>（</a:t>
            </a:r>
            <a:r>
              <a:rPr lang="en-US" altLang="zh-CN" b="1"/>
              <a:t>2</a:t>
            </a:r>
            <a:r>
              <a:rPr lang="zh-CN" altLang="en-US" b="1"/>
              <a:t>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angr</a:t>
            </a:r>
            <a:r>
              <a:rPr lang="zh-CN" altLang="en-US"/>
              <a:t>默认的写内存具体化策略：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一种条件具体化策略，允许对使用</a:t>
            </a:r>
            <a:r>
              <a:rPr lang="en-US" altLang="zh-CN">
                <a:sym typeface="+mn-ea"/>
              </a:rPr>
              <a:t>angr.plugins.symbolic_memory.MultiwriteAnnotation</a:t>
            </a:r>
            <a:r>
              <a:rPr lang="zh-CN" altLang="en-US">
                <a:sym typeface="+mn-ea"/>
              </a:rPr>
              <a:t>注释的任何索引进行符号写入（最大范围为</a:t>
            </a:r>
            <a:r>
              <a:rPr lang="en-US" altLang="zh-CN">
                <a:sym typeface="+mn-ea"/>
              </a:rPr>
              <a:t>128</a:t>
            </a:r>
            <a:r>
              <a:rPr lang="zh-CN" altLang="en-US">
                <a:sym typeface="+mn-ea"/>
              </a:rPr>
              <a:t>种可能的解决方案）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一种简单的策略，简单地选择符号索引的最大可能解。</a:t>
            </a:r>
            <a:endParaRPr lang="zh-CN" altLang="en-US"/>
          </a:p>
          <a:p>
            <a:r>
              <a:rPr lang="zh-CN" altLang="en-US"/>
              <a:t>为所有索引启用符号写入的方法：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在创建状态时添加</a:t>
            </a:r>
            <a:r>
              <a:rPr lang="en-US" altLang="zh-CN">
                <a:sym typeface="+mn-ea"/>
              </a:rPr>
              <a:t>SYMBOLIC_WRITE_ADDRESS</a:t>
            </a:r>
            <a:r>
              <a:rPr lang="zh-CN" altLang="en-US">
                <a:sym typeface="+mn-ea"/>
              </a:rPr>
              <a:t>状态选项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手动将</a:t>
            </a:r>
            <a:r>
              <a:rPr lang="en-US" altLang="zh-CN">
                <a:sym typeface="+mn-ea"/>
              </a:rPr>
              <a:t>angr.concretization_strategies.SimConcretizationStrategyRange</a:t>
            </a:r>
            <a:r>
              <a:rPr lang="zh-CN" altLang="en-US">
                <a:sym typeface="+mn-ea"/>
              </a:rPr>
              <a:t>对象插入到</a:t>
            </a:r>
            <a:r>
              <a:rPr lang="en-US" altLang="zh-CN">
                <a:sym typeface="+mn-ea"/>
              </a:rPr>
              <a:t>state.memory.write_strategies</a:t>
            </a:r>
            <a:r>
              <a:rPr lang="zh-CN" altLang="en-US">
                <a:sym typeface="+mn-ea"/>
              </a:rPr>
              <a:t>，这个策略将地址解析为一个范围。</a:t>
            </a:r>
            <a:endParaRPr lang="zh-CN" altLang="en-US"/>
          </a:p>
          <a:p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294255" y="2858770"/>
            <a:ext cx="72612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/>
              <a:t>Thanks!</a:t>
            </a:r>
            <a:endParaRPr lang="en-US" altLang="zh-CN" sz="5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Advanced Topics-Gotchas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SimProcedure</a:t>
            </a:r>
            <a:r>
              <a:rPr lang="zh-CN" altLang="en-US"/>
              <a:t>不准确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SimProcedure</a:t>
            </a:r>
            <a:r>
              <a:rPr lang="zh-CN" altLang="en-US">
                <a:sym typeface="+mn-ea"/>
              </a:rPr>
              <a:t>的作用：替代一些常见的库函数，缓解路径爆炸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解决办法：禁用、</a:t>
            </a:r>
            <a:r>
              <a:rPr lang="en-US" altLang="zh-CN">
                <a:sym typeface="+mn-ea"/>
              </a:rPr>
              <a:t>hook</a:t>
            </a:r>
            <a:r>
              <a:rPr lang="zh-CN" altLang="en-US">
                <a:sym typeface="+mn-ea"/>
              </a:rPr>
              <a:t>、修复</a:t>
            </a:r>
            <a:r>
              <a:rPr lang="en-US" altLang="zh-CN">
                <a:sym typeface="+mn-ea"/>
              </a:rPr>
              <a:t>SimProcedure</a:t>
            </a:r>
            <a:endParaRPr lang="zh-CN" altLang="en-US"/>
          </a:p>
          <a:p>
            <a:r>
              <a:rPr lang="zh-CN" altLang="en-US"/>
              <a:t>不支持一些系统调用</a:t>
            </a:r>
            <a:endParaRPr lang="zh-CN" altLang="en-US"/>
          </a:p>
          <a:p>
            <a:pPr lvl="1"/>
            <a:r>
              <a:rPr lang="zh-CN" altLang="en-US"/>
              <a:t>解决办法：将系统调用实现为</a:t>
            </a:r>
            <a:r>
              <a:rPr lang="en-US" altLang="zh-CN"/>
              <a:t>SimProcedure</a:t>
            </a:r>
            <a:r>
              <a:rPr lang="zh-CN" altLang="en-US"/>
              <a:t>、</a:t>
            </a:r>
            <a:r>
              <a:rPr lang="en-US" altLang="zh-CN"/>
              <a:t>hook</a:t>
            </a:r>
            <a:r>
              <a:rPr lang="zh-CN" altLang="en-US"/>
              <a:t>系统调用的调用点、使用</a:t>
            </a:r>
            <a:r>
              <a:rPr lang="en-US" altLang="zh-CN"/>
              <a:t>state.posix.queued_syscall_returns</a:t>
            </a:r>
            <a:r>
              <a:rPr lang="zh-CN" altLang="en-US"/>
              <a:t>列表对系统调用返回值进行排队。</a:t>
            </a:r>
            <a:endParaRPr lang="zh-CN" altLang="en-US"/>
          </a:p>
          <a:p>
            <a:r>
              <a:rPr lang="zh-CN" altLang="en-US"/>
              <a:t>符号内存模型 ：支持有限的符号读写。</a:t>
            </a:r>
            <a:endParaRPr lang="zh-CN" altLang="en-US"/>
          </a:p>
          <a:p>
            <a:r>
              <a:rPr lang="zh-CN" altLang="en-US"/>
              <a:t>符号长度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en-US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Advanced Topics-The Whole Pipeline</a:t>
            </a:r>
            <a:r>
              <a:rPr lang="zh-CN" altLang="en-US" b="1"/>
              <a:t>（</a:t>
            </a:r>
            <a:r>
              <a:rPr lang="en-US" altLang="zh-CN" b="1"/>
              <a:t>1</a:t>
            </a:r>
            <a:r>
              <a:rPr lang="zh-CN" altLang="en-US" b="1"/>
              <a:t>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 b="1">
                <a:cs typeface="+mn-lt"/>
              </a:rPr>
              <a:t>SimulationManager.step()</a:t>
            </a:r>
            <a:endParaRPr lang="en-US" altLang="zh-CN" b="1">
              <a:cs typeface="+mn-lt"/>
            </a:endParaRPr>
          </a:p>
          <a:p>
            <a:pPr lvl="1"/>
            <a:r>
              <a:rPr lang="zh-CN" altLang="en-US">
                <a:cs typeface="+mn-lt"/>
              </a:rPr>
              <a:t>作用是步进</a:t>
            </a:r>
            <a:r>
              <a:rPr lang="en-US" altLang="zh-CN">
                <a:cs typeface="+mn-lt"/>
              </a:rPr>
              <a:t>stash</a:t>
            </a:r>
            <a:r>
              <a:rPr lang="zh-CN" altLang="en-US">
                <a:cs typeface="+mn-lt"/>
              </a:rPr>
              <a:t>中的状态并将后继状态进行分类。有下列可选参数</a:t>
            </a:r>
            <a:endParaRPr lang="zh-CN" altLang="en-US">
              <a:cs typeface="+mn-lt"/>
            </a:endParaRPr>
          </a:p>
          <a:p>
            <a:pPr lvl="2"/>
            <a:r>
              <a:rPr lang="en-US" altLang="zh-CN" b="1">
                <a:cs typeface="+mn-lt"/>
                <a:sym typeface="+mn-ea"/>
              </a:rPr>
              <a:t>stash:</a:t>
            </a:r>
            <a:r>
              <a:rPr lang="zh-CN" altLang="en-US">
                <a:cs typeface="+mn-lt"/>
                <a:sym typeface="+mn-ea"/>
              </a:rPr>
              <a:t>步进的</a:t>
            </a:r>
            <a:r>
              <a:rPr lang="en-US" altLang="zh-CN">
                <a:cs typeface="+mn-lt"/>
                <a:sym typeface="+mn-ea"/>
              </a:rPr>
              <a:t>stash</a:t>
            </a:r>
            <a:r>
              <a:rPr lang="zh-CN" altLang="en-US">
                <a:cs typeface="+mn-lt"/>
                <a:sym typeface="+mn-ea"/>
              </a:rPr>
              <a:t>名（默认是</a:t>
            </a:r>
            <a:r>
              <a:rPr lang="en-US" altLang="zh-CN">
                <a:cs typeface="+mn-lt"/>
                <a:sym typeface="+mn-ea"/>
              </a:rPr>
              <a:t>“active”</a:t>
            </a:r>
            <a:r>
              <a:rPr lang="zh-CN" altLang="en-US">
                <a:cs typeface="+mn-lt"/>
                <a:sym typeface="+mn-ea"/>
              </a:rPr>
              <a:t>）</a:t>
            </a:r>
            <a:endParaRPr lang="zh-CN" altLang="en-US">
              <a:cs typeface="+mn-lt"/>
            </a:endParaRPr>
          </a:p>
          <a:p>
            <a:pPr lvl="2"/>
            <a:r>
              <a:rPr lang="en-US" altLang="zh-CN">
                <a:cs typeface="+mn-lt"/>
                <a:sym typeface="+mn-ea"/>
              </a:rPr>
              <a:t>n:</a:t>
            </a:r>
            <a:r>
              <a:rPr lang="zh-CN" altLang="en-US">
                <a:cs typeface="+mn-lt"/>
                <a:sym typeface="+mn-ea"/>
              </a:rPr>
              <a:t>步进的次数（默认为</a:t>
            </a:r>
            <a:r>
              <a:rPr lang="en-US" altLang="zh-CN">
                <a:cs typeface="+mn-lt"/>
                <a:sym typeface="+mn-ea"/>
              </a:rPr>
              <a:t>1</a:t>
            </a:r>
            <a:r>
              <a:rPr lang="zh-CN" altLang="en-US">
                <a:cs typeface="+mn-lt"/>
                <a:sym typeface="+mn-ea"/>
              </a:rPr>
              <a:t>）</a:t>
            </a:r>
            <a:endParaRPr lang="zh-CN" altLang="en-US">
              <a:cs typeface="+mn-lt"/>
            </a:endParaRPr>
          </a:p>
          <a:p>
            <a:pPr lvl="2"/>
            <a:r>
              <a:rPr lang="en-US" altLang="zh-CN" b="1">
                <a:cs typeface="+mn-lt"/>
                <a:sym typeface="+mn-ea"/>
              </a:rPr>
              <a:t>until:</a:t>
            </a:r>
            <a:r>
              <a:rPr lang="zh-CN" altLang="en-US">
                <a:cs typeface="+mn-lt"/>
                <a:sym typeface="+mn-ea"/>
              </a:rPr>
              <a:t>应该是一个接受</a:t>
            </a:r>
            <a:r>
              <a:rPr lang="en-US" altLang="zh-CN">
                <a:cs typeface="+mn-lt"/>
                <a:sym typeface="+mn-ea"/>
              </a:rPr>
              <a:t>SimulationManager</a:t>
            </a:r>
            <a:r>
              <a:rPr lang="zh-CN" altLang="en-US">
                <a:cs typeface="+mn-lt"/>
                <a:sym typeface="+mn-ea"/>
              </a:rPr>
              <a:t>并返回</a:t>
            </a:r>
            <a:r>
              <a:rPr lang="en-US" altLang="zh-CN">
                <a:cs typeface="+mn-lt"/>
                <a:sym typeface="+mn-ea"/>
              </a:rPr>
              <a:t>“True”</a:t>
            </a:r>
            <a:r>
              <a:rPr lang="zh-CN" altLang="en-US">
                <a:cs typeface="+mn-lt"/>
                <a:sym typeface="+mn-ea"/>
              </a:rPr>
              <a:t>或者</a:t>
            </a:r>
            <a:r>
              <a:rPr lang="en-US" altLang="zh-CN">
                <a:cs typeface="+mn-lt"/>
                <a:sym typeface="+mn-ea"/>
              </a:rPr>
              <a:t>“False”</a:t>
            </a:r>
            <a:r>
              <a:rPr lang="zh-CN" altLang="en-US">
                <a:cs typeface="+mn-lt"/>
                <a:sym typeface="+mn-ea"/>
              </a:rPr>
              <a:t>的函数。当它为</a:t>
            </a:r>
            <a:r>
              <a:rPr lang="en-US" altLang="zh-CN">
                <a:cs typeface="+mn-lt"/>
                <a:sym typeface="+mn-ea"/>
              </a:rPr>
              <a:t>“True”</a:t>
            </a:r>
            <a:r>
              <a:rPr lang="zh-CN" altLang="en-US">
                <a:cs typeface="+mn-lt"/>
                <a:sym typeface="+mn-ea"/>
              </a:rPr>
              <a:t>的时候，终止步进</a:t>
            </a:r>
            <a:endParaRPr lang="zh-CN" altLang="en-US">
              <a:cs typeface="+mn-lt"/>
            </a:endParaRPr>
          </a:p>
          <a:p>
            <a:pPr lvl="2"/>
            <a:r>
              <a:rPr lang="en-US" altLang="zh-CN" b="1">
                <a:cs typeface="+mn-lt"/>
                <a:sym typeface="+mn-ea"/>
              </a:rPr>
              <a:t>step_func:</a:t>
            </a:r>
            <a:r>
              <a:rPr lang="zh-CN" altLang="en-US">
                <a:cs typeface="+mn-lt"/>
                <a:sym typeface="+mn-ea"/>
              </a:rPr>
              <a:t>应该是一个接受</a:t>
            </a:r>
            <a:r>
              <a:rPr lang="en-US" altLang="zh-CN">
                <a:cs typeface="+mn-lt"/>
                <a:sym typeface="+mn-ea"/>
              </a:rPr>
              <a:t>SimulationManager</a:t>
            </a:r>
            <a:r>
              <a:rPr lang="zh-CN" altLang="en-US">
                <a:cs typeface="+mn-lt"/>
                <a:sym typeface="+mn-ea"/>
              </a:rPr>
              <a:t>并返回</a:t>
            </a:r>
            <a:r>
              <a:rPr lang="en-US" altLang="zh-CN">
                <a:cs typeface="+mn-lt"/>
                <a:sym typeface="+mn-ea"/>
              </a:rPr>
              <a:t>SimulationManager</a:t>
            </a:r>
            <a:r>
              <a:rPr lang="zh-CN" altLang="en-US">
                <a:cs typeface="+mn-lt"/>
                <a:sym typeface="+mn-ea"/>
              </a:rPr>
              <a:t>的函数。这个函数不执行任何的步进，它是每个步进执行后调用的维护函数</a:t>
            </a:r>
            <a:endParaRPr lang="en-US" altLang="zh-CN">
              <a:cs typeface="+mn-lt"/>
            </a:endParaRPr>
          </a:p>
          <a:p>
            <a:pPr lvl="2"/>
            <a:r>
              <a:rPr lang="en-US" altLang="zh-CN" b="1">
                <a:cs typeface="+mn-lt"/>
                <a:sym typeface="+mn-ea"/>
              </a:rPr>
              <a:t>selector_func:</a:t>
            </a:r>
            <a:r>
              <a:rPr lang="zh-CN" altLang="en-US">
                <a:cs typeface="+mn-lt"/>
                <a:sym typeface="+mn-ea"/>
              </a:rPr>
              <a:t>应该是一个接受</a:t>
            </a:r>
            <a:r>
              <a:rPr lang="en-US" altLang="zh-CN">
                <a:cs typeface="+mn-lt"/>
                <a:sym typeface="+mn-ea"/>
              </a:rPr>
              <a:t>state</a:t>
            </a:r>
            <a:r>
              <a:rPr lang="zh-CN" altLang="en-US">
                <a:cs typeface="+mn-lt"/>
                <a:sym typeface="+mn-ea"/>
              </a:rPr>
              <a:t>并返回布尔值的函数。如果为</a:t>
            </a:r>
            <a:r>
              <a:rPr lang="en-US" altLang="zh-CN">
                <a:cs typeface="+mn-lt"/>
                <a:sym typeface="+mn-ea"/>
              </a:rPr>
              <a:t>True,</a:t>
            </a:r>
            <a:r>
              <a:rPr lang="zh-CN" altLang="en-US">
                <a:cs typeface="+mn-lt"/>
                <a:sym typeface="+mn-ea"/>
              </a:rPr>
              <a:t>该</a:t>
            </a:r>
            <a:r>
              <a:rPr lang="en-US" altLang="zh-CN">
                <a:cs typeface="+mn-lt"/>
                <a:sym typeface="+mn-ea"/>
              </a:rPr>
              <a:t>state</a:t>
            </a:r>
            <a:r>
              <a:rPr lang="zh-CN" altLang="en-US">
                <a:cs typeface="+mn-lt"/>
                <a:sym typeface="+mn-ea"/>
              </a:rPr>
              <a:t>会被步进；否则将保持原状</a:t>
            </a:r>
            <a:endParaRPr lang="zh-CN" altLang="en-US">
              <a:cs typeface="+mn-lt"/>
            </a:endParaRPr>
          </a:p>
          <a:p>
            <a:pPr lvl="2"/>
            <a:r>
              <a:rPr lang="zh-CN" altLang="en-US" b="1">
                <a:cs typeface="+mn-lt"/>
                <a:sym typeface="+mn-ea"/>
              </a:rPr>
              <a:t>successor_func</a:t>
            </a:r>
            <a:r>
              <a:rPr lang="en-US" altLang="zh-CN" b="1">
                <a:cs typeface="+mn-lt"/>
                <a:sym typeface="+mn-ea"/>
              </a:rPr>
              <a:t>:</a:t>
            </a:r>
            <a:r>
              <a:rPr lang="zh-CN" altLang="en-US">
                <a:cs typeface="+mn-lt"/>
                <a:sym typeface="+mn-ea"/>
              </a:rPr>
              <a:t>应该是一个接受</a:t>
            </a:r>
            <a:r>
              <a:rPr lang="en-US" altLang="zh-CN">
                <a:cs typeface="+mn-lt"/>
                <a:sym typeface="+mn-ea"/>
              </a:rPr>
              <a:t>state</a:t>
            </a:r>
            <a:r>
              <a:rPr lang="zh-CN" altLang="en-US">
                <a:cs typeface="+mn-lt"/>
                <a:sym typeface="+mn-ea"/>
              </a:rPr>
              <a:t>并返回后继的函数。如果不提供，将使用 project.factory.successors 产生后记状态。</a:t>
            </a:r>
            <a:endParaRPr lang="en-US" altLang="zh-CN">
              <a:cs typeface="+mn-lt"/>
            </a:endParaRPr>
          </a:p>
          <a:p>
            <a:pPr lvl="2"/>
            <a:r>
              <a:rPr lang="zh-CN" altLang="en-US" b="1">
                <a:cs typeface="+mn-lt"/>
                <a:sym typeface="+mn-ea"/>
              </a:rPr>
              <a:t>filter_func</a:t>
            </a:r>
            <a:r>
              <a:rPr lang="en-US" altLang="zh-CN" b="1">
                <a:cs typeface="+mn-lt"/>
                <a:sym typeface="+mn-ea"/>
              </a:rPr>
              <a:t>:</a:t>
            </a:r>
            <a:r>
              <a:rPr lang="zh-CN" altLang="en-US">
                <a:cs typeface="+mn-lt"/>
                <a:sym typeface="+mn-ea"/>
              </a:rPr>
              <a:t>应该是一个接受</a:t>
            </a:r>
            <a:r>
              <a:rPr lang="en-US" altLang="zh-CN">
                <a:cs typeface="+mn-lt"/>
                <a:sym typeface="+mn-ea"/>
              </a:rPr>
              <a:t>state</a:t>
            </a:r>
            <a:r>
              <a:rPr lang="zh-CN" altLang="en-US">
                <a:cs typeface="+mn-lt"/>
                <a:sym typeface="+mn-ea"/>
              </a:rPr>
              <a:t>并返回</a:t>
            </a:r>
            <a:r>
              <a:rPr lang="en-US" altLang="zh-CN">
                <a:cs typeface="+mn-lt"/>
                <a:sym typeface="+mn-ea"/>
              </a:rPr>
              <a:t>stash</a:t>
            </a:r>
            <a:r>
              <a:rPr lang="zh-CN" altLang="en-US">
                <a:cs typeface="+mn-lt"/>
                <a:sym typeface="+mn-ea"/>
              </a:rPr>
              <a:t>名的函数，</a:t>
            </a:r>
            <a:r>
              <a:rPr lang="en-US" altLang="zh-CN">
                <a:cs typeface="+mn-lt"/>
                <a:sym typeface="+mn-ea"/>
              </a:rPr>
              <a:t>state</a:t>
            </a:r>
            <a:r>
              <a:rPr lang="zh-CN" altLang="en-US">
                <a:cs typeface="+mn-lt"/>
                <a:sym typeface="+mn-ea"/>
              </a:rPr>
              <a:t>会被移入到这个</a:t>
            </a:r>
            <a:r>
              <a:rPr lang="en-US" altLang="zh-CN">
                <a:cs typeface="+mn-lt"/>
                <a:sym typeface="+mn-ea"/>
              </a:rPr>
              <a:t>stash</a:t>
            </a:r>
            <a:r>
              <a:rPr lang="zh-CN" altLang="en-US">
                <a:cs typeface="+mn-lt"/>
                <a:sym typeface="+mn-ea"/>
              </a:rPr>
              <a:t>中。</a:t>
            </a:r>
            <a:endParaRPr lang="zh-CN" altLang="en-US">
              <a:cs typeface="+mn-lt"/>
            </a:endParaRPr>
          </a:p>
          <a:p>
            <a:pPr lvl="1"/>
            <a:r>
              <a:rPr lang="zh-CN" altLang="en-US">
                <a:cs typeface="+mn-lt"/>
              </a:rPr>
              <a:t>主要的函数有：</a:t>
            </a:r>
            <a:r>
              <a:rPr lang="en-US" altLang="zh-CN">
                <a:cs typeface="+mn-lt"/>
              </a:rPr>
              <a:t>use_technique(),remove_technique(),explore(),run(),complete(),step(),step_state(),filter(),selector(),successor()</a:t>
            </a:r>
            <a:endParaRPr lang="zh-CN" altLang="en-US">
              <a:cs typeface="+mn-lt"/>
            </a:endParaRPr>
          </a:p>
          <a:p>
            <a:pPr lvl="1"/>
            <a:endParaRPr lang="zh-CN" altLang="en-US">
              <a:cs typeface="+mn-lt"/>
            </a:endParaRPr>
          </a:p>
          <a:p>
            <a:pPr lvl="2"/>
            <a:endParaRPr lang="zh-CN" altLang="en-US">
              <a:cs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Advanced Topics-The Whole Pipeline</a:t>
            </a:r>
            <a:r>
              <a:rPr lang="zh-CN" altLang="en-US" b="1"/>
              <a:t>（</a:t>
            </a:r>
            <a:r>
              <a:rPr lang="en-US" altLang="zh-CN" b="1"/>
              <a:t>2</a:t>
            </a:r>
            <a:r>
              <a:rPr lang="zh-CN" altLang="en-US" b="1"/>
              <a:t>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step()</a:t>
            </a:r>
            <a:r>
              <a:rPr lang="zh-CN" altLang="en-US" b="1"/>
              <a:t>执行过程</a:t>
            </a:r>
            <a:endParaRPr lang="zh-CN" altLang="en-US" b="1"/>
          </a:p>
          <a:p>
            <a:pPr lvl="1"/>
            <a:r>
              <a:rPr lang="en-US" altLang="zh-CN"/>
              <a:t>1</a:t>
            </a:r>
            <a:r>
              <a:rPr lang="zh-CN" altLang="en-US"/>
              <a:t>、调用</a:t>
            </a:r>
            <a:r>
              <a:rPr lang="en-US" altLang="zh-CN"/>
              <a:t>_one_step()</a:t>
            </a:r>
            <a:endParaRPr lang="en-US" altLang="zh-CN"/>
          </a:p>
          <a:p>
            <a:pPr lvl="1"/>
            <a:r>
              <a:rPr lang="en-US" altLang="zh-CN"/>
              <a:t>2</a:t>
            </a:r>
            <a:r>
              <a:rPr lang="zh-CN" altLang="en-US"/>
              <a:t>、如果提供</a:t>
            </a:r>
            <a:r>
              <a:rPr lang="en-US" altLang="zh-CN"/>
              <a:t>step_func()</a:t>
            </a:r>
            <a:r>
              <a:rPr lang="zh-CN" altLang="en-US"/>
              <a:t>作为参数，在检查终止条件之前应用</a:t>
            </a:r>
            <a:r>
              <a:rPr lang="en-US" altLang="zh-CN"/>
              <a:t>step_func()</a:t>
            </a:r>
            <a:endParaRPr lang="en-US" altLang="zh-CN"/>
          </a:p>
          <a:p>
            <a:pPr lvl="1"/>
            <a:r>
              <a:rPr lang="en-US" altLang="zh-CN"/>
              <a:t>3</a:t>
            </a:r>
            <a:r>
              <a:rPr lang="zh-CN" altLang="en-US"/>
              <a:t>、检查终止条件（执行了</a:t>
            </a:r>
            <a:r>
              <a:rPr lang="en-US" altLang="zh-CN"/>
              <a:t>n</a:t>
            </a:r>
            <a:r>
              <a:rPr lang="zh-CN" altLang="en-US"/>
              <a:t>次步进，</a:t>
            </a:r>
            <a:r>
              <a:rPr lang="en-US" altLang="zh-CN"/>
              <a:t>until</a:t>
            </a:r>
            <a:r>
              <a:rPr lang="zh-CN" altLang="en-US"/>
              <a:t>返回值为</a:t>
            </a:r>
            <a:r>
              <a:rPr lang="en-US" altLang="zh-CN"/>
              <a:t>“True”</a:t>
            </a:r>
            <a:r>
              <a:rPr lang="zh-CN" altLang="en-US"/>
              <a:t>，正在操作的</a:t>
            </a:r>
            <a:r>
              <a:rPr lang="en-US" altLang="zh-CN"/>
              <a:t>stash</a:t>
            </a:r>
            <a:r>
              <a:rPr lang="zh-CN" altLang="en-US"/>
              <a:t>中没有任何状态了等等）</a:t>
            </a:r>
            <a:endParaRPr lang="zh-CN" altLang="en-US"/>
          </a:p>
          <a:p>
            <a:pPr lvl="1"/>
            <a:r>
              <a:rPr lang="en-US" altLang="zh-CN"/>
              <a:t>4</a:t>
            </a:r>
            <a:r>
              <a:rPr lang="zh-CN" altLang="en-US"/>
              <a:t>、如果上述没有检查到任何终止条件，循环调用</a:t>
            </a:r>
            <a:r>
              <a:rPr lang="en-US" altLang="zh-CN"/>
              <a:t>_one_step()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Advanced Topics-The Whole Pipeline</a:t>
            </a:r>
            <a:r>
              <a:rPr lang="zh-CN" altLang="en-US" b="1"/>
              <a:t>（</a:t>
            </a:r>
            <a:r>
              <a:rPr lang="en-US" altLang="zh-CN" b="1"/>
              <a:t>3</a:t>
            </a:r>
            <a:r>
              <a:rPr lang="zh-CN" altLang="en-US" b="1"/>
              <a:t>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lvl="1"/>
            <a:r>
              <a:rPr lang="en-US" altLang="zh-CN" sz="2800" b="1">
                <a:cs typeface="+mn-lt"/>
                <a:sym typeface="+mn-ea"/>
              </a:rPr>
              <a:t>_one_step()</a:t>
            </a:r>
            <a:r>
              <a:rPr lang="zh-CN" altLang="en-US" sz="2800" b="1">
                <a:cs typeface="+mn-lt"/>
                <a:sym typeface="+mn-ea"/>
              </a:rPr>
              <a:t>执行过程</a:t>
            </a:r>
            <a:endParaRPr lang="zh-CN" altLang="en-US" sz="2800" b="1">
              <a:cs typeface="+mn-lt"/>
              <a:sym typeface="+mn-ea"/>
            </a:endParaRPr>
          </a:p>
          <a:p>
            <a:pPr marL="914400" lvl="2" indent="0">
              <a:buNone/>
            </a:pPr>
            <a:r>
              <a:rPr lang="en-US" altLang="zh-CN" sz="2325">
                <a:latin typeface="+mn-ea"/>
                <a:cs typeface="+mn-ea"/>
                <a:sym typeface="+mn-ea"/>
              </a:rPr>
              <a:t>1</a:t>
            </a:r>
            <a:r>
              <a:rPr lang="zh-CN" altLang="en-US" sz="2325">
                <a:latin typeface="+mn-ea"/>
                <a:cs typeface="+mn-ea"/>
                <a:sym typeface="+mn-ea"/>
              </a:rPr>
              <a:t>、</a:t>
            </a:r>
            <a:r>
              <a:rPr lang="zh-CN" altLang="en-US" sz="2325">
                <a:cs typeface="+mn-lt"/>
                <a:sym typeface="+mn-ea"/>
              </a:rPr>
              <a:t>提供step回调的exploration techniques会按如下步骤处理：</a:t>
            </a:r>
            <a:endParaRPr lang="zh-CN" altLang="en-US" sz="2325">
              <a:cs typeface="+mn-lt"/>
              <a:sym typeface="+mn-ea"/>
            </a:endParaRPr>
          </a:p>
          <a:p>
            <a:pPr lvl="3"/>
            <a:r>
              <a:rPr lang="zh-CN" altLang="en-US" sz="2085">
                <a:sym typeface="+mn-ea"/>
              </a:rPr>
              <a:t>用户调用</a:t>
            </a:r>
            <a:r>
              <a:rPr lang="en-US" altLang="zh-CN" sz="2085">
                <a:sym typeface="+mn-ea"/>
              </a:rPr>
              <a:t>step()</a:t>
            </a:r>
            <a:endParaRPr lang="en-US" altLang="zh-CN" sz="2085"/>
          </a:p>
          <a:p>
            <a:pPr lvl="3"/>
            <a:r>
              <a:rPr lang="en-US" altLang="zh-CN" sz="2085">
                <a:sym typeface="+mn-ea"/>
              </a:rPr>
              <a:t>step()</a:t>
            </a:r>
            <a:r>
              <a:rPr lang="zh-CN" altLang="en-US" sz="2085">
                <a:sym typeface="+mn-ea"/>
              </a:rPr>
              <a:t>调用</a:t>
            </a:r>
            <a:r>
              <a:rPr lang="en-US" altLang="zh-CN" sz="2085">
                <a:sym typeface="+mn-ea"/>
              </a:rPr>
              <a:t>_one_step()</a:t>
            </a:r>
            <a:endParaRPr lang="en-US" altLang="zh-CN" sz="2085"/>
          </a:p>
          <a:p>
            <a:pPr lvl="3"/>
            <a:r>
              <a:rPr lang="en-US" altLang="zh-CN" sz="2085">
                <a:sym typeface="+mn-ea"/>
              </a:rPr>
              <a:t>_one_step()</a:t>
            </a:r>
            <a:r>
              <a:rPr lang="zh-CN" altLang="en-US" sz="2085">
                <a:sym typeface="+mn-ea"/>
              </a:rPr>
              <a:t>从</a:t>
            </a:r>
            <a:r>
              <a:rPr lang="en-US" altLang="zh-CN" sz="2085">
                <a:sym typeface="+mn-ea"/>
              </a:rPr>
              <a:t>step exploration technique</a:t>
            </a:r>
            <a:r>
              <a:rPr lang="zh-CN" altLang="en-US" sz="2085">
                <a:sym typeface="+mn-ea"/>
              </a:rPr>
              <a:t>回调列表中弹出一个</a:t>
            </a:r>
            <a:r>
              <a:rPr lang="en-US" altLang="zh-CN" sz="2085">
                <a:sym typeface="+mn-ea"/>
              </a:rPr>
              <a:t>exploration technique,</a:t>
            </a:r>
            <a:r>
              <a:rPr lang="zh-CN" altLang="en-US" sz="2085">
                <a:sym typeface="+mn-ea"/>
              </a:rPr>
              <a:t>并用当前正在操作的管理器调用它</a:t>
            </a:r>
            <a:endParaRPr lang="zh-CN" altLang="en-US" sz="2085"/>
          </a:p>
          <a:p>
            <a:pPr lvl="3"/>
            <a:r>
              <a:rPr lang="en-US" altLang="zh-CN" sz="2085">
                <a:sym typeface="+mn-ea"/>
              </a:rPr>
              <a:t>step</a:t>
            </a:r>
            <a:r>
              <a:rPr lang="zh-CN" altLang="en-US" sz="2085">
                <a:sym typeface="+mn-ea"/>
              </a:rPr>
              <a:t>回调再次调用</a:t>
            </a:r>
            <a:r>
              <a:rPr lang="en-US" altLang="zh-CN" sz="2085">
                <a:sym typeface="+mn-ea"/>
              </a:rPr>
              <a:t>_one_step()</a:t>
            </a:r>
            <a:endParaRPr lang="en-US" altLang="zh-CN" sz="2085"/>
          </a:p>
          <a:p>
            <a:pPr lvl="3"/>
            <a:r>
              <a:rPr lang="zh-CN" altLang="en-US" sz="2085">
                <a:sym typeface="+mn-ea"/>
              </a:rPr>
              <a:t>重复这个过程直到回调栈所有回调被弹出，从回调返回后，</a:t>
            </a:r>
            <a:r>
              <a:rPr lang="en-US" altLang="zh-CN" sz="2085">
                <a:sym typeface="+mn-ea"/>
              </a:rPr>
              <a:t>_one_step</a:t>
            </a:r>
            <a:r>
              <a:rPr lang="zh-CN" altLang="en-US" sz="2085">
                <a:sym typeface="+mn-ea"/>
              </a:rPr>
              <a:t>会将回调重新送入到回调栈中，然后再返回。</a:t>
            </a:r>
            <a:endParaRPr lang="zh-CN" altLang="en-US" sz="2090">
              <a:cs typeface="+mn-lt"/>
              <a:sym typeface="+mn-ea"/>
            </a:endParaRPr>
          </a:p>
          <a:p>
            <a:pPr marL="914400" lvl="2" indent="0">
              <a:buNone/>
            </a:pPr>
            <a:r>
              <a:rPr lang="en-US" altLang="zh-CN" sz="2325">
                <a:cs typeface="+mn-lt"/>
                <a:sym typeface="+mn-ea"/>
              </a:rPr>
              <a:t>2</a:t>
            </a:r>
            <a:r>
              <a:rPr lang="zh-CN" altLang="en-US" sz="2325">
                <a:cs typeface="+mn-lt"/>
                <a:sym typeface="+mn-ea"/>
              </a:rPr>
              <a:t>、</a:t>
            </a:r>
            <a:r>
              <a:rPr lang="zh-CN" altLang="en-US" sz="2325">
                <a:sym typeface="+mn-ea"/>
              </a:rPr>
              <a:t>当回调栈中没有更多的</a:t>
            </a:r>
            <a:r>
              <a:rPr lang="en-US" altLang="zh-CN" sz="2325">
                <a:sym typeface="+mn-ea"/>
              </a:rPr>
              <a:t>step</a:t>
            </a:r>
            <a:r>
              <a:rPr lang="zh-CN" altLang="en-US" sz="2325">
                <a:sym typeface="+mn-ea"/>
              </a:rPr>
              <a:t>回调，或者开始就不存在任何的</a:t>
            </a:r>
            <a:r>
              <a:rPr lang="en-US" altLang="zh-CN" sz="2325">
                <a:sym typeface="+mn-ea"/>
              </a:rPr>
              <a:t>step</a:t>
            </a:r>
            <a:r>
              <a:rPr lang="zh-CN" altLang="en-US" sz="2325">
                <a:sym typeface="+mn-ea"/>
              </a:rPr>
              <a:t>回调时：</a:t>
            </a:r>
            <a:endParaRPr lang="zh-CN" altLang="en-US" sz="2325">
              <a:sym typeface="+mn-ea"/>
            </a:endParaRPr>
          </a:p>
          <a:p>
            <a:pPr lvl="3"/>
            <a:r>
              <a:rPr lang="zh-CN" altLang="en-US" sz="2095">
                <a:sym typeface="+mn-ea"/>
              </a:rPr>
              <a:t>如果</a:t>
            </a:r>
            <a:r>
              <a:rPr lang="en-US" altLang="zh-CN" sz="2095">
                <a:sym typeface="+mn-ea"/>
              </a:rPr>
              <a:t>selector_func</a:t>
            </a:r>
            <a:r>
              <a:rPr lang="zh-CN" altLang="en-US" sz="2095">
                <a:sym typeface="+mn-ea"/>
              </a:rPr>
              <a:t>参数存在，将会过滤出实际将要操作的</a:t>
            </a:r>
            <a:r>
              <a:rPr lang="en-US" altLang="zh-CN" sz="2095">
                <a:sym typeface="+mn-ea"/>
              </a:rPr>
              <a:t>working stash</a:t>
            </a:r>
            <a:r>
              <a:rPr lang="zh-CN" altLang="en-US" sz="2095">
                <a:sym typeface="+mn-ea"/>
              </a:rPr>
              <a:t>中的状态，对于过滤出的每个状态，调用</a:t>
            </a:r>
            <a:r>
              <a:rPr lang="en-US" altLang="zh-CN" sz="2095">
                <a:sym typeface="+mn-ea"/>
              </a:rPr>
              <a:t>SimulationManager._one_state_step()</a:t>
            </a:r>
            <a:r>
              <a:rPr lang="zh-CN" altLang="en-US" sz="2095">
                <a:sym typeface="+mn-ea"/>
              </a:rPr>
              <a:t>，它会返回分类的后继状态列表的字典。接着</a:t>
            </a:r>
            <a:r>
              <a:rPr lang="en-US" altLang="zh-CN" sz="2095">
                <a:sym typeface="+mn-ea"/>
              </a:rPr>
              <a:t>SimulationManager.record_step_results()</a:t>
            </a:r>
            <a:r>
              <a:rPr lang="zh-CN" altLang="en-US" sz="2095">
                <a:sym typeface="+mn-ea"/>
              </a:rPr>
              <a:t>会对这个列表进行操作，从而迭代地构造新的</a:t>
            </a:r>
            <a:r>
              <a:rPr lang="en-US" altLang="zh-CN" sz="2095">
                <a:sym typeface="+mn-ea"/>
              </a:rPr>
              <a:t>stashs</a:t>
            </a:r>
            <a:r>
              <a:rPr lang="zh-CN" altLang="en-US" sz="2095">
                <a:sym typeface="+mn-ea"/>
              </a:rPr>
              <a:t>集合。在这个过程中会使用到</a:t>
            </a:r>
            <a:r>
              <a:rPr lang="en-US" altLang="zh-CN" sz="2095">
                <a:sym typeface="+mn-ea"/>
              </a:rPr>
              <a:t>exploration technique</a:t>
            </a:r>
            <a:r>
              <a:rPr lang="zh-CN" altLang="en-US" sz="2095">
                <a:sym typeface="+mn-ea"/>
              </a:rPr>
              <a:t>提供的</a:t>
            </a:r>
            <a:r>
              <a:rPr lang="en-US" altLang="zh-CN" sz="2095">
                <a:sym typeface="+mn-ea"/>
              </a:rPr>
              <a:t>filter</a:t>
            </a:r>
            <a:r>
              <a:rPr lang="zh-CN" altLang="en-US" sz="2095">
                <a:sym typeface="+mn-ea"/>
              </a:rPr>
              <a:t>回调</a:t>
            </a:r>
            <a:r>
              <a:rPr lang="en-US" altLang="zh-CN" sz="2095">
                <a:sym typeface="+mn-ea"/>
              </a:rPr>
              <a:t>.</a:t>
            </a:r>
            <a:endParaRPr lang="zh-CN" altLang="en-US" sz="2095" b="1">
              <a:cs typeface="+mn-lt"/>
              <a:sym typeface="+mn-ea"/>
            </a:endParaRPr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ym typeface="+mn-ea"/>
              </a:rPr>
              <a:t>Advanced Topics-The Whole Pipeline</a:t>
            </a:r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4</a:t>
            </a:r>
            <a:r>
              <a:rPr lang="zh-CN" altLang="en-US" b="1">
                <a:sym typeface="+mn-ea"/>
              </a:rPr>
              <a:t>）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_one_state_step()</a:t>
            </a:r>
            <a:r>
              <a:rPr lang="zh-CN" altLang="en-US"/>
              <a:t>执行过程：</a:t>
            </a:r>
            <a:endParaRPr lang="zh-CN" altLang="en-US"/>
          </a:p>
          <a:p>
            <a:pPr lvl="1"/>
            <a:r>
              <a:rPr lang="zh-CN" altLang="en-US"/>
              <a:t>首先，应用</a:t>
            </a:r>
            <a:r>
              <a:rPr lang="en-US" altLang="zh-CN"/>
              <a:t>step_state exploration technique hooks</a:t>
            </a:r>
            <a:endParaRPr lang="en-US" altLang="zh-CN"/>
          </a:p>
          <a:p>
            <a:pPr lvl="1"/>
            <a:r>
              <a:rPr lang="zh-CN" altLang="en-US"/>
              <a:t> 如果任何一个</a:t>
            </a:r>
            <a:r>
              <a:rPr lang="en-US" altLang="zh-CN"/>
              <a:t>step_state hook</a:t>
            </a:r>
            <a:r>
              <a:rPr lang="zh-CN" altLang="en-US"/>
              <a:t>成功了，立刻从</a:t>
            </a:r>
            <a:r>
              <a:rPr lang="en-US" altLang="zh-CN"/>
              <a:t>_one_state_step()</a:t>
            </a:r>
            <a:r>
              <a:rPr lang="zh-CN" altLang="en-US"/>
              <a:t>中返回结果 </a:t>
            </a:r>
            <a:endParaRPr lang="zh-CN" altLang="en-US"/>
          </a:p>
          <a:p>
            <a:pPr lvl="1"/>
            <a:r>
              <a:rPr lang="zh-CN" altLang="en-US"/>
              <a:t>如果所有的</a:t>
            </a:r>
            <a:r>
              <a:rPr lang="en-US" altLang="zh-CN"/>
              <a:t>hook</a:t>
            </a:r>
            <a:r>
              <a:rPr lang="zh-CN" altLang="en-US"/>
              <a:t>都失败了，或者开始就不存在任何的</a:t>
            </a:r>
            <a:r>
              <a:rPr lang="en-US" altLang="zh-CN"/>
              <a:t>step_state hook</a:t>
            </a:r>
            <a:r>
              <a:rPr lang="zh-CN" altLang="en-US"/>
              <a:t>时，就回到默认的步骤：首先推进状态。如果用户提供了</a:t>
            </a:r>
            <a:r>
              <a:rPr lang="en-US" altLang="zh-CN"/>
              <a:t>successor_func</a:t>
            </a:r>
            <a:r>
              <a:rPr lang="zh-CN" altLang="en-US"/>
              <a:t>参数，就使用这个函数，它会返回一个</a:t>
            </a:r>
            <a:r>
              <a:rPr lang="en-US" altLang="zh-CN"/>
              <a:t>SimSuccessors</a:t>
            </a:r>
            <a:r>
              <a:rPr lang="zh-CN" altLang="en-US"/>
              <a:t>对象。如果这个参数未被提供，就使用</a:t>
            </a:r>
            <a:r>
              <a:rPr lang="en-US" altLang="zh-CN"/>
              <a:t>project.factory.successors</a:t>
            </a:r>
            <a:r>
              <a:rPr lang="zh-CN" altLang="en-US"/>
              <a:t>方法来推进状态并且获得</a:t>
            </a:r>
            <a:r>
              <a:rPr lang="en-US" altLang="zh-CN"/>
              <a:t>SimSuccessors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ym typeface="+mn-ea"/>
              </a:rPr>
              <a:t>Advanced Topics-The Whole Pipeline</a:t>
            </a:r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5</a:t>
            </a:r>
            <a:r>
              <a:rPr lang="zh-CN" altLang="en-US" b="1">
                <a:sym typeface="+mn-ea"/>
              </a:rPr>
              <a:t>）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选择引擎</a:t>
            </a:r>
            <a:endParaRPr lang="zh-CN" altLang="en-US"/>
          </a:p>
          <a:p>
            <a:pPr lvl="1"/>
            <a:r>
              <a:rPr lang="en-US" altLang="zh-CN" sz="2400"/>
              <a:t>SimEngine</a:t>
            </a:r>
            <a:r>
              <a:rPr lang="zh-CN" altLang="en-US" sz="2400"/>
              <a:t>中提供的方法</a:t>
            </a:r>
            <a:endParaRPr lang="zh-CN" altLang="en-US" sz="2400"/>
          </a:p>
          <a:p>
            <a:pPr lvl="2"/>
            <a:r>
              <a:rPr lang="en-US" altLang="zh-CN" sz="2000"/>
              <a:t>check():</a:t>
            </a:r>
            <a:r>
              <a:rPr lang="zh-CN" altLang="en-US" sz="2000"/>
              <a:t>快速检查该引擎是否适合使用</a:t>
            </a:r>
            <a:endParaRPr lang="en-US" altLang="zh-CN" sz="2000"/>
          </a:p>
          <a:p>
            <a:pPr lvl="2"/>
            <a:r>
              <a:rPr lang="en-US" altLang="zh-CN" sz="2000"/>
              <a:t>process()</a:t>
            </a:r>
            <a:r>
              <a:rPr lang="zh-CN" altLang="en-US" sz="2000"/>
              <a:t>：用于产生后继状态</a:t>
            </a:r>
            <a:endParaRPr lang="zh-CN" altLang="en-US" sz="2000"/>
          </a:p>
          <a:p>
            <a:pPr lvl="1"/>
            <a:r>
              <a:rPr lang="en-US" altLang="zh-CN"/>
              <a:t>project.factory.succesors的默认行为是按顺序尝试</a:t>
            </a:r>
            <a:r>
              <a:rPr lang="zh-CN" altLang="en-US"/>
              <a:t>默认</a:t>
            </a:r>
            <a:r>
              <a:rPr lang="en-US" altLang="zh-CN"/>
              <a:t>列表中的所有引擎，并且接受第一个</a:t>
            </a:r>
            <a:r>
              <a:rPr lang="zh-CN" altLang="en-US"/>
              <a:t>正常工作</a:t>
            </a:r>
            <a:r>
              <a:rPr lang="en-US" altLang="zh-CN"/>
              <a:t>的引擎的结果。但这种默认的行为能够通过几种方法来改变</a:t>
            </a:r>
            <a:r>
              <a:rPr lang="zh-CN" altLang="en-US"/>
              <a:t>：</a:t>
            </a:r>
            <a:endParaRPr lang="zh-CN" altLang="en-US"/>
          </a:p>
          <a:p>
            <a:pPr lvl="2"/>
            <a:r>
              <a:rPr lang="zh-CN" altLang="en-US"/>
              <a:t>如果传递</a:t>
            </a:r>
            <a:r>
              <a:rPr lang="en-US" altLang="zh-CN"/>
              <a:t>default_engine=True</a:t>
            </a:r>
            <a:r>
              <a:rPr lang="zh-CN" altLang="en-US"/>
              <a:t>的参数，仅会使用默认的引擎，通常是</a:t>
            </a:r>
            <a:r>
              <a:rPr lang="en-US" altLang="zh-CN"/>
              <a:t>SimEngineVex</a:t>
            </a:r>
            <a:endParaRPr lang="en-US" altLang="zh-CN"/>
          </a:p>
          <a:p>
            <a:pPr lvl="2"/>
            <a:r>
              <a:rPr lang="zh-CN" altLang="en-US"/>
              <a:t>如果传递的参数是一个引擎列表，它会替换默认的引擎列表。</a:t>
            </a:r>
            <a:endParaRPr lang="en-US" altLang="zh-CN"/>
          </a:p>
          <a:p>
            <a:pPr lvl="1"/>
            <a:r>
              <a:rPr lang="zh-CN" altLang="en-US"/>
              <a:t>上述两种参数都能通过</a:t>
            </a:r>
            <a:r>
              <a:rPr lang="en-US" altLang="zh-CN"/>
              <a:t>step(),explore(),run()</a:t>
            </a:r>
            <a:r>
              <a:rPr lang="zh-CN" altLang="en-US"/>
              <a:t>或者其它会启动代码执行的方法进行传递。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ym typeface="+mn-ea"/>
              </a:rPr>
              <a:t>Advanced Topics-The Whole Pipeline</a:t>
            </a:r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6</a:t>
            </a:r>
            <a:r>
              <a:rPr lang="zh-CN" altLang="en-US" b="1">
                <a:sym typeface="+mn-ea"/>
              </a:rPr>
              <a:t>）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默认引擎列表</a:t>
            </a:r>
            <a:endParaRPr lang="zh-CN" altLang="en-US"/>
          </a:p>
          <a:p>
            <a:pPr lvl="1"/>
            <a:r>
              <a:rPr lang="zh-CN" altLang="en-US"/>
              <a:t>SimEngineFailure</a:t>
            </a:r>
            <a:endParaRPr lang="zh-CN" altLang="en-US"/>
          </a:p>
          <a:p>
            <a:pPr lvl="1"/>
            <a:r>
              <a:rPr lang="zh-CN" altLang="en-US"/>
              <a:t>SimEngineSyscall</a:t>
            </a:r>
            <a:endParaRPr lang="zh-CN" altLang="en-US"/>
          </a:p>
          <a:p>
            <a:pPr lvl="1"/>
            <a:r>
              <a:rPr lang="zh-CN" altLang="en-US"/>
              <a:t>SimEngineHook</a:t>
            </a:r>
            <a:endParaRPr lang="zh-CN" altLang="en-US"/>
          </a:p>
          <a:p>
            <a:pPr lvl="1"/>
            <a:r>
              <a:rPr lang="zh-CN" altLang="en-US"/>
              <a:t>SimEngineUnicorn</a:t>
            </a:r>
            <a:endParaRPr lang="zh-CN" altLang="en-US"/>
          </a:p>
          <a:p>
            <a:pPr lvl="1"/>
            <a:r>
              <a:rPr lang="zh-CN" altLang="en-US"/>
              <a:t>SimEngineVEX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7611</Words>
  <Application>WPS 演示</Application>
  <PresentationFormat>宽屏</PresentationFormat>
  <Paragraphs>262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Angr文档分享</vt:lpstr>
      <vt:lpstr>Outline</vt:lpstr>
      <vt:lpstr>Advanced Topics-Gotchas</vt:lpstr>
      <vt:lpstr>Advanced Topics-The Whole Pipeline（1）</vt:lpstr>
      <vt:lpstr>Advanced Topics-The Whole Pipeline（2）</vt:lpstr>
      <vt:lpstr>Advanced Topics-The Whole Pipeline（3）</vt:lpstr>
      <vt:lpstr>Advanced Topics-The Whole Pipeline（4）</vt:lpstr>
      <vt:lpstr>Advanced Topics-The Whole Pipeline（5）</vt:lpstr>
      <vt:lpstr>Advanced Topics-The Whole Pipeline（6）</vt:lpstr>
      <vt:lpstr>Advanced Topics-Speed Consideration</vt:lpstr>
      <vt:lpstr>Advanced Topics-Intermediate Representation（1）</vt:lpstr>
      <vt:lpstr>Advanced Topics-Intermediate Representation（2）</vt:lpstr>
      <vt:lpstr>Advanced Topics-Intermediate Representation（3）</vt:lpstr>
      <vt:lpstr>Advanced Topics-Intermediate Representation（4）</vt:lpstr>
      <vt:lpstr>Advanced Topics-Intermediate Representation（5）</vt:lpstr>
      <vt:lpstr>Advanced Topics-Intermediate Representation（6）</vt:lpstr>
      <vt:lpstr>Advanced Topics-Working with Data and Conventions（1）</vt:lpstr>
      <vt:lpstr>Advanced Topics-Working with Data and Conventions（2）</vt:lpstr>
      <vt:lpstr>Advanced Topics-Working with Data and Conventions（3）</vt:lpstr>
      <vt:lpstr>Advanced Topics-Working with Data and Conventions（4）</vt:lpstr>
      <vt:lpstr>Advanced Topics-Working with Data and Conventions（5）</vt:lpstr>
      <vt:lpstr>Advanced Topics-Working with Data and Conventions（6）</vt:lpstr>
      <vt:lpstr>Advanced Topics-Claripy</vt:lpstr>
      <vt:lpstr>Advanced Topics-Symbolic Memory Addressing（1）</vt:lpstr>
      <vt:lpstr>Advanced Topics-Symbolic Memory Addressing（2）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Florence</dc:creator>
  <cp:lastModifiedBy>Florence</cp:lastModifiedBy>
  <cp:revision>45</cp:revision>
  <dcterms:created xsi:type="dcterms:W3CDTF">2018-12-10T02:33:00Z</dcterms:created>
  <dcterms:modified xsi:type="dcterms:W3CDTF">2018-12-25T06:26:17Z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