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71" r:id="rId3"/>
    <p:sldId id="273" r:id="rId4"/>
    <p:sldId id="274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8" r:id="rId13"/>
    <p:sldId id="267" r:id="rId14"/>
    <p:sldId id="263" r:id="rId15"/>
    <p:sldId id="264" r:id="rId16"/>
    <p:sldId id="269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45B56-9CB1-4845-B200-C924C70D6A2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2674F-8F18-45DC-BFD5-C81A1F891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8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342405-13A0-4EB6-9074-B2C863979DB1}" type="slidenum">
              <a:t>16</a:t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9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venom.crowdstrike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02417" y="1880978"/>
            <a:ext cx="7102549" cy="1728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Bef>
                <a:spcPts val="1191"/>
              </a:spcBef>
              <a:spcAft>
                <a:spcPts val="992"/>
              </a:spcAft>
            </a:pPr>
            <a:r>
              <a:rPr lang="en-US" altLang="zh-CN" sz="44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CVE-2015-3456 </a:t>
            </a:r>
            <a:r>
              <a:rPr lang="en-US" altLang="zh-CN" sz="4400" b="1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 </a:t>
            </a:r>
          </a:p>
          <a:p>
            <a:pPr lvl="0" algn="just" hangingPunct="0">
              <a:spcBef>
                <a:spcPts val="1191"/>
              </a:spcBef>
              <a:spcAft>
                <a:spcPts val="992"/>
              </a:spcAft>
            </a:pPr>
            <a:r>
              <a:rPr lang="en-US" altLang="zh-CN" sz="44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 </a:t>
            </a:r>
            <a:r>
              <a:rPr lang="en-US" altLang="zh-CN" sz="4400" b="1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   VENOM</a:t>
            </a:r>
            <a:endParaRPr lang="zh-CN" altLang="zh-CN" sz="4400" dirty="0">
              <a:latin typeface="Liberation Sans" pitchFamily="18"/>
              <a:ea typeface="Noto Sans CJK SC Regular" pitchFamily="2"/>
              <a:cs typeface="Noto Sans CJK SC Regular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5019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0474" y="0"/>
            <a:ext cx="5940000" cy="118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static void 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fdctrl_write_data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(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*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, uint32_t value</a:t>
            </a: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){</a:t>
            </a:r>
            <a:endParaRPr lang="en-US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… </a:t>
            </a: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...</a:t>
            </a:r>
            <a:endParaRPr lang="en-US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8678" y="687781"/>
            <a:ext cx="7314480" cy="6142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if (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-&gt;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data_pos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== 0) </a:t>
            </a: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{</a:t>
            </a:r>
            <a:r>
              <a:rPr lang="en-US" altLang="zh-CN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//</a:t>
            </a:r>
            <a:r>
              <a:rPr lang="zh-CN" alt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此次为相应的命令字节，通过</a:t>
            </a:r>
            <a:r>
              <a:rPr lang="en-US" altLang="zh-CN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id</a:t>
            </a:r>
            <a:r>
              <a:rPr lang="zh-CN" alt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找到相应的处理参数的个数</a:t>
            </a:r>
            <a:endParaRPr lang="en-US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    /* Command */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    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pos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= 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command_to_handler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[value &amp; 0xff];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    FLOPPY_DPRINTF("%s command\n</a:t>
            </a: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", handlers[</a:t>
            </a:r>
            <a:r>
              <a:rPr lang="en-US" sz="14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pos</a:t>
            </a: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].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name);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    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-&gt;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data_len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= handlers[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pos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].parameters + 1</a:t>
            </a: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;</a:t>
            </a:r>
            <a:endParaRPr lang="en-US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    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-&gt;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msr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|= FD_MSR_CMDBUSY;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FLOPPY_DPRINTF("%s: %02x\n", __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func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__, value);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</a:t>
            </a:r>
            <a:r>
              <a:rPr lang="en-US" sz="14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-&gt;</a:t>
            </a:r>
            <a:r>
              <a:rPr lang="en-US" sz="14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fifo</a:t>
            </a: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[</a:t>
            </a:r>
            <a:r>
              <a:rPr lang="en-US" sz="14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-&gt;</a:t>
            </a:r>
            <a:r>
              <a:rPr lang="en-US" sz="14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data_pos</a:t>
            </a: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++] = value;</a:t>
            </a:r>
            <a:r>
              <a:rPr lang="en-US" altLang="zh-CN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//</a:t>
            </a:r>
            <a:r>
              <a:rPr lang="zh-CN" alt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将传入的字节保存到</a:t>
            </a:r>
            <a:r>
              <a:rPr lang="en-US" altLang="zh-CN" sz="14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altLang="zh-CN" sz="1400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—&gt;</a:t>
            </a:r>
            <a:r>
              <a:rPr lang="en-US" altLang="zh-CN" sz="1400" dirty="0" err="1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fifo</a:t>
            </a:r>
            <a:r>
              <a:rPr lang="zh-CN" altLang="en-US" sz="1400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这个</a:t>
            </a:r>
            <a:r>
              <a:rPr lang="en-US" altLang="zh-CN" sz="1400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buffer</a:t>
            </a:r>
            <a:r>
              <a:rPr lang="zh-CN" altLang="en-US" sz="1400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中</a:t>
            </a:r>
            <a:endParaRPr lang="en-US" sz="1400" b="0" i="0" u="none" strike="noStrike" kern="1200" cap="none" dirty="0" smtClean="0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if (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-&gt;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data_pos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== 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-&gt;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data_len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) </a:t>
            </a: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{</a:t>
            </a:r>
            <a:r>
              <a:rPr lang="en-US" altLang="zh-CN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//</a:t>
            </a:r>
            <a:r>
              <a:rPr lang="zh-CN" alt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判断参数是否保存完成，完成就调用相应的处理函数</a:t>
            </a:r>
            <a:endParaRPr lang="en-US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    /* We now have all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     * and will be able to treat the command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     */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    if (</a:t>
            </a:r>
            <a:r>
              <a:rPr lang="en-US" sz="14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-&gt;</a:t>
            </a:r>
            <a:r>
              <a:rPr lang="en-US" sz="14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data_state</a:t>
            </a: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&amp; FD_STATE_FORMAT)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        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fdctrl_format_sector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(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        return;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   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    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pos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= 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command_to_handler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[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-&gt;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fifo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[0] &amp; 0xff];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    FLOPPY_DPRINTF("treat %s command\n", handlers[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pos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].name);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    (*handlers[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pos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].handler)(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, handlers[</a:t>
            </a:r>
            <a:r>
              <a:rPr lang="en-US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pos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].direction);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4073" y="6336000"/>
            <a:ext cx="304200" cy="316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38728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1572" y="58847"/>
            <a:ext cx="69324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endParaRPr lang="en-US" altLang="zh-CN" dirty="0"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static </a:t>
            </a:r>
            <a:r>
              <a:rPr lang="en-US" altLang="zh-CN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void </a:t>
            </a:r>
            <a:r>
              <a:rPr lang="en-US" altLang="zh-CN" dirty="0" err="1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fdctrl_handle_drive_specification_command</a:t>
            </a:r>
            <a:r>
              <a:rPr lang="en-US" altLang="zh-CN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(</a:t>
            </a:r>
            <a:r>
              <a:rPr lang="en-US" altLang="zh-CN" dirty="0" err="1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altLang="zh-CN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 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*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, 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int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direction)</a:t>
            </a:r>
          </a:p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{</a:t>
            </a:r>
          </a:p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   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FDrive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*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cur_drv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= 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get_cur_drv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(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);</a:t>
            </a:r>
          </a:p>
          <a:p>
            <a:pPr lvl="0" hangingPunct="0"/>
            <a:endParaRPr lang="en-US" altLang="zh-CN" dirty="0"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   if (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-&gt;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fifo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[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-&gt;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data_pos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- 1] &amp; 0x80) </a:t>
            </a:r>
            <a:r>
              <a:rPr lang="en-US" altLang="zh-CN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{//</a:t>
            </a:r>
            <a:r>
              <a:rPr lang="zh-CN" altLang="en-US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这个是我们可以控制的</a:t>
            </a:r>
            <a:endParaRPr lang="en-US" altLang="zh-CN" dirty="0"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       /* Command parameters done */</a:t>
            </a:r>
          </a:p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       if (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-&gt;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fifo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[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-&gt;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data_pos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- 1] &amp; 0x40) {</a:t>
            </a:r>
          </a:p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           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-&gt;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fifo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[0] = 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-&gt;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fifo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[1];</a:t>
            </a:r>
          </a:p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           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-&gt;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fifo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[2] = 0;</a:t>
            </a:r>
          </a:p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           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-&gt;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fifo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[3] = 0;</a:t>
            </a:r>
          </a:p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           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fdctrl_set_fifo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(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, 4);</a:t>
            </a:r>
          </a:p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       } else {</a:t>
            </a:r>
          </a:p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           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fdctrl_reset_fifo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(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);</a:t>
            </a:r>
          </a:p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       }</a:t>
            </a:r>
          </a:p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   } else if (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-&gt;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data_len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&gt; 7) </a:t>
            </a:r>
            <a:r>
              <a:rPr lang="en-US" altLang="zh-CN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{//</a:t>
            </a:r>
            <a:r>
              <a:rPr lang="zh-CN" altLang="en-US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这里的判断是有问题的地方</a:t>
            </a:r>
            <a:endParaRPr lang="en-US" altLang="zh-CN" dirty="0"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       /* ERROR */</a:t>
            </a:r>
          </a:p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       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-&gt;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fifo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[0] = 0x80 |</a:t>
            </a:r>
          </a:p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           (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cur_drv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-&gt;head &lt;&lt; 2) | GET_CUR_DRV(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);</a:t>
            </a:r>
          </a:p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       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fdctrl_set_fifo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(</a:t>
            </a: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fdctrl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, 1);</a:t>
            </a:r>
          </a:p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    }</a:t>
            </a:r>
          </a:p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897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8947" y="1244010"/>
            <a:ext cx="9728793" cy="3898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Bef>
                <a:spcPts val="1191"/>
              </a:spcBef>
              <a:spcAft>
                <a:spcPts val="992"/>
              </a:spcAft>
            </a:pPr>
            <a:r>
              <a:rPr lang="zh-CN" altLang="en-US" dirty="0" smtClean="0"/>
              <a:t>执行流程：</a:t>
            </a:r>
            <a:endParaRPr lang="en-US" altLang="zh-CN" dirty="0" smtClean="0"/>
          </a:p>
          <a:p>
            <a:pPr lvl="0" algn="just" hangingPunct="0">
              <a:spcBef>
                <a:spcPts val="1191"/>
              </a:spcBef>
              <a:spcAft>
                <a:spcPts val="992"/>
              </a:spcAft>
            </a:pPr>
            <a:r>
              <a:rPr lang="zh-CN" altLang="en-US" dirty="0" smtClean="0"/>
              <a:t>从</a:t>
            </a:r>
            <a:r>
              <a:rPr lang="en-US" altLang="zh-CN" dirty="0" err="1"/>
              <a:t>fdctrl_write_data</a:t>
            </a:r>
            <a:r>
              <a:rPr lang="zh-CN" altLang="en-US" dirty="0"/>
              <a:t>这个函数开始，首先传进</a:t>
            </a:r>
            <a:r>
              <a:rPr lang="zh-CN" altLang="en-US" dirty="0" smtClean="0"/>
              <a:t>命令字节，然后</a:t>
            </a:r>
            <a:r>
              <a:rPr lang="zh-CN" altLang="en-US" dirty="0"/>
              <a:t>依次传进</a:t>
            </a:r>
            <a:r>
              <a:rPr lang="en-US" altLang="zh-CN" dirty="0"/>
              <a:t>5</a:t>
            </a:r>
            <a:r>
              <a:rPr lang="zh-CN" altLang="en-US" dirty="0"/>
              <a:t>个参数。按照</a:t>
            </a:r>
            <a:r>
              <a:rPr lang="en-US" altLang="zh-CN" dirty="0" err="1"/>
              <a:t>fdctrl_write_data</a:t>
            </a:r>
            <a:r>
              <a:rPr lang="zh-CN" altLang="en-US" dirty="0"/>
              <a:t>的流程进入处理函数</a:t>
            </a:r>
            <a:r>
              <a:rPr lang="en-US" altLang="zh-CN" dirty="0" err="1"/>
              <a:t>fdctrl_handle_drive_specification_command</a:t>
            </a:r>
            <a:r>
              <a:rPr lang="zh-CN" altLang="en-US" dirty="0"/>
              <a:t>时</a:t>
            </a:r>
            <a:r>
              <a:rPr lang="en-US" altLang="zh-CN" dirty="0" err="1"/>
              <a:t>fdctrl</a:t>
            </a:r>
            <a:r>
              <a:rPr lang="en-US" altLang="zh-CN" dirty="0"/>
              <a:t>-&gt;</a:t>
            </a:r>
            <a:r>
              <a:rPr lang="en-US" altLang="zh-CN" dirty="0" err="1"/>
              <a:t>data_len</a:t>
            </a:r>
            <a:r>
              <a:rPr lang="en-US" altLang="zh-CN" dirty="0"/>
              <a:t> </a:t>
            </a:r>
            <a:r>
              <a:rPr lang="zh-CN" altLang="en-US" dirty="0"/>
              <a:t>应该是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zh-CN" altLang="en-US" dirty="0" smtClean="0"/>
              <a:t>所以让</a:t>
            </a:r>
            <a:r>
              <a:rPr lang="en-US" altLang="zh-CN" dirty="0" err="1"/>
              <a:t>fdctrl_handle_drive_specification_command</a:t>
            </a:r>
            <a:r>
              <a:rPr lang="zh-CN" altLang="en-US" dirty="0"/>
              <a:t>的第一个判断里</a:t>
            </a:r>
            <a:r>
              <a:rPr lang="en-US" altLang="zh-CN" dirty="0" err="1"/>
              <a:t>fdctrl</a:t>
            </a:r>
            <a:r>
              <a:rPr lang="en-US" altLang="zh-CN" dirty="0"/>
              <a:t>-&gt;</a:t>
            </a:r>
            <a:r>
              <a:rPr lang="en-US" altLang="zh-CN" dirty="0" err="1"/>
              <a:t>fifo</a:t>
            </a:r>
            <a:r>
              <a:rPr lang="en-US" altLang="zh-CN" dirty="0"/>
              <a:t>[</a:t>
            </a:r>
            <a:r>
              <a:rPr lang="en-US" altLang="zh-CN" dirty="0" err="1"/>
              <a:t>fdctrl</a:t>
            </a:r>
            <a:r>
              <a:rPr lang="en-US" altLang="zh-CN" dirty="0"/>
              <a:t>-&gt;</a:t>
            </a:r>
            <a:r>
              <a:rPr lang="en-US" altLang="zh-CN" dirty="0" err="1"/>
              <a:t>data_pos</a:t>
            </a:r>
            <a:r>
              <a:rPr lang="en-US" altLang="zh-CN" dirty="0"/>
              <a:t> – 1]</a:t>
            </a:r>
            <a:r>
              <a:rPr lang="zh-CN" altLang="en-US" dirty="0"/>
              <a:t>是我们可控</a:t>
            </a:r>
            <a:r>
              <a:rPr lang="zh-CN" altLang="en-US" dirty="0" smtClean="0"/>
              <a:t>的。下面</a:t>
            </a:r>
            <a:r>
              <a:rPr lang="zh-CN" altLang="en-US" dirty="0"/>
              <a:t>的这个</a:t>
            </a:r>
            <a:r>
              <a:rPr lang="en-US" altLang="zh-CN" dirty="0" err="1" smtClean="0"/>
              <a:t>fdctrl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data_len</a:t>
            </a:r>
            <a:r>
              <a:rPr lang="en-US" altLang="zh-CN" dirty="0" smtClean="0"/>
              <a:t> </a:t>
            </a:r>
            <a:r>
              <a:rPr lang="en-US" altLang="zh-CN" dirty="0"/>
              <a:t>&gt; 7</a:t>
            </a:r>
            <a:r>
              <a:rPr lang="zh-CN" altLang="en-US" dirty="0"/>
              <a:t>这个判断也为否，就绕过了所有调用</a:t>
            </a:r>
            <a:r>
              <a:rPr lang="en-US" altLang="zh-CN" dirty="0" err="1"/>
              <a:t>fdctrl_set_fifo</a:t>
            </a:r>
            <a:r>
              <a:rPr lang="zh-CN" altLang="en-US" dirty="0"/>
              <a:t>和</a:t>
            </a:r>
            <a:r>
              <a:rPr lang="en-US" altLang="zh-CN" dirty="0" err="1"/>
              <a:t>fdctrl_reset_fifo</a:t>
            </a:r>
            <a:r>
              <a:rPr lang="zh-CN" altLang="en-US" dirty="0"/>
              <a:t>的</a:t>
            </a:r>
            <a:r>
              <a:rPr lang="zh-CN" altLang="en-US" dirty="0" smtClean="0"/>
              <a:t>地方这样的话控制器</a:t>
            </a:r>
            <a:r>
              <a:rPr lang="zh-CN" altLang="en-US" dirty="0"/>
              <a:t>的状态还是可写，而且</a:t>
            </a:r>
            <a:r>
              <a:rPr lang="en-US" altLang="zh-CN" dirty="0"/>
              <a:t>buffer</a:t>
            </a:r>
            <a:r>
              <a:rPr lang="zh-CN" altLang="en-US" dirty="0"/>
              <a:t>没有被清空。然后我们就可以无限次向</a:t>
            </a:r>
            <a:r>
              <a:rPr lang="en-US" altLang="zh-CN" dirty="0" err="1"/>
              <a:t>fdctrl</a:t>
            </a:r>
            <a:r>
              <a:rPr lang="en-US" altLang="zh-CN" dirty="0"/>
              <a:t>-&gt;</a:t>
            </a:r>
            <a:r>
              <a:rPr lang="en-US" altLang="zh-CN" dirty="0" err="1"/>
              <a:t>fifo</a:t>
            </a:r>
            <a:r>
              <a:rPr lang="zh-CN" altLang="en-US" dirty="0"/>
              <a:t>里写入数据，从而超出</a:t>
            </a:r>
            <a:r>
              <a:rPr lang="en-US" altLang="zh-CN" dirty="0" err="1"/>
              <a:t>fdctrl</a:t>
            </a:r>
            <a:r>
              <a:rPr lang="en-US" altLang="zh-CN" dirty="0"/>
              <a:t>-&gt;</a:t>
            </a:r>
            <a:r>
              <a:rPr lang="en-US" altLang="zh-CN" dirty="0" err="1"/>
              <a:t>fifo</a:t>
            </a:r>
            <a:r>
              <a:rPr lang="zh-CN" altLang="en-US" dirty="0"/>
              <a:t>的边界造成越界写。</a:t>
            </a:r>
            <a:endParaRPr lang="en-US" altLang="zh-CN" sz="1600" b="1" dirty="0"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endParaRPr lang="en-US" altLang="zh-CN" sz="1600" b="1" dirty="0"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endParaRPr lang="en-US" altLang="zh-CN" sz="1600" b="1" dirty="0"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endParaRPr lang="en-US" altLang="zh-CN" sz="1600" dirty="0">
              <a:latin typeface="Liberation Sans" pitchFamily="18"/>
              <a:ea typeface="Noto Sans CJK SC Regular" pitchFamily="2"/>
              <a:cs typeface="Noto Sans CJK SC Regular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1286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1906" y="531628"/>
            <a:ext cx="5582093" cy="7735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Bef>
                <a:spcPts val="1191"/>
              </a:spcBef>
              <a:spcAft>
                <a:spcPts val="992"/>
              </a:spcAft>
            </a:pPr>
            <a:endParaRPr lang="en-US" altLang="zh-CN" sz="1600" b="1" dirty="0"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r>
              <a:rPr lang="en-US" altLang="zh-CN" sz="16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  </a:t>
            </a:r>
            <a:r>
              <a:rPr lang="en-US" altLang="zh-CN" sz="1600" b="1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POC</a:t>
            </a:r>
            <a:endParaRPr lang="en-US" altLang="zh-CN" sz="1600" b="1" dirty="0"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r>
              <a:rPr lang="en-US" altLang="zh-CN" sz="16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	#include &lt;sys/</a:t>
            </a:r>
            <a:r>
              <a:rPr lang="en-US" altLang="zh-CN" sz="1600" b="1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io.h</a:t>
            </a:r>
            <a:r>
              <a:rPr lang="en-US" altLang="zh-CN" sz="16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&gt;</a:t>
            </a: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r>
              <a:rPr lang="en-US" altLang="zh-CN" sz="16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	#define FIFO 0x3f5</a:t>
            </a: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r>
              <a:rPr lang="en-US" altLang="zh-CN" sz="16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	</a:t>
            </a:r>
            <a:r>
              <a:rPr lang="en-US" altLang="zh-CN" sz="1600" b="1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int</a:t>
            </a:r>
            <a:r>
              <a:rPr lang="en-US" altLang="zh-CN" sz="16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 main() {</a:t>
            </a: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r>
              <a:rPr lang="en-US" altLang="zh-CN" sz="16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	</a:t>
            </a:r>
            <a:r>
              <a:rPr lang="en-US" altLang="zh-CN" sz="1600" b="1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int</a:t>
            </a:r>
            <a:r>
              <a:rPr lang="en-US" altLang="zh-CN" sz="16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 </a:t>
            </a:r>
            <a:r>
              <a:rPr lang="en-US" altLang="zh-CN" sz="1600" b="1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i</a:t>
            </a:r>
            <a:r>
              <a:rPr lang="en-US" altLang="zh-CN" sz="16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;</a:t>
            </a: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r>
              <a:rPr lang="en-US" altLang="zh-CN" sz="16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	</a:t>
            </a:r>
            <a:r>
              <a:rPr lang="en-US" altLang="zh-CN" sz="1600" b="1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iopl</a:t>
            </a:r>
            <a:r>
              <a:rPr lang="en-US" altLang="zh-CN" sz="16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(3);</a:t>
            </a: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r>
              <a:rPr lang="en-US" altLang="zh-CN" sz="16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	</a:t>
            </a:r>
            <a:r>
              <a:rPr lang="en-US" altLang="zh-CN" sz="1600" b="1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outb</a:t>
            </a:r>
            <a:r>
              <a:rPr lang="en-US" altLang="zh-CN" sz="16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(0x8e,0x3f5); /* READ ID */</a:t>
            </a: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r>
              <a:rPr lang="en-US" altLang="zh-CN" sz="16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	for (</a:t>
            </a:r>
            <a:r>
              <a:rPr lang="en-US" altLang="zh-CN" sz="1600" b="1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i</a:t>
            </a:r>
            <a:r>
              <a:rPr lang="en-US" altLang="zh-CN" sz="16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=0;i&lt;10000000;i++)</a:t>
            </a: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r>
              <a:rPr lang="en-US" altLang="zh-CN" sz="16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	</a:t>
            </a:r>
            <a:r>
              <a:rPr lang="en-US" altLang="zh-CN" sz="1600" b="1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outb</a:t>
            </a:r>
            <a:r>
              <a:rPr lang="en-US" altLang="zh-CN" sz="16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(0x42,0x3f5); /* push */</a:t>
            </a: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r>
              <a:rPr lang="en-US" altLang="zh-CN" sz="16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	}</a:t>
            </a: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endParaRPr lang="en-US" altLang="zh-CN" sz="1600" b="1" dirty="0"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endParaRPr lang="en-US" altLang="zh-CN" sz="1600" b="1" dirty="0"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endParaRPr lang="en-US" altLang="zh-CN" sz="1600" b="1" dirty="0"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endParaRPr lang="en-US" altLang="zh-CN" sz="1600" dirty="0">
              <a:latin typeface="Liberation Sans" pitchFamily="18"/>
              <a:ea typeface="Noto Sans CJK SC Regular" pitchFamily="2"/>
              <a:cs typeface="Noto Sans CJK SC Regular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34544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l="3449" t="16399" r="27976" b="3"/>
          <a:stretch>
            <a:fillRect/>
          </a:stretch>
        </p:blipFill>
        <p:spPr>
          <a:xfrm>
            <a:off x="850604" y="576126"/>
            <a:ext cx="8206827" cy="56275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346019" y="1945758"/>
            <a:ext cx="252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开始传入的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0x8e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33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4000" y="964800"/>
            <a:ext cx="5256000" cy="1411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endParaRPr lang="en-US" sz="2200" b="1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endParaRPr lang="en-US" sz="10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l="53886" t="1998" r="5394" b="44661"/>
          <a:stretch>
            <a:fillRect/>
          </a:stretch>
        </p:blipFill>
        <p:spPr>
          <a:xfrm>
            <a:off x="288000" y="144000"/>
            <a:ext cx="4103640" cy="302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l="53886" t="1998" r="5396" b="24346"/>
          <a:stretch>
            <a:fillRect/>
          </a:stretch>
        </p:blipFill>
        <p:spPr>
          <a:xfrm>
            <a:off x="5405802" y="1568101"/>
            <a:ext cx="4895640" cy="49816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-63772" y="3401609"/>
            <a:ext cx="546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执行</a:t>
            </a:r>
            <a:r>
              <a:rPr lang="en-US" altLang="zh-CN" dirty="0" err="1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fdctrl_handle_drive_specification_command</a:t>
            </a:r>
            <a:r>
              <a:rPr lang="zh-CN" altLang="en-US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35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73180" y="875250"/>
            <a:ext cx="4768148" cy="1280215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1080"/>
              </a:spcBef>
              <a:spcAft>
                <a:spcPts val="900"/>
              </a:spcAft>
            </a:pPr>
            <a:endParaRPr lang="en-US" sz="1996" b="1"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hangingPunct="0">
              <a:spcBef>
                <a:spcPts val="1080"/>
              </a:spcBef>
              <a:spcAft>
                <a:spcPts val="900"/>
              </a:spcAft>
            </a:pPr>
            <a:endParaRPr lang="en-US" sz="907">
              <a:latin typeface="Liberation Sans" pitchFamily="18"/>
              <a:ea typeface="Noto Sans CJK SC Regular" pitchFamily="2"/>
              <a:cs typeface="Noto Sans CJK SC Regular" pitchFamily="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17280" t="2257" r="45396" b="57144"/>
          <a:stretch>
            <a:fillRect/>
          </a:stretch>
        </p:blipFill>
        <p:spPr>
          <a:xfrm>
            <a:off x="968326" y="1163554"/>
            <a:ext cx="6988928" cy="427565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957254" y="2259103"/>
            <a:ext cx="393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可以无限次向</a:t>
            </a:r>
            <a:r>
              <a:rPr lang="en-US" altLang="zh-CN" dirty="0" err="1" smtClean="0"/>
              <a:t>fctrl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fifo</a:t>
            </a:r>
            <a:r>
              <a:rPr lang="zh-CN" altLang="en-US" dirty="0" smtClean="0"/>
              <a:t>数组里写数据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97173" y="850606"/>
            <a:ext cx="727266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Bef>
                <a:spcPts val="1191"/>
              </a:spcBef>
              <a:spcAft>
                <a:spcPts val="992"/>
              </a:spcAft>
            </a:pPr>
            <a:r>
              <a:rPr lang="zh-CN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实验条件</a:t>
            </a:r>
            <a:r>
              <a:rPr lang="en-US" altLang="zh-CN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:qemu-2.1.2</a:t>
            </a: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r>
              <a:rPr lang="zh-CN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相关软件</a:t>
            </a:r>
            <a:r>
              <a:rPr lang="en-US" altLang="zh-CN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:Source Insight 3</a:t>
            </a: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r>
              <a:rPr lang="en-US" altLang="zh-CN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                  </a:t>
            </a:r>
            <a:r>
              <a:rPr lang="en-US" altLang="zh-CN" b="1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Vnc</a:t>
            </a:r>
            <a:r>
              <a:rPr lang="en-US" altLang="zh-CN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 viewer</a:t>
            </a: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r>
              <a:rPr lang="en-US" altLang="zh-CN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                  </a:t>
            </a:r>
            <a:r>
              <a:rPr lang="en-US" altLang="zh-CN" b="1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Gdb-peda</a:t>
            </a:r>
            <a:endParaRPr lang="en-US" altLang="zh-CN" b="1" dirty="0"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r>
              <a:rPr lang="zh-CN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相关链接</a:t>
            </a:r>
            <a:r>
              <a:rPr lang="en-US" altLang="zh-CN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:</a:t>
            </a: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r>
              <a:rPr lang="en-US" altLang="zh-CN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https://stfpeak.github.io/2017/07/15/how-to-debug-qemu-devices</a:t>
            </a:r>
            <a:r>
              <a:rPr lang="en-US" altLang="zh-CN" b="1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/</a:t>
            </a:r>
          </a:p>
          <a:p>
            <a:pPr lvl="0" hangingPunct="0">
              <a:spcBef>
                <a:spcPts val="1191"/>
              </a:spcBef>
              <a:spcAft>
                <a:spcPts val="992"/>
              </a:spcAft>
            </a:pPr>
            <a:r>
              <a:rPr lang="en-US" altLang="zh-CN" b="1" dirty="0" smtClean="0">
                <a:latin typeface="Liberation Sans" pitchFamily="18"/>
                <a:ea typeface="Noto Sans CJK SC Regular" pitchFamily="2"/>
                <a:cs typeface="Noto Sans CJK SC Regular" pitchFamily="2"/>
                <a:hlinkClick r:id="rId2"/>
              </a:rPr>
              <a:t>https://venom.crowdstrike.com/</a:t>
            </a:r>
            <a:endParaRPr lang="en-US" altLang="zh-CN" b="1" dirty="0">
              <a:latin typeface="Liberation Sans" pitchFamily="18"/>
              <a:ea typeface="Noto Sans CJK SC Regular" pitchFamily="2"/>
              <a:cs typeface="Noto Sans CJK SC Regular" pitchFamily="2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53909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09822" y="1162436"/>
            <a:ext cx="7102549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       </a:t>
            </a:r>
            <a:r>
              <a:rPr lang="zh-CN" altLang="zh-CN" sz="1600" dirty="0" smtClean="0">
                <a:latin typeface="Arial" panose="020B0604020202020204" pitchFamily="34" charset="0"/>
              </a:rPr>
              <a:t>QEMU</a:t>
            </a:r>
            <a:r>
              <a:rPr lang="zh-CN" altLang="zh-CN" sz="1600" dirty="0">
                <a:latin typeface="Arial" panose="020B0604020202020204" pitchFamily="34" charset="0"/>
              </a:rPr>
              <a:t>是一个主机上的VMM（virtual machine monitor）,通过动态二进制转换来模拟CPU，并提供一系列的硬件模型，使guest os认为自己和硬件直接打交道，其实是同QEMU模拟出来的硬件打交道，QEMU再将这些指令翻译给真正硬件进行操作。</a:t>
            </a:r>
            <a:br>
              <a:rPr lang="zh-CN" altLang="zh-CN" sz="1600" dirty="0">
                <a:latin typeface="Arial" panose="020B0604020202020204" pitchFamily="34" charset="0"/>
              </a:rPr>
            </a:br>
            <a:r>
              <a:rPr lang="en-US" altLang="zh-CN" sz="1600" dirty="0" smtClean="0">
                <a:latin typeface="Arial" panose="020B0604020202020204" pitchFamily="34" charset="0"/>
              </a:rPr>
              <a:t>       </a:t>
            </a:r>
            <a:r>
              <a:rPr lang="zh-CN" altLang="zh-CN" sz="1600" dirty="0" smtClean="0">
                <a:latin typeface="Arial" panose="020B0604020202020204" pitchFamily="34" charset="0"/>
              </a:rPr>
              <a:t>通过</a:t>
            </a:r>
            <a:r>
              <a:rPr lang="zh-CN" altLang="zh-CN" sz="1600" dirty="0">
                <a:latin typeface="Arial" panose="020B0604020202020204" pitchFamily="34" charset="0"/>
              </a:rPr>
              <a:t>这种模式，guest os可以和主机上的硬盘，网卡，CPU，CD-ROM，音频设备和USB设备进行交互。但由于所有指令都需要经过QEMU来翻译，因而性能会比较差：</a:t>
            </a:r>
            <a:r>
              <a:rPr lang="zh-CN" altLang="zh-CN" sz="1050" dirty="0">
                <a:latin typeface="Arial" panose="020B0604020202020204" pitchFamily="34" charset="0"/>
              </a:rPr>
              <a:t/>
            </a:r>
            <a:br>
              <a:rPr lang="zh-CN" altLang="zh-CN" sz="1050" dirty="0">
                <a:latin typeface="Arial" panose="020B0604020202020204" pitchFamily="34" charset="0"/>
              </a:rPr>
            </a:br>
            <a:endParaRPr lang="zh-CN" altLang="zh-CN" sz="105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50" dirty="0">
                <a:latin typeface="Arial" panose="020B0604020202020204" pitchFamily="34" charset="0"/>
              </a:rPr>
              <a:t>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95" y="3456499"/>
            <a:ext cx="6647619" cy="34857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6676" y="299534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qemu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3037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08073" y="1540736"/>
            <a:ext cx="8973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Bef>
                <a:spcPts val="1191"/>
              </a:spcBef>
              <a:spcAft>
                <a:spcPts val="992"/>
              </a:spcAft>
            </a:pPr>
            <a:r>
              <a:rPr lang="en-US" altLang="zh-CN" dirty="0" smtClean="0"/>
              <a:t>         KVM</a:t>
            </a:r>
            <a:r>
              <a:rPr lang="zh-CN" altLang="en-US" dirty="0"/>
              <a:t>实际是</a:t>
            </a:r>
            <a:r>
              <a:rPr lang="en-US" altLang="zh-CN" dirty="0" err="1"/>
              <a:t>linux</a:t>
            </a:r>
            <a:r>
              <a:rPr lang="zh-CN" altLang="en-US" dirty="0"/>
              <a:t>内核提供的虚拟化架构，可将内核直接充当</a:t>
            </a:r>
            <a:r>
              <a:rPr lang="en-US" altLang="zh-CN" dirty="0"/>
              <a:t>hypervisor</a:t>
            </a:r>
            <a:r>
              <a:rPr lang="zh-CN" altLang="en-US" dirty="0"/>
              <a:t>来使用。</a:t>
            </a:r>
            <a:r>
              <a:rPr lang="en-US" altLang="zh-CN" dirty="0"/>
              <a:t>KVM</a:t>
            </a:r>
            <a:r>
              <a:rPr lang="zh-CN" altLang="en-US" dirty="0"/>
              <a:t>需要处理器硬件本身支持虚拟化扩展，如</a:t>
            </a:r>
            <a:r>
              <a:rPr lang="en-US" altLang="zh-CN" dirty="0"/>
              <a:t>intel VT </a:t>
            </a:r>
            <a:r>
              <a:rPr lang="zh-CN" altLang="en-US" dirty="0"/>
              <a:t>和</a:t>
            </a:r>
            <a:r>
              <a:rPr lang="en-US" altLang="zh-CN" dirty="0"/>
              <a:t>AMD AMD-V</a:t>
            </a:r>
            <a:r>
              <a:rPr lang="zh-CN" altLang="en-US" dirty="0"/>
              <a:t>技术。</a:t>
            </a:r>
            <a:endParaRPr lang="zh-CN" altLang="zh-CN" sz="4400" dirty="0">
              <a:latin typeface="Liberation Sans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3" name="AutoShape 2" descr="//upload-images.jianshu.io/upload_images/3143954-5bc6dadc4be158ec.jpg?imageMogr2/auto-orient/strip%7CimageView2/2/w/536/format/webp"/>
          <p:cNvSpPr>
            <a:spLocks noChangeAspect="1" noChangeArrowheads="1"/>
          </p:cNvSpPr>
          <p:nvPr/>
        </p:nvSpPr>
        <p:spPr bwMode="auto">
          <a:xfrm>
            <a:off x="155575" y="-225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8073" y="2612923"/>
            <a:ext cx="96862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KVM</a:t>
            </a:r>
            <a:r>
              <a:rPr lang="zh-CN" altLang="en-US" dirty="0"/>
              <a:t>本身不实现任何模拟，仅仅是暴露了一个</a:t>
            </a:r>
            <a:r>
              <a:rPr lang="en-US" altLang="zh-CN" dirty="0"/>
              <a:t>/dev/</a:t>
            </a:r>
            <a:r>
              <a:rPr lang="en-US" altLang="zh-CN" dirty="0" err="1"/>
              <a:t>kvm</a:t>
            </a:r>
            <a:r>
              <a:rPr lang="zh-CN" altLang="en-US" dirty="0"/>
              <a:t>接口，这个接口可被宿主机用来主要负责</a:t>
            </a:r>
            <a:r>
              <a:rPr lang="en-US" altLang="zh-CN" dirty="0"/>
              <a:t>vCPU</a:t>
            </a:r>
            <a:r>
              <a:rPr lang="zh-CN" altLang="en-US" dirty="0"/>
              <a:t>的创建，虚拟内存的地址空间分配，</a:t>
            </a:r>
            <a:r>
              <a:rPr lang="en-US" altLang="zh-CN" dirty="0"/>
              <a:t>vCPU</a:t>
            </a:r>
            <a:r>
              <a:rPr lang="zh-CN" altLang="en-US" dirty="0"/>
              <a:t>寄存器的读写以及</a:t>
            </a:r>
            <a:r>
              <a:rPr lang="en-US" altLang="zh-CN" dirty="0"/>
              <a:t>vCPU</a:t>
            </a:r>
            <a:r>
              <a:rPr lang="zh-CN" altLang="en-US" dirty="0"/>
              <a:t>的运行</a:t>
            </a:r>
            <a:r>
              <a:rPr lang="zh-CN" altLang="en-US" dirty="0" smtClean="0"/>
              <a:t>。有了</a:t>
            </a:r>
            <a:r>
              <a:rPr lang="en-US" altLang="zh-CN" dirty="0"/>
              <a:t>KVM</a:t>
            </a:r>
            <a:r>
              <a:rPr lang="zh-CN" altLang="en-US" dirty="0"/>
              <a:t>以后，</a:t>
            </a:r>
            <a:r>
              <a:rPr lang="en-US" altLang="zh-CN" dirty="0"/>
              <a:t>guest </a:t>
            </a:r>
            <a:r>
              <a:rPr lang="en-US" altLang="zh-CN" dirty="0" err="1"/>
              <a:t>os</a:t>
            </a:r>
            <a:r>
              <a:rPr lang="zh-CN" altLang="en-US" dirty="0"/>
              <a:t>的</a:t>
            </a:r>
            <a:r>
              <a:rPr lang="en-US" altLang="zh-CN" dirty="0"/>
              <a:t>CPU</a:t>
            </a:r>
            <a:r>
              <a:rPr lang="zh-CN" altLang="en-US" dirty="0"/>
              <a:t>指令不用再经过</a:t>
            </a:r>
            <a:r>
              <a:rPr lang="en-US" altLang="zh-CN" dirty="0"/>
              <a:t>QEMU</a:t>
            </a:r>
            <a:r>
              <a:rPr lang="zh-CN" altLang="en-US" dirty="0"/>
              <a:t>来转译便可直接运行，大大提高了运行速度。但</a:t>
            </a:r>
            <a:r>
              <a:rPr lang="en-US" altLang="zh-CN" dirty="0"/>
              <a:t>KVM</a:t>
            </a:r>
            <a:r>
              <a:rPr lang="zh-CN" altLang="en-US" dirty="0"/>
              <a:t>的</a:t>
            </a:r>
            <a:r>
              <a:rPr lang="en-US" altLang="zh-CN" dirty="0" err="1"/>
              <a:t>kvm.ko</a:t>
            </a:r>
            <a:r>
              <a:rPr lang="zh-CN" altLang="en-US" dirty="0"/>
              <a:t>本身只提供了</a:t>
            </a:r>
            <a:r>
              <a:rPr lang="en-US" altLang="zh-CN" dirty="0"/>
              <a:t>CPU</a:t>
            </a:r>
            <a:r>
              <a:rPr lang="zh-CN" altLang="en-US" dirty="0"/>
              <a:t>和内存的虚拟化，所以它必须结合</a:t>
            </a:r>
            <a:r>
              <a:rPr lang="en-US" altLang="zh-CN" dirty="0"/>
              <a:t>QEMU</a:t>
            </a:r>
            <a:r>
              <a:rPr lang="zh-CN" altLang="en-US" dirty="0"/>
              <a:t>才能构成一个完整的虚拟化</a:t>
            </a:r>
            <a:r>
              <a:rPr lang="zh-CN" altLang="en-US" dirty="0" smtClean="0"/>
              <a:t>技术。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6676" y="299534"/>
            <a:ext cx="1181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KVM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0326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60280" y="625666"/>
            <a:ext cx="4997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Bef>
                <a:spcPts val="1191"/>
              </a:spcBef>
              <a:spcAft>
                <a:spcPts val="992"/>
              </a:spcAft>
            </a:pP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4726" r="381"/>
          <a:stretch/>
        </p:blipFill>
        <p:spPr>
          <a:xfrm>
            <a:off x="159010" y="1554698"/>
            <a:ext cx="5019046" cy="50205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60280" y="1264126"/>
            <a:ext cx="45334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QEMU-KVM</a:t>
            </a:r>
            <a:r>
              <a:rPr lang="zh-CN" altLang="en-US" dirty="0"/>
              <a:t>中，</a:t>
            </a:r>
            <a:r>
              <a:rPr lang="en-US" altLang="zh-CN" dirty="0"/>
              <a:t>KVM</a:t>
            </a:r>
            <a:r>
              <a:rPr lang="zh-CN" altLang="en-US" dirty="0"/>
              <a:t>运行在内核空间，</a:t>
            </a:r>
            <a:r>
              <a:rPr lang="en-US" altLang="zh-CN" dirty="0"/>
              <a:t>QEMU</a:t>
            </a:r>
            <a:r>
              <a:rPr lang="zh-CN" altLang="en-US" dirty="0"/>
              <a:t>运行在用户空间，实际模拟创建、管理各种虚拟硬件，</a:t>
            </a:r>
            <a:r>
              <a:rPr lang="en-US" altLang="zh-CN" dirty="0"/>
              <a:t>QEMU</a:t>
            </a:r>
            <a:r>
              <a:rPr lang="zh-CN" altLang="en-US" dirty="0"/>
              <a:t>将</a:t>
            </a:r>
            <a:r>
              <a:rPr lang="en-US" altLang="zh-CN" dirty="0"/>
              <a:t>KVM</a:t>
            </a:r>
            <a:r>
              <a:rPr lang="zh-CN" altLang="en-US" dirty="0"/>
              <a:t>整合了进来，通过</a:t>
            </a:r>
            <a:r>
              <a:rPr lang="en-US" altLang="zh-CN" dirty="0"/>
              <a:t>/</a:t>
            </a:r>
            <a:r>
              <a:rPr lang="en-US" altLang="zh-CN" dirty="0" err="1"/>
              <a:t>ioctl</a:t>
            </a:r>
            <a:r>
              <a:rPr lang="en-US" altLang="zh-CN" dirty="0"/>
              <a:t> </a:t>
            </a:r>
            <a:r>
              <a:rPr lang="zh-CN" altLang="en-US" dirty="0"/>
              <a:t>调用 </a:t>
            </a:r>
            <a:r>
              <a:rPr lang="en-US" altLang="zh-CN" dirty="0"/>
              <a:t>/dev/</a:t>
            </a:r>
            <a:r>
              <a:rPr lang="en-US" altLang="zh-CN" dirty="0" err="1"/>
              <a:t>kvm</a:t>
            </a:r>
            <a:r>
              <a:rPr lang="zh-CN" altLang="en-US" dirty="0"/>
              <a:t>，从而将</a:t>
            </a:r>
            <a:r>
              <a:rPr lang="en-US" altLang="zh-CN" dirty="0"/>
              <a:t>CPU</a:t>
            </a:r>
            <a:r>
              <a:rPr lang="zh-CN" altLang="en-US" dirty="0"/>
              <a:t>指令的部分交给内核模块来做，</a:t>
            </a:r>
            <a:r>
              <a:rPr lang="en-US" altLang="zh-CN" dirty="0"/>
              <a:t>KVM</a:t>
            </a:r>
            <a:r>
              <a:rPr lang="zh-CN" altLang="en-US" dirty="0"/>
              <a:t>实现了</a:t>
            </a:r>
            <a:r>
              <a:rPr lang="en-US" altLang="zh-CN" dirty="0"/>
              <a:t>CPU</a:t>
            </a:r>
            <a:r>
              <a:rPr lang="zh-CN" altLang="en-US" dirty="0"/>
              <a:t>和内存的虚拟化，但</a:t>
            </a:r>
            <a:r>
              <a:rPr lang="en-US" altLang="zh-CN" dirty="0" err="1"/>
              <a:t>kvm</a:t>
            </a:r>
            <a:r>
              <a:rPr lang="zh-CN" altLang="en-US" dirty="0"/>
              <a:t>不能虚拟其他硬件设备，因此</a:t>
            </a:r>
            <a:r>
              <a:rPr lang="en-US" altLang="zh-CN" dirty="0" err="1"/>
              <a:t>qemu</a:t>
            </a:r>
            <a:r>
              <a:rPr lang="zh-CN" altLang="en-US" dirty="0"/>
              <a:t>还有模拟</a:t>
            </a:r>
            <a:r>
              <a:rPr lang="en-US" altLang="zh-CN" dirty="0"/>
              <a:t>IO</a:t>
            </a:r>
            <a:r>
              <a:rPr lang="zh-CN" altLang="en-US" dirty="0"/>
              <a:t>设备（磁盘，网卡，显卡等）的作用，</a:t>
            </a:r>
            <a:r>
              <a:rPr lang="en-US" altLang="zh-CN" dirty="0"/>
              <a:t>KVM</a:t>
            </a:r>
            <a:r>
              <a:rPr lang="zh-CN" altLang="en-US" dirty="0"/>
              <a:t>加上</a:t>
            </a:r>
            <a:r>
              <a:rPr lang="en-US" altLang="zh-CN" dirty="0"/>
              <a:t>QEMU</a:t>
            </a:r>
            <a:r>
              <a:rPr lang="zh-CN" altLang="en-US" dirty="0"/>
              <a:t>后就是完整意义上的服务器虚拟化。</a:t>
            </a:r>
            <a:br>
              <a:rPr lang="zh-CN" altLang="en-US" dirty="0"/>
            </a:br>
            <a:r>
              <a:rPr lang="zh-CN" altLang="en-US" dirty="0"/>
              <a:t>综上所述，</a:t>
            </a:r>
            <a:r>
              <a:rPr lang="en-US" altLang="zh-CN" dirty="0"/>
              <a:t>QEMU-KVM</a:t>
            </a:r>
            <a:r>
              <a:rPr lang="zh-CN" altLang="en-US" dirty="0"/>
              <a:t>具有两大作用：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提供对</a:t>
            </a:r>
            <a:r>
              <a:rPr lang="en-US" altLang="zh-CN" dirty="0" err="1"/>
              <a:t>cpu</a:t>
            </a:r>
            <a:r>
              <a:rPr lang="zh-CN" altLang="en-US" dirty="0"/>
              <a:t>，内存（</a:t>
            </a:r>
            <a:r>
              <a:rPr lang="en-US" altLang="zh-CN" dirty="0"/>
              <a:t>KVM</a:t>
            </a:r>
            <a:r>
              <a:rPr lang="zh-CN" altLang="en-US" dirty="0"/>
              <a:t>负责），</a:t>
            </a:r>
            <a:r>
              <a:rPr lang="en-US" altLang="zh-CN" dirty="0"/>
              <a:t>IO</a:t>
            </a:r>
            <a:r>
              <a:rPr lang="zh-CN" altLang="en-US" dirty="0"/>
              <a:t>设备（</a:t>
            </a:r>
            <a:r>
              <a:rPr lang="en-US" altLang="zh-CN" dirty="0"/>
              <a:t>QEMU</a:t>
            </a:r>
            <a:r>
              <a:rPr lang="zh-CN" altLang="en-US" dirty="0"/>
              <a:t>负责）的虚拟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对各种虚拟设备的创建，调用进行管理（</a:t>
            </a:r>
            <a:r>
              <a:rPr lang="en-US" altLang="zh-CN" dirty="0"/>
              <a:t>QEMU</a:t>
            </a:r>
            <a:r>
              <a:rPr lang="zh-CN" altLang="en-US" dirty="0"/>
              <a:t>负责）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6676" y="299534"/>
            <a:ext cx="270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QEMU-KVM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6710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98920" y="1104802"/>
            <a:ext cx="7102549" cy="4314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Bef>
                <a:spcPts val="1191"/>
              </a:spcBef>
              <a:spcAft>
                <a:spcPts val="992"/>
              </a:spcAft>
            </a:pPr>
            <a:r>
              <a:rPr lang="zh-CN" altLang="zh-CN" sz="3200" dirty="0">
                <a:latin typeface="Liberation Sans" pitchFamily="18"/>
                <a:ea typeface="Noto Sans CJK SC Regular" pitchFamily="2"/>
                <a:cs typeface="Noto Sans CJK SC Regular" pitchFamily="2"/>
              </a:rPr>
              <a:t>漏洞简介</a:t>
            </a:r>
            <a:r>
              <a:rPr lang="en-US" altLang="zh-CN" sz="32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:</a:t>
            </a:r>
          </a:p>
          <a:p>
            <a:pPr lvl="0" algn="just" hangingPunct="0">
              <a:spcBef>
                <a:spcPts val="1191"/>
              </a:spcBef>
              <a:spcAft>
                <a:spcPts val="992"/>
              </a:spcAft>
            </a:pPr>
            <a:r>
              <a:rPr lang="en-US" altLang="zh-CN" sz="32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 </a:t>
            </a:r>
            <a:r>
              <a:rPr lang="en-US" altLang="zh-CN" sz="3200" b="1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CrowdStrike</a:t>
            </a:r>
            <a:r>
              <a:rPr lang="zh-CN" altLang="zh-CN" sz="3200" dirty="0">
                <a:latin typeface="Liberation Sans" pitchFamily="18"/>
                <a:ea typeface="Noto Sans CJK SC Regular" pitchFamily="2"/>
                <a:cs typeface="Noto Sans CJK SC Regular" pitchFamily="2"/>
              </a:rPr>
              <a:t>的</a:t>
            </a:r>
            <a:r>
              <a:rPr lang="en-US" altLang="zh-CN" sz="32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Jason </a:t>
            </a:r>
            <a:r>
              <a:rPr lang="en-US" altLang="zh-CN" sz="3200" b="1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Geffner</a:t>
            </a:r>
            <a:r>
              <a:rPr lang="zh-CN" altLang="zh-CN" sz="3200" dirty="0">
                <a:latin typeface="Liberation Sans" pitchFamily="18"/>
                <a:ea typeface="Noto Sans CJK SC Regular" pitchFamily="2"/>
                <a:cs typeface="Noto Sans CJK SC Regular" pitchFamily="2"/>
              </a:rPr>
              <a:t>发现开源计算机仿真器</a:t>
            </a:r>
            <a:r>
              <a:rPr lang="en-US" altLang="zh-CN" sz="32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QEMU</a:t>
            </a:r>
            <a:r>
              <a:rPr lang="zh-CN" altLang="zh-CN" sz="3200" dirty="0">
                <a:latin typeface="Liberation Sans" pitchFamily="18"/>
                <a:ea typeface="Noto Sans CJK SC Regular" pitchFamily="2"/>
                <a:cs typeface="Noto Sans CJK SC Regular" pitchFamily="2"/>
              </a:rPr>
              <a:t>中存在</a:t>
            </a:r>
            <a:r>
              <a:rPr lang="zh-CN" altLang="zh-CN" sz="3200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一个</a:t>
            </a:r>
            <a:r>
              <a:rPr lang="zh-CN" altLang="zh-CN" sz="3200" dirty="0">
                <a:latin typeface="Liberation Sans" pitchFamily="18"/>
                <a:ea typeface="Noto Sans CJK SC Regular" pitchFamily="2"/>
                <a:cs typeface="Noto Sans CJK SC Regular" pitchFamily="2"/>
              </a:rPr>
              <a:t>和虚拟软盘控制器相关的安全漏洞，代号</a:t>
            </a:r>
            <a:r>
              <a:rPr lang="en-US" altLang="zh-CN" sz="32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VENOM</a:t>
            </a:r>
            <a:r>
              <a:rPr lang="zh-CN" altLang="zh-CN" sz="3200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，</a:t>
            </a:r>
            <a:r>
              <a:rPr lang="en-US" altLang="zh-CN" sz="3200" b="1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CVE</a:t>
            </a:r>
            <a:r>
              <a:rPr lang="zh-CN" altLang="zh-CN" sz="3200" dirty="0">
                <a:latin typeface="Liberation Sans" pitchFamily="18"/>
                <a:ea typeface="Noto Sans CJK SC Regular" pitchFamily="2"/>
                <a:cs typeface="Noto Sans CJK SC Regular" pitchFamily="2"/>
              </a:rPr>
              <a:t>编号为</a:t>
            </a:r>
            <a:r>
              <a:rPr lang="en-US" altLang="zh-CN" sz="3200" b="1" dirty="0">
                <a:latin typeface="Liberation Sans" pitchFamily="18"/>
                <a:ea typeface="Noto Sans CJK SC Regular" pitchFamily="2"/>
                <a:cs typeface="Noto Sans CJK SC Regular" pitchFamily="2"/>
              </a:rPr>
              <a:t>CVE-2015-3456</a:t>
            </a:r>
            <a:r>
              <a:rPr lang="zh-CN" altLang="zh-CN" sz="3200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。利用此漏洞攻击者可以在有问题的虚拟机中进行逃逸</a:t>
            </a:r>
            <a:r>
              <a:rPr lang="en-US" altLang="zh-CN" sz="3200" b="1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,</a:t>
            </a:r>
            <a:r>
              <a:rPr lang="zh-CN" altLang="zh-CN" sz="3200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并且可以在宿主机中获得代码执行的权限。</a:t>
            </a:r>
            <a:endParaRPr lang="zh-CN" altLang="zh-CN" sz="3200" dirty="0">
              <a:latin typeface="Liberation Sans" pitchFamily="18"/>
              <a:ea typeface="Noto Sans CJK SC Regular" pitchFamily="2"/>
              <a:cs typeface="Noto Sans CJK SC Regular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2723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4000" y="820800"/>
            <a:ext cx="5256000" cy="1411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zh-CN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背景</a:t>
            </a:r>
            <a:r>
              <a:rPr lang="en-US" sz="22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endParaRPr lang="en-US" sz="2200" b="1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endParaRPr lang="en-US" sz="10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0000" y="1333440"/>
            <a:ext cx="10252800" cy="2049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zh-CN" sz="15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漏洞</a:t>
            </a:r>
            <a:r>
              <a:rPr lang="zh-C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位于</a:t>
            </a:r>
            <a:r>
              <a:rPr lang="en-US" sz="15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qemu</a:t>
            </a:r>
            <a:r>
              <a:rPr lang="zh-C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的虚拟软驱控制器的模拟代码中。下面介绍几个关于软驱的几个重要的地方。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zh-CN" sz="15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软驱</a:t>
            </a:r>
            <a:r>
              <a:rPr lang="zh-C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控制器是由</a:t>
            </a:r>
            <a:r>
              <a:rPr lang="en-US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9</a:t>
            </a:r>
            <a:r>
              <a:rPr lang="zh-C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个寄存器进行控制的，这些寄存器可以通过端口</a:t>
            </a:r>
            <a:r>
              <a:rPr lang="en-US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0x3f0-0x3f7</a:t>
            </a:r>
            <a:r>
              <a:rPr lang="zh-C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进行访问</a:t>
            </a:r>
            <a:r>
              <a:rPr lang="en-US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(</a:t>
            </a:r>
            <a:r>
              <a:rPr lang="en-US" sz="15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0x3f6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zh-CN" sz="15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除外</a:t>
            </a:r>
            <a:r>
              <a:rPr lang="zh-CN" altLang="en-US" sz="15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）</a:t>
            </a:r>
            <a:r>
              <a:rPr lang="zh-CN" sz="15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。</a:t>
            </a:r>
            <a:r>
              <a:rPr lang="zh-C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软驱控制器寄存器的定义如下</a:t>
            </a:r>
            <a:r>
              <a:rPr lang="en-US" sz="10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endParaRPr lang="en-US" altLang="zh-CN" sz="1800" b="0" i="0" u="none" strike="noStrike" kern="1200" cap="none" dirty="0">
              <a:ln>
                <a:noFill/>
              </a:ln>
              <a:latin typeface="Liberation Sans" pitchFamily="18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endParaRPr lang="en-US" sz="10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l="8456"/>
          <a:stretch>
            <a:fillRect/>
          </a:stretch>
        </p:blipFill>
        <p:spPr>
          <a:xfrm>
            <a:off x="2015999" y="3131999"/>
            <a:ext cx="5903999" cy="28814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143436" y="6094481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0x3f6</a:t>
            </a:r>
            <a:r>
              <a:rPr lang="zh-CN" altLang="en-US" dirty="0" smtClean="0"/>
              <a:t>是硬盘备用寄存器，并且不使用任何软盘寄存器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1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4000" y="964800"/>
            <a:ext cx="5256000" cy="1411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endParaRPr lang="en-US" sz="2200" b="1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endParaRPr lang="en-US" sz="10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796" y="580270"/>
            <a:ext cx="8640000" cy="374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endParaRPr lang="en-US" sz="2200" b="1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2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MSR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zh-CN" sz="15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软驱</a:t>
            </a:r>
            <a:r>
              <a:rPr lang="zh-C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控制器的</a:t>
            </a:r>
            <a:r>
              <a:rPr lang="en-US" sz="15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MSR</a:t>
            </a:r>
            <a:r>
              <a:rPr lang="zh-C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标记位表明当时软驱控制器的状态。此次漏洞相关的</a:t>
            </a:r>
            <a:r>
              <a:rPr lang="en-US" sz="15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MSR</a:t>
            </a:r>
            <a:r>
              <a:rPr lang="zh-C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标记位的定义如下表</a:t>
            </a:r>
            <a:r>
              <a:rPr lang="en-US" sz="15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endParaRPr lang="en-US" sz="2200" b="1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endParaRPr lang="en-US" sz="2200" b="1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34083" y="3369432"/>
            <a:ext cx="6967800" cy="14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71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00" y="100800"/>
            <a:ext cx="9539833" cy="249354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endParaRPr lang="en-US" sz="2200" b="1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2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FIFO</a:t>
            </a:r>
            <a:r>
              <a:rPr lang="zh-CN" sz="22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命令</a:t>
            </a:r>
            <a:endParaRPr lang="en-US" sz="2200" b="1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15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DATA_FIFO</a:t>
            </a:r>
            <a:r>
              <a:rPr lang="zh-CN" altLang="en-US" sz="15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是</a:t>
            </a:r>
            <a:r>
              <a:rPr lang="zh-CN" sz="15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写入</a:t>
            </a:r>
            <a:r>
              <a:rPr lang="zh-C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的一个小于</a:t>
            </a:r>
            <a:r>
              <a:rPr lang="en-US" sz="15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32</a:t>
            </a:r>
            <a:r>
              <a:rPr lang="zh-C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的单字节的值，每个命令后面都要跟着一些指定长度的参数。命令的</a:t>
            </a:r>
            <a:r>
              <a:rPr lang="en-US" sz="15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ID</a:t>
            </a:r>
            <a:r>
              <a:rPr lang="zh-C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定义如下所示</a:t>
            </a:r>
            <a:r>
              <a:rPr lang="en-US" sz="15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endParaRPr lang="en-US" sz="10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l="25283" t="32287" r="58998" b="34691"/>
          <a:stretch>
            <a:fillRect/>
          </a:stretch>
        </p:blipFill>
        <p:spPr>
          <a:xfrm>
            <a:off x="1504381" y="1923623"/>
            <a:ext cx="3816000" cy="4510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355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832" y="0"/>
            <a:ext cx="9252754" cy="19138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endParaRPr lang="en-US" sz="2200" b="1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2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    </a:t>
            </a:r>
            <a:r>
              <a:rPr lang="zh-CN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命令处理</a:t>
            </a:r>
            <a:r>
              <a:rPr lang="zh-CN" sz="22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流程</a:t>
            </a:r>
            <a:endParaRPr lang="en-US" sz="2200" b="1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1500" b="1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qemu</a:t>
            </a:r>
            <a:r>
              <a:rPr lang="zh-C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将</a:t>
            </a:r>
            <a:r>
              <a:rPr lang="en-US" sz="15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FIFO</a:t>
            </a:r>
            <a:r>
              <a:rPr lang="zh-C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的处理函数以及命令对应的参数个数等</a:t>
            </a:r>
            <a:r>
              <a:rPr lang="zh-CN" sz="15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信息存放</a:t>
            </a:r>
            <a:r>
              <a:rPr lang="zh-C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在一个表中</a:t>
            </a:r>
            <a:r>
              <a:rPr lang="en-US" sz="15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,</a:t>
            </a:r>
            <a:r>
              <a:rPr lang="zh-C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如下所示</a:t>
            </a:r>
            <a:r>
              <a:rPr lang="en-US" sz="15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Noto Sans CJK SC Regular" pitchFamily="2"/>
              </a:rPr>
              <a:t>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endParaRPr lang="en-US" sz="10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Noto Sans CJK SC Regular" pitchFamily="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l="24876" t="6149" r="37264" b="50670"/>
          <a:stretch>
            <a:fillRect/>
          </a:stretch>
        </p:blipFill>
        <p:spPr>
          <a:xfrm>
            <a:off x="155304" y="1913860"/>
            <a:ext cx="7183440" cy="46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256493" y="2764465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08864" y="2296633"/>
            <a:ext cx="2520401" cy="326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>
              <a:spcBef>
                <a:spcPts val="1191"/>
              </a:spcBef>
              <a:spcAft>
                <a:spcPts val="992"/>
              </a:spcAft>
            </a:pPr>
            <a:r>
              <a:rPr lang="en-US" altLang="zh-CN" dirty="0" err="1">
                <a:latin typeface="Liberation Sans" pitchFamily="18"/>
                <a:ea typeface="Noto Sans CJK SC Regular" pitchFamily="2"/>
                <a:cs typeface="Noto Sans CJK SC Regular" pitchFamily="2"/>
              </a:rPr>
              <a:t>qemu</a:t>
            </a:r>
            <a:r>
              <a:rPr lang="zh-CN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接收到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FIFO</a:t>
            </a:r>
            <a:r>
              <a:rPr lang="zh-CN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命令之后</a:t>
            </a:r>
            <a:r>
              <a:rPr lang="zh-CN" altLang="zh-CN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，通过</a:t>
            </a:r>
            <a:r>
              <a:rPr lang="zh-CN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命令的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ID</a:t>
            </a:r>
            <a:r>
              <a:rPr lang="zh-CN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找到这个命令的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Handler</a:t>
            </a:r>
            <a:r>
              <a:rPr lang="zh-CN" altLang="zh-CN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，然后</a:t>
            </a:r>
            <a:r>
              <a:rPr lang="zh-CN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再根据这个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Handler</a:t>
            </a:r>
            <a:r>
              <a:rPr lang="zh-CN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中保存的参数</a:t>
            </a:r>
            <a:r>
              <a:rPr lang="zh-CN" altLang="zh-CN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的个数</a:t>
            </a:r>
            <a:r>
              <a:rPr lang="zh-CN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来继续接收参数。并将命令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ID</a:t>
            </a:r>
            <a:r>
              <a:rPr lang="zh-CN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和参数</a:t>
            </a:r>
            <a:r>
              <a:rPr lang="zh-CN" altLang="zh-CN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放在</a:t>
            </a:r>
            <a:r>
              <a:rPr lang="zh-CN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一个</a:t>
            </a:r>
            <a:r>
              <a:rPr lang="en-US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buffer</a:t>
            </a:r>
            <a:r>
              <a:rPr lang="zh-CN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中。在接受完参数后</a:t>
            </a:r>
            <a:r>
              <a:rPr lang="zh-CN" altLang="zh-CN" dirty="0" smtClean="0">
                <a:latin typeface="Liberation Sans" pitchFamily="18"/>
                <a:ea typeface="Noto Sans CJK SC Regular" pitchFamily="2"/>
                <a:cs typeface="Noto Sans CJK SC Regular" pitchFamily="2"/>
              </a:rPr>
              <a:t>调用相应</a:t>
            </a:r>
            <a:r>
              <a:rPr lang="zh-CN" altLang="zh-CN" dirty="0">
                <a:latin typeface="Liberation Sans" pitchFamily="18"/>
                <a:ea typeface="Noto Sans CJK SC Regular" pitchFamily="2"/>
                <a:cs typeface="Noto Sans CJK SC Regular" pitchFamily="2"/>
              </a:rPr>
              <a:t>的处理函数。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85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1123</Words>
  <Application>Microsoft Office PowerPoint</Application>
  <PresentationFormat>宽屏</PresentationFormat>
  <Paragraphs>105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Liberation Sans</vt:lpstr>
      <vt:lpstr>Noto Sans CJK SC Regular</vt:lpstr>
      <vt:lpstr>等线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LiuHui</dc:creator>
  <cp:lastModifiedBy>LiuHui</cp:lastModifiedBy>
  <cp:revision>21</cp:revision>
  <dcterms:created xsi:type="dcterms:W3CDTF">2018-11-01T00:58:54Z</dcterms:created>
  <dcterms:modified xsi:type="dcterms:W3CDTF">2018-11-13T01:23:16Z</dcterms:modified>
</cp:coreProperties>
</file>