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6" r:id="rId4"/>
    <p:sldId id="277" r:id="rId5"/>
    <p:sldId id="278" r:id="rId6"/>
    <p:sldId id="298" r:id="rId7"/>
    <p:sldId id="301" r:id="rId8"/>
    <p:sldId id="302" r:id="rId9"/>
    <p:sldId id="299" r:id="rId10"/>
    <p:sldId id="300" r:id="rId11"/>
    <p:sldId id="257" r:id="rId12"/>
    <p:sldId id="258" r:id="rId13"/>
    <p:sldId id="259" r:id="rId14"/>
    <p:sldId id="322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8" r:id="rId23"/>
    <p:sldId id="269" r:id="rId24"/>
    <p:sldId id="270" r:id="rId25"/>
    <p:sldId id="271" r:id="rId26"/>
    <p:sldId id="272" r:id="rId27"/>
    <p:sldId id="274" r:id="rId28"/>
    <p:sldId id="275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呆呆" initials="呆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commentAuthors" Target="commentAuthors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250950" y="1221740"/>
            <a:ext cx="9373235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 b="1"/>
              <a:t>Baseband Attacks:Remote Exploitation of Memory Corrup</a:t>
            </a:r>
            <a:r>
              <a:rPr lang="en-US" altLang="zh-CN" sz="4800" b="1"/>
              <a:t>tions in Cellular Protocol Stacks</a:t>
            </a:r>
            <a:endParaRPr lang="en-US" altLang="zh-CN" sz="4800" b="1"/>
          </a:p>
          <a:p>
            <a:endParaRPr lang="en-US" altLang="zh-CN" sz="4800" b="1"/>
          </a:p>
          <a:p>
            <a:r>
              <a:rPr lang="en-US" altLang="zh-CN" sz="4800" b="1"/>
              <a:t>                       </a:t>
            </a:r>
            <a:r>
              <a:rPr lang="en-US" altLang="zh-CN" sz="3600"/>
              <a:t>               Ralf-Philipp Weinmann</a:t>
            </a:r>
            <a:endParaRPr lang="en-US" altLang="zh-CN" sz="3600"/>
          </a:p>
          <a:p>
            <a:r>
              <a:rPr lang="en-US" altLang="zh-CN" sz="3600"/>
              <a:t>                                                        </a:t>
            </a:r>
            <a:endParaRPr lang="en-US" altLang="zh-CN"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275205" y="1922780"/>
            <a:ext cx="7641590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500" b="1"/>
              <a:t>Background</a:t>
            </a:r>
            <a:endParaRPr lang="en-US" altLang="zh-CN" sz="115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834005" y="1070610"/>
            <a:ext cx="104451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/>
              <a:t>1.Local exploit and unlocks</a:t>
            </a:r>
            <a:endParaRPr lang="en-US" altLang="zh-CN" sz="4000" b="1"/>
          </a:p>
        </p:txBody>
      </p:sp>
      <p:sp>
        <p:nvSpPr>
          <p:cNvPr id="5" name="文本框 4"/>
          <p:cNvSpPr txBox="1"/>
          <p:nvPr/>
        </p:nvSpPr>
        <p:spPr>
          <a:xfrm>
            <a:off x="1649730" y="2552700"/>
            <a:ext cx="98139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71500" indent="-571500">
              <a:buFont typeface="Wingdings" panose="05000000000000000000" charset="0"/>
              <a:buChar char="Ø"/>
            </a:pPr>
            <a:r>
              <a:rPr lang="en-US" altLang="zh-CN" sz="3600"/>
              <a:t>“unlock scene”</a:t>
            </a:r>
            <a:endParaRPr lang="en-US" altLang="zh-CN" sz="3600"/>
          </a:p>
          <a:p>
            <a:r>
              <a:rPr lang="en-US" altLang="zh-CN" sz="3600"/>
              <a:t>       lock-in model(“network lock”)</a:t>
            </a:r>
            <a:endParaRPr lang="en-US" altLang="zh-CN" sz="3600"/>
          </a:p>
          <a:p>
            <a:r>
              <a:rPr lang="en-US" altLang="zh-CN" sz="3600"/>
              <a:t>             handset ——SIM card(IMSI or ICCID)</a:t>
            </a:r>
            <a:endParaRPr lang="en-US" altLang="zh-CN" sz="3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621790" y="617855"/>
            <a:ext cx="93865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2. GSM layers and information elements</a:t>
            </a:r>
            <a:endParaRPr lang="en-US" altLang="zh-CN" sz="40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2475" y="1466850"/>
            <a:ext cx="5800090" cy="39243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621790" y="5482590"/>
            <a:ext cx="82588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Layers of a GSM software stack running on a MS</a:t>
            </a:r>
            <a:endParaRPr lang="en-US" altLang="zh-CN" sz="3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2515" y="701675"/>
            <a:ext cx="10114915" cy="54908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336165" y="1035685"/>
            <a:ext cx="1069276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The physical layer(layer 1)</a:t>
            </a:r>
            <a:endParaRPr lang="en-US" altLang="zh-CN" sz="3600"/>
          </a:p>
          <a:p>
            <a:r>
              <a:rPr lang="en-US" altLang="zh-CN" sz="3600"/>
              <a:t>    </a:t>
            </a:r>
            <a:endParaRPr lang="en-US" altLang="zh-CN" sz="3600"/>
          </a:p>
          <a:p>
            <a:r>
              <a:rPr lang="en-US" altLang="zh-CN" sz="3600"/>
              <a:t>       1.GMSK</a:t>
            </a:r>
            <a:endParaRPr lang="en-US" altLang="zh-CN" sz="3600"/>
          </a:p>
          <a:p>
            <a:r>
              <a:rPr lang="en-US" altLang="zh-CN" sz="3600"/>
              <a:t>       2.TDMA</a:t>
            </a:r>
            <a:endParaRPr lang="en-US" altLang="zh-CN" sz="3600"/>
          </a:p>
          <a:p>
            <a:r>
              <a:rPr lang="en-US" altLang="zh-CN" sz="3600"/>
              <a:t>       3.FDMA</a:t>
            </a:r>
            <a:endParaRPr lang="en-US" altLang="zh-CN" sz="3600"/>
          </a:p>
          <a:p>
            <a:r>
              <a:rPr lang="en-US" altLang="zh-CN" sz="3600"/>
              <a:t>       ....</a:t>
            </a:r>
            <a:endParaRPr lang="en-US" altLang="zh-CN" sz="3600"/>
          </a:p>
          <a:p>
            <a:r>
              <a:rPr lang="en-US" altLang="zh-CN" sz="3600"/>
              <a:t> </a:t>
            </a:r>
            <a:endParaRPr lang="en-US" altLang="zh-CN" sz="3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278890" y="1153795"/>
            <a:ext cx="889254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The data-link layer(layer 2)</a:t>
            </a:r>
            <a:endParaRPr lang="en-US" altLang="zh-CN" sz="3600"/>
          </a:p>
          <a:p>
            <a:r>
              <a:rPr lang="en-US" altLang="zh-CN" sz="3600"/>
              <a:t>    </a:t>
            </a:r>
            <a:endParaRPr lang="en-US" altLang="zh-CN" sz="3600"/>
          </a:p>
          <a:p>
            <a:r>
              <a:rPr lang="en-US" altLang="zh-CN" sz="3600"/>
              <a:t>      LAPDm(MS</a:t>
            </a:r>
            <a:r>
              <a:rPr lang="zh-CN" altLang="en-US" sz="3600"/>
              <a:t>和</a:t>
            </a:r>
            <a:r>
              <a:rPr lang="en-US" altLang="zh-CN" sz="3600"/>
              <a:t>BTS</a:t>
            </a:r>
            <a:r>
              <a:rPr lang="zh-CN" altLang="en-US" sz="3600"/>
              <a:t>之间消息传递的协议</a:t>
            </a:r>
            <a:r>
              <a:rPr lang="en-US" altLang="zh-CN" sz="3600"/>
              <a:t>)</a:t>
            </a:r>
            <a:r>
              <a:rPr lang="zh-CN" altLang="en-US" sz="3600"/>
              <a:t>，是</a:t>
            </a:r>
            <a:r>
              <a:rPr lang="en-US" altLang="zh-CN" sz="3600"/>
              <a:t>LAPD</a:t>
            </a:r>
            <a:r>
              <a:rPr lang="zh-CN" altLang="en-US" sz="3600"/>
              <a:t>协议的简化版本。</a:t>
            </a:r>
            <a:endParaRPr lang="en-US" altLang="zh-CN" sz="3600"/>
          </a:p>
          <a:p>
            <a:r>
              <a:rPr lang="en-US" altLang="zh-CN" sz="3600"/>
              <a:t>     </a:t>
            </a:r>
            <a:endParaRPr lang="en-US" altLang="zh-CN" sz="3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68400" y="700405"/>
            <a:ext cx="9772015" cy="5815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The layer 3</a:t>
            </a:r>
            <a:endParaRPr lang="en-US" altLang="zh-CN" sz="3600"/>
          </a:p>
          <a:p>
            <a:r>
              <a:rPr lang="en-US" altLang="zh-CN" sz="3600"/>
              <a:t>      1.RR(Radio Resource Management)</a:t>
            </a:r>
            <a:endParaRPr lang="en-US" altLang="zh-CN" sz="3600"/>
          </a:p>
          <a:p>
            <a:r>
              <a:rPr lang="zh-CN" altLang="en-US" sz="3200"/>
              <a:t>负责无线连接，主要作用是建立一条专用信道以及越区切换后专用信道的重新连接。</a:t>
            </a:r>
            <a:endParaRPr lang="en-US" altLang="zh-CN" sz="3600"/>
          </a:p>
          <a:p>
            <a:r>
              <a:rPr lang="en-US" altLang="zh-CN" sz="3600"/>
              <a:t>      2.MM(Mobility Management)</a:t>
            </a:r>
            <a:endParaRPr lang="en-US" altLang="zh-CN" sz="3600"/>
          </a:p>
          <a:p>
            <a:r>
              <a:rPr lang="zh-CN" altLang="en-US" sz="3200"/>
              <a:t>位置更新：移动性管理，安全性管理</a:t>
            </a:r>
            <a:endParaRPr lang="en-US" altLang="zh-CN" sz="3600"/>
          </a:p>
          <a:p>
            <a:r>
              <a:rPr lang="en-US" altLang="zh-CN" sz="3600"/>
              <a:t>      3.CM(Connection Management)</a:t>
            </a:r>
            <a:endParaRPr lang="en-US" altLang="zh-CN" sz="3600"/>
          </a:p>
          <a:p>
            <a:r>
              <a:rPr lang="en-US" altLang="zh-CN" sz="3200"/>
              <a:t>CC(call control) call eatablishment/release</a:t>
            </a:r>
            <a:endParaRPr lang="en-US" altLang="zh-CN" sz="3200"/>
          </a:p>
          <a:p>
            <a:r>
              <a:rPr lang="en-US" altLang="zh-CN" sz="3200"/>
              <a:t>SS(supplementary services) e.g. USSD</a:t>
            </a:r>
            <a:endParaRPr lang="en-US" altLang="zh-CN" sz="3200"/>
          </a:p>
          <a:p>
            <a:r>
              <a:rPr lang="en-US" altLang="zh-CN" sz="3200"/>
              <a:t>SMS</a:t>
            </a:r>
            <a:endParaRPr lang="en-US" altLang="zh-CN" sz="3600"/>
          </a:p>
          <a:p>
            <a:r>
              <a:rPr lang="en-US" altLang="zh-CN" sz="3600"/>
              <a:t> </a:t>
            </a:r>
            <a:endParaRPr lang="en-US" altLang="zh-CN" sz="3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195705" y="1290955"/>
            <a:ext cx="1106360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/>
              <a:t>Information Elements(IEs):a layer 3 message</a:t>
            </a:r>
            <a:endParaRPr lang="en-US" altLang="zh-CN" sz="3600"/>
          </a:p>
          <a:p>
            <a:r>
              <a:rPr lang="en-US" altLang="zh-CN" sz="3600"/>
              <a:t>        </a:t>
            </a:r>
            <a:endParaRPr lang="en-US" altLang="zh-CN" sz="3600"/>
          </a:p>
          <a:p>
            <a:r>
              <a:rPr lang="en-US" altLang="zh-CN" sz="3600"/>
              <a:t>        V, T, TV(fixed length)</a:t>
            </a:r>
            <a:endParaRPr lang="en-US" altLang="zh-CN" sz="3600"/>
          </a:p>
          <a:p>
            <a:r>
              <a:rPr lang="en-US" altLang="zh-CN" sz="3600"/>
              <a:t>        LV, TLV(variable length)</a:t>
            </a:r>
            <a:endParaRPr lang="en-US" altLang="zh-CN" sz="3600"/>
          </a:p>
          <a:p>
            <a:r>
              <a:rPr lang="en-US" altLang="zh-CN" sz="3600"/>
              <a:t>                         T(tags)  L(length)  V(value)</a:t>
            </a:r>
            <a:endParaRPr lang="en-US" altLang="zh-CN" sz="3600"/>
          </a:p>
          <a:p>
            <a:endParaRPr lang="en-US" altLang="zh-CN" sz="3600"/>
          </a:p>
          <a:p>
            <a:r>
              <a:rPr lang="en-US" altLang="zh-CN" sz="3600"/>
              <a:t>      </a:t>
            </a:r>
            <a:endParaRPr lang="en-US" altLang="zh-CN" sz="3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677035" y="2376805"/>
            <a:ext cx="1043114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0" b="1"/>
              <a:t>Vulnerability analysis</a:t>
            </a:r>
            <a:endParaRPr lang="en-US" altLang="zh-CN" sz="8000"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697605" y="811530"/>
            <a:ext cx="131248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/>
              <a:t>1. Area of interest</a:t>
            </a:r>
            <a:endParaRPr lang="en-US" altLang="zh-CN" sz="4000" b="1"/>
          </a:p>
        </p:txBody>
      </p:sp>
      <p:sp>
        <p:nvSpPr>
          <p:cNvPr id="6" name="文本框 5"/>
          <p:cNvSpPr txBox="1"/>
          <p:nvPr/>
        </p:nvSpPr>
        <p:spPr>
          <a:xfrm>
            <a:off x="1656080" y="2304415"/>
            <a:ext cx="111988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1.The buffer overflow</a:t>
            </a:r>
            <a:endParaRPr lang="en-US" altLang="zh-CN" sz="3600"/>
          </a:p>
          <a:p>
            <a:r>
              <a:rPr lang="en-US" altLang="zh-CN" sz="3600"/>
              <a:t>2.Dangling pointer</a:t>
            </a:r>
            <a:endParaRPr lang="en-US" altLang="zh-CN"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567180" y="1318260"/>
            <a:ext cx="974471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71500" indent="-571500">
              <a:buFont typeface="Wingdings" panose="05000000000000000000" charset="0"/>
              <a:buChar char="Ø"/>
            </a:pPr>
            <a:r>
              <a:rPr lang="en-US" altLang="zh-CN" sz="4000" b="1"/>
              <a:t>Introduction</a:t>
            </a:r>
            <a:endParaRPr lang="en-US" altLang="zh-CN" sz="4000" b="1"/>
          </a:p>
          <a:p>
            <a:pPr marL="571500" indent="-571500">
              <a:buFont typeface="Wingdings" panose="05000000000000000000" charset="0"/>
              <a:buChar char="Ø"/>
            </a:pPr>
            <a:r>
              <a:rPr lang="en-US" altLang="zh-CN" sz="4000" b="1"/>
              <a:t>Background</a:t>
            </a:r>
            <a:endParaRPr lang="en-US" altLang="zh-CN" sz="4000" b="1"/>
          </a:p>
          <a:p>
            <a:pPr marL="571500" indent="-571500">
              <a:buFont typeface="Wingdings" panose="05000000000000000000" charset="0"/>
              <a:buChar char="Ø"/>
            </a:pPr>
            <a:r>
              <a:rPr lang="en-US" altLang="zh-CN" sz="4000" b="1"/>
              <a:t>Vulnerability analysis</a:t>
            </a:r>
            <a:endParaRPr lang="en-US" altLang="zh-CN" sz="4000" b="1"/>
          </a:p>
          <a:p>
            <a:pPr marL="571500" indent="-571500">
              <a:buFont typeface="Wingdings" panose="05000000000000000000" charset="0"/>
              <a:buChar char="Ø"/>
            </a:pPr>
            <a:r>
              <a:rPr lang="en-US" altLang="zh-CN" sz="4000" b="1"/>
              <a:t>From bugs to exploits</a:t>
            </a:r>
            <a:endParaRPr lang="en-US" altLang="zh-CN" sz="4000" b="1"/>
          </a:p>
          <a:p>
            <a:pPr marL="571500" indent="-571500">
              <a:buFont typeface="Wingdings" panose="05000000000000000000" charset="0"/>
              <a:buChar char="Ø"/>
            </a:pPr>
            <a:r>
              <a:rPr lang="en-US" altLang="zh-CN" sz="4000" b="1"/>
              <a:t>Impact</a:t>
            </a:r>
            <a:endParaRPr lang="en-US" altLang="zh-CN" sz="4000" b="1"/>
          </a:p>
          <a:p>
            <a:pPr marL="571500" indent="-571500">
              <a:buFont typeface="Wingdings" panose="05000000000000000000" charset="0"/>
              <a:buChar char="Ø"/>
            </a:pPr>
            <a:r>
              <a:rPr lang="en-US" altLang="zh-CN" sz="4000" b="1"/>
              <a:t>Conclusion and Outlook</a:t>
            </a:r>
            <a:endParaRPr lang="en-US" altLang="zh-CN" sz="4000"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886075" y="906145"/>
            <a:ext cx="962025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/>
              <a:t>2.Classification of bugs found</a:t>
            </a:r>
            <a:endParaRPr lang="en-US" altLang="zh-CN" sz="4000" b="1"/>
          </a:p>
          <a:p>
            <a:endParaRPr lang="en-US" altLang="zh-CN" sz="4000" b="1"/>
          </a:p>
        </p:txBody>
      </p:sp>
      <p:sp>
        <p:nvSpPr>
          <p:cNvPr id="5" name="文本框 4"/>
          <p:cNvSpPr txBox="1"/>
          <p:nvPr/>
        </p:nvSpPr>
        <p:spPr>
          <a:xfrm>
            <a:off x="1558925" y="2275840"/>
            <a:ext cx="104863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1.Insufficient length checks</a:t>
            </a:r>
            <a:endParaRPr lang="en-US" altLang="zh-CN" sz="3600"/>
          </a:p>
          <a:p>
            <a:r>
              <a:rPr lang="en-US" altLang="zh-CN" sz="3600"/>
              <a:t>2.Object/structure lifecycle issues</a:t>
            </a:r>
            <a:endParaRPr lang="en-US" altLang="zh-CN" sz="3600"/>
          </a:p>
          <a:p>
            <a:r>
              <a:rPr lang="en-US" altLang="zh-CN" sz="3600"/>
              <a:t>3.Integer overflows/underflows</a:t>
            </a:r>
            <a:endParaRPr lang="en-US" altLang="zh-CN" sz="3600"/>
          </a:p>
          <a:p>
            <a:r>
              <a:rPr lang="en-US" altLang="zh-CN" sz="3600"/>
              <a:t>4.Memory information leaks</a:t>
            </a:r>
            <a:endParaRPr lang="en-US" altLang="zh-CN" sz="3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928620" y="809625"/>
            <a:ext cx="92081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/>
              <a:t>3.Issues with dual-mode</a:t>
            </a:r>
            <a:endParaRPr lang="en-US" altLang="zh-CN" sz="4000" b="1"/>
          </a:p>
        </p:txBody>
      </p:sp>
      <p:sp>
        <p:nvSpPr>
          <p:cNvPr id="2" name="文本框 1"/>
          <p:cNvSpPr txBox="1"/>
          <p:nvPr/>
        </p:nvSpPr>
        <p:spPr>
          <a:xfrm>
            <a:off x="1085215" y="1964690"/>
            <a:ext cx="103352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In baseband stacks that support both GSM and UMTS,code paths between the two are often shared.</a:t>
            </a:r>
            <a:endParaRPr lang="en-US" altLang="zh-CN" sz="3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432685" y="768985"/>
            <a:ext cx="9716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/>
              <a:t>4 .Examples of exploitable bugs found</a:t>
            </a:r>
            <a:endParaRPr lang="en-US" altLang="zh-CN" sz="3600" b="1"/>
          </a:p>
        </p:txBody>
      </p:sp>
      <p:sp>
        <p:nvSpPr>
          <p:cNvPr id="5" name="文本框 4"/>
          <p:cNvSpPr txBox="1"/>
          <p:nvPr/>
        </p:nvSpPr>
        <p:spPr>
          <a:xfrm>
            <a:off x="596900" y="1648460"/>
            <a:ext cx="1131125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1.The TMSI is supposed to be always 32 bits long,but a variable length field is used.Sending a longer TMSI caused the baseband stack of iPhones to crash.</a:t>
            </a:r>
            <a:endParaRPr lang="en-US" altLang="zh-CN" sz="3600"/>
          </a:p>
          <a:p>
            <a:r>
              <a:rPr lang="en-US" altLang="zh-CN" sz="3600"/>
              <a:t>2.GSM——RAND(16 byte)</a:t>
            </a:r>
            <a:endParaRPr lang="en-US" altLang="zh-CN" sz="3600"/>
          </a:p>
          <a:p>
            <a:r>
              <a:rPr lang="en-US" altLang="zh-CN" sz="3600"/>
              <a:t>   UMTS——AUTN(a variable length IE,in fact 16 byte)</a:t>
            </a:r>
            <a:endParaRPr lang="en-US" altLang="zh-CN" sz="3600"/>
          </a:p>
          <a:p>
            <a:r>
              <a:rPr lang="en-US" altLang="zh-CN" sz="3600"/>
              <a:t>   the Qualcomm stack accepts this variable length AUTN                                                              challenge in a GSM layer 3 message. </a:t>
            </a:r>
            <a:endParaRPr lang="en-US" altLang="zh-CN" sz="3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2660" y="660400"/>
            <a:ext cx="7436485" cy="5537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485265" y="2211705"/>
            <a:ext cx="982662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0" b="1"/>
              <a:t>From bugs to exploits</a:t>
            </a:r>
            <a:endParaRPr lang="en-US" altLang="zh-CN" sz="8000"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760220" y="480060"/>
            <a:ext cx="114484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/>
              <a:t>the exploitability of a vulnerability</a:t>
            </a:r>
            <a:endParaRPr lang="en-US" altLang="zh-CN" sz="4000" b="1"/>
          </a:p>
        </p:txBody>
      </p:sp>
      <p:sp>
        <p:nvSpPr>
          <p:cNvPr id="5" name="文本框 4"/>
          <p:cNvSpPr txBox="1"/>
          <p:nvPr/>
        </p:nvSpPr>
        <p:spPr>
          <a:xfrm>
            <a:off x="563245" y="1815465"/>
            <a:ext cx="1127125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the auto-answer fuctionality:by sending the command ATS0=n over AT command interface to the baseband.</a:t>
            </a:r>
            <a:endParaRPr lang="en-US" altLang="zh-CN" sz="3600"/>
          </a:p>
          <a:p>
            <a:endParaRPr lang="en-US" altLang="zh-CN" sz="3600"/>
          </a:p>
          <a:p>
            <a:r>
              <a:rPr lang="en-US" altLang="zh-CN" sz="3600"/>
              <a:t>1.locate the AT command handler for setting the S0 register;</a:t>
            </a:r>
            <a:endParaRPr lang="en-US" altLang="zh-CN" sz="3600"/>
          </a:p>
          <a:p>
            <a:r>
              <a:rPr lang="en-US" altLang="zh-CN" sz="3600"/>
              <a:t>2.load the value 1 into register R0;</a:t>
            </a:r>
            <a:endParaRPr lang="en-US" altLang="zh-CN" sz="3600"/>
          </a:p>
          <a:p>
            <a:r>
              <a:rPr lang="en-US" altLang="zh-CN" sz="3600"/>
              <a:t>3.redirect the execution flow into this function.</a:t>
            </a:r>
            <a:endParaRPr lang="en-US" altLang="zh-CN" sz="3600"/>
          </a:p>
          <a:p>
            <a:endParaRPr lang="en-US" altLang="zh-CN" sz="3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615055" y="1758950"/>
            <a:ext cx="780669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600" b="1"/>
              <a:t>Impact</a:t>
            </a:r>
            <a:endParaRPr lang="en-US" altLang="zh-CN" sz="9600"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553845" y="1813560"/>
            <a:ext cx="908431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71500" indent="-571500">
              <a:buFont typeface="Wingdings" panose="05000000000000000000" charset="0"/>
              <a:buChar char="Ø"/>
            </a:pPr>
            <a:r>
              <a:rPr lang="en-US" altLang="zh-CN" sz="3600"/>
              <a:t>privary-relevant hardware of the telephone</a:t>
            </a:r>
            <a:endParaRPr lang="en-US" altLang="zh-CN" sz="3600"/>
          </a:p>
          <a:p>
            <a:endParaRPr lang="en-US" altLang="zh-CN" sz="3600"/>
          </a:p>
          <a:p>
            <a:pPr marL="571500" indent="-571500">
              <a:buFont typeface="Wingdings" panose="05000000000000000000" charset="0"/>
              <a:buChar char="Ø"/>
            </a:pPr>
            <a:r>
              <a:rPr lang="en-US" altLang="zh-CN" sz="3600"/>
              <a:t>billing issues</a:t>
            </a:r>
            <a:endParaRPr lang="en-US" altLang="zh-CN"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748915" y="2253615"/>
            <a:ext cx="1017016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600" b="1"/>
              <a:t>Introduction</a:t>
            </a:r>
            <a:endParaRPr lang="en-US" altLang="zh-CN" sz="96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601085" y="329565"/>
            <a:ext cx="86036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/>
              <a:t>1.cellular networks</a:t>
            </a:r>
            <a:endParaRPr lang="en-US" altLang="zh-CN" sz="4000" b="1"/>
          </a:p>
        </p:txBody>
      </p:sp>
      <p:sp>
        <p:nvSpPr>
          <p:cNvPr id="3" name="文本框 2"/>
          <p:cNvSpPr txBox="1"/>
          <p:nvPr/>
        </p:nvSpPr>
        <p:spPr>
          <a:xfrm>
            <a:off x="659130" y="1125855"/>
            <a:ext cx="1110488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l"/>
            </a:pPr>
            <a:r>
              <a:rPr lang="en-US" altLang="zh-CN" sz="3200"/>
              <a:t>Mobile communication network</a:t>
            </a:r>
            <a:endParaRPr lang="en-US" altLang="zh-CN" sz="3200"/>
          </a:p>
          <a:p>
            <a:pPr marL="457200" indent="-457200">
              <a:buFont typeface="Wingdings" panose="05000000000000000000" charset="0"/>
              <a:buChar char="l"/>
            </a:pPr>
            <a:r>
              <a:rPr lang="en-US" altLang="zh-CN" sz="3200"/>
              <a:t>“</a:t>
            </a:r>
            <a:r>
              <a:rPr lang="zh-CN" altLang="en-US" sz="3200"/>
              <a:t>Cells</a:t>
            </a:r>
            <a:r>
              <a:rPr lang="en-US" altLang="zh-CN" sz="3200"/>
              <a:t>” </a:t>
            </a:r>
            <a:r>
              <a:rPr lang="zh-CN" altLang="en-US" sz="3200"/>
              <a:t>are land areas covered by a base transciever station</a:t>
            </a:r>
            <a:r>
              <a:rPr lang="en-US" altLang="zh-CN" sz="3200"/>
              <a:t>(BTS).</a:t>
            </a:r>
            <a:endParaRPr lang="en-US" altLang="zh-CN" sz="3200"/>
          </a:p>
          <a:p>
            <a:pPr marL="457200" indent="-457200">
              <a:buFont typeface="Wingdings" panose="05000000000000000000" charset="0"/>
              <a:buChar char="l"/>
            </a:pPr>
            <a:r>
              <a:rPr lang="en-US" altLang="zh-CN" sz="3200"/>
              <a:t>To cover a large area, the cells are used in junction: A Cellular </a:t>
            </a:r>
            <a:endParaRPr lang="en-US" altLang="zh-CN" sz="3200"/>
          </a:p>
          <a:p>
            <a:r>
              <a:rPr lang="en-US" altLang="zh-CN" sz="3200"/>
              <a:t>Network.</a:t>
            </a:r>
            <a:endParaRPr lang="en-US" altLang="zh-CN" sz="3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7345" y="3221990"/>
            <a:ext cx="6648450" cy="3162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55675" y="741045"/>
            <a:ext cx="1028001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l"/>
            </a:pPr>
            <a:r>
              <a:rPr lang="zh-CN" altLang="en-US" sz="3200"/>
              <a:t>A number of technologies and standards developped.</a:t>
            </a:r>
            <a:endParaRPr lang="zh-CN" altLang="en-US" sz="3200"/>
          </a:p>
          <a:p>
            <a:pPr marL="457200" indent="-457200">
              <a:buFont typeface="Wingdings" panose="05000000000000000000" charset="0"/>
              <a:buChar char="l"/>
            </a:pPr>
            <a:r>
              <a:rPr lang="zh-CN" altLang="en-US" sz="3200"/>
              <a:t>Mainly two branches: GSM branch and CDMA branch</a:t>
            </a:r>
            <a:endParaRPr lang="zh-CN" altLang="en-US" sz="3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6725" y="1992630"/>
            <a:ext cx="8524875" cy="44672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378585" y="1391920"/>
            <a:ext cx="984123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l"/>
            </a:pPr>
            <a:r>
              <a:rPr lang="en-US" altLang="zh-CN" sz="3200"/>
              <a:t>GSM(Global System for Mobile Communications),</a:t>
            </a:r>
            <a:r>
              <a:rPr lang="zh-CN" altLang="en-US" sz="3200"/>
              <a:t>全球移动通信系统</a:t>
            </a:r>
            <a:endParaRPr lang="zh-CN" altLang="en-US" sz="3200"/>
          </a:p>
          <a:p>
            <a:pPr marL="457200" indent="-457200">
              <a:buFont typeface="Wingdings" panose="05000000000000000000" charset="0"/>
              <a:buChar char="l"/>
            </a:pPr>
            <a:r>
              <a:rPr lang="en-US" altLang="zh-CN" sz="3200"/>
              <a:t>GSM</a:t>
            </a:r>
            <a:r>
              <a:rPr lang="zh-CN" altLang="en-US" sz="3200"/>
              <a:t>通信系统的组成</a:t>
            </a:r>
            <a:r>
              <a:rPr lang="en-US" altLang="zh-CN" sz="3200"/>
              <a:t>:</a:t>
            </a:r>
            <a:endParaRPr lang="en-US" altLang="zh-CN" sz="3200"/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altLang="zh-CN" sz="3200"/>
              <a:t>  </a:t>
            </a:r>
            <a:r>
              <a:rPr lang="zh-CN" altLang="en-US" sz="3200"/>
              <a:t>移动台</a:t>
            </a:r>
            <a:r>
              <a:rPr lang="en-US" altLang="zh-CN" sz="3200"/>
              <a:t>(MS)</a:t>
            </a:r>
            <a:endParaRPr lang="en-US" altLang="zh-CN" sz="3200"/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altLang="zh-CN" sz="3200"/>
              <a:t>  </a:t>
            </a:r>
            <a:r>
              <a:rPr lang="zh-CN" altLang="en-US" sz="3200"/>
              <a:t>无线基站子系统</a:t>
            </a:r>
            <a:r>
              <a:rPr lang="en-US" altLang="zh-CN" sz="3200"/>
              <a:t>(BSS)</a:t>
            </a:r>
            <a:endParaRPr lang="en-US" altLang="zh-CN" sz="3200"/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altLang="zh-CN" sz="3200"/>
              <a:t>  </a:t>
            </a:r>
            <a:r>
              <a:rPr lang="zh-CN" altLang="en-US" sz="3200"/>
              <a:t>交换路由子系统</a:t>
            </a:r>
            <a:r>
              <a:rPr lang="en-US" altLang="zh-CN" sz="3200"/>
              <a:t>(NSS) </a:t>
            </a:r>
            <a:endParaRPr lang="en-US" altLang="zh-CN"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7710" y="226695"/>
            <a:ext cx="7449185" cy="47040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235" y="4269740"/>
            <a:ext cx="5259705" cy="21653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326765" y="535940"/>
            <a:ext cx="74491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/>
              <a:t>2.The Baseband </a:t>
            </a:r>
            <a:endParaRPr lang="en-US" altLang="zh-CN" sz="4000" b="1"/>
          </a:p>
        </p:txBody>
      </p:sp>
      <p:sp>
        <p:nvSpPr>
          <p:cNvPr id="5" name="文本框 4"/>
          <p:cNvSpPr txBox="1"/>
          <p:nvPr/>
        </p:nvSpPr>
        <p:spPr>
          <a:xfrm>
            <a:off x="550545" y="1414145"/>
            <a:ext cx="1144714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l"/>
            </a:pPr>
            <a:r>
              <a:rPr lang="en-US" altLang="zh-CN" sz="3200"/>
              <a:t>A modern smartphone:AP&amp;(baseband processor,Wi-Fi SoC)</a:t>
            </a:r>
            <a:endParaRPr lang="en-US" altLang="zh-CN" sz="3200"/>
          </a:p>
          <a:p>
            <a:pPr marL="457200" indent="-457200">
              <a:buFont typeface="Wingdings" panose="05000000000000000000" charset="0"/>
              <a:buChar char="l"/>
            </a:pPr>
            <a:r>
              <a:rPr lang="en-US" altLang="zh-CN" sz="3200"/>
              <a:t>The AP(Application Processor) runs your OS and apps</a:t>
            </a:r>
            <a:endParaRPr lang="en-US" altLang="zh-CN" sz="3200"/>
          </a:p>
          <a:p>
            <a:pPr marL="457200" indent="-457200">
              <a:buFont typeface="Wingdings" panose="05000000000000000000" charset="0"/>
              <a:buChar char="l"/>
            </a:pPr>
            <a:r>
              <a:rPr lang="en-US" altLang="zh-CN" sz="3200"/>
              <a:t>The baseband processor:</a:t>
            </a:r>
            <a:endParaRPr lang="en-US" altLang="zh-CN" sz="3200"/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altLang="zh-CN" sz="3200"/>
              <a:t>Component of the phone in charge of handling communication with the mobile network</a:t>
            </a:r>
            <a:endParaRPr lang="en-US" altLang="zh-CN" sz="3200"/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altLang="zh-CN" sz="3200"/>
              <a:t>Supports a number of standards (GSM, 3G, 4G, 5G, cdmaOne, CDMA2000, ...)</a:t>
            </a:r>
            <a:endParaRPr lang="en-US" altLang="zh-CN" sz="3200"/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altLang="zh-CN" sz="3200"/>
              <a:t>The baseband runs a RTOS.</a:t>
            </a:r>
            <a:endParaRPr lang="en-US" altLang="zh-CN" sz="3200"/>
          </a:p>
          <a:p>
            <a:pPr marL="457200" indent="-457200">
              <a:buFont typeface="Wingdings" panose="05000000000000000000" charset="0"/>
              <a:buChar char="l"/>
            </a:pPr>
            <a:r>
              <a:rPr lang="en-US" altLang="zh-CN" sz="3200"/>
              <a:t>A communication interface between CP and AP (Application Processor) such as shared memory, serial or interrupts.</a:t>
            </a:r>
            <a:endParaRPr lang="en-US" altLang="zh-CN" sz="3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76020" y="1647825"/>
            <a:ext cx="983996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l"/>
            </a:pPr>
            <a:r>
              <a:rPr lang="zh-CN" altLang="en-US" sz="3200"/>
              <a:t>Qualcomm owns most of the market.</a:t>
            </a:r>
            <a:endParaRPr lang="zh-CN" altLang="en-US" sz="3200"/>
          </a:p>
          <a:p>
            <a:pPr marL="457200" indent="-457200">
              <a:buFont typeface="Wingdings" panose="05000000000000000000" charset="0"/>
              <a:buChar char="l"/>
            </a:pPr>
            <a:r>
              <a:rPr lang="zh-CN" altLang="en-US" sz="3200"/>
              <a:t>Qualcomm: Galaxy, iPhone, OnePlus, Pixel, Xperia, HTC, LG, ASUS, Motorola, ...</a:t>
            </a:r>
            <a:endParaRPr lang="zh-CN" altLang="en-US" sz="3200"/>
          </a:p>
          <a:p>
            <a:pPr marL="457200" indent="-457200">
              <a:buFont typeface="Wingdings" panose="05000000000000000000" charset="0"/>
              <a:buChar char="l"/>
            </a:pPr>
            <a:r>
              <a:rPr lang="zh-CN" altLang="en-US" sz="3200"/>
              <a:t>Huawei: Mate 10, P20, Honor 9, ...</a:t>
            </a:r>
            <a:endParaRPr lang="zh-CN" altLang="en-US" sz="3200"/>
          </a:p>
          <a:p>
            <a:pPr marL="457200" indent="-457200">
              <a:buFont typeface="Wingdings" panose="05000000000000000000" charset="0"/>
              <a:buChar char="l"/>
            </a:pPr>
            <a:r>
              <a:rPr lang="zh-CN" altLang="en-US" sz="3200"/>
              <a:t>Samsung: Galaxy S6, S7, S8, S9, ...</a:t>
            </a:r>
            <a:endParaRPr lang="zh-CN" altLang="en-US" sz="3200"/>
          </a:p>
          <a:p>
            <a:pPr marL="457200" indent="-457200">
              <a:buFont typeface="Wingdings" panose="05000000000000000000" charset="0"/>
              <a:buChar char="l"/>
            </a:pPr>
            <a:r>
              <a:rPr lang="zh-CN" altLang="en-US" sz="3200"/>
              <a:t>Intel: iphone X, iphone 8, ...</a:t>
            </a:r>
            <a:endParaRPr lang="zh-CN" altLang="en-US"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3259</Words>
  <Application>WPS 演示</Application>
  <PresentationFormat>宽屏</PresentationFormat>
  <Paragraphs>133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Arial</vt:lpstr>
      <vt:lpstr>宋体</vt:lpstr>
      <vt:lpstr>Wingdings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呆呆</dc:creator>
  <cp:lastModifiedBy>呆呆</cp:lastModifiedBy>
  <cp:revision>12</cp:revision>
  <dcterms:created xsi:type="dcterms:W3CDTF">2018-12-07T01:17:00Z</dcterms:created>
  <dcterms:modified xsi:type="dcterms:W3CDTF">2018-12-13T08:54:37Z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2052-11.1.0.7989</vt:lpwstr>
  </property>
</Properties>
</file>