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559300" cy="20104100"/>
  <p:notesSz cx="4559300" cy="201041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3" d="100"/>
          <a:sy n="23" d="100"/>
        </p:scale>
        <p:origin x="30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1947" y="6232271"/>
            <a:ext cx="3875405"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83895" y="11258296"/>
            <a:ext cx="319151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27965" y="4623943"/>
            <a:ext cx="198329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48039" y="4623943"/>
            <a:ext cx="1983295"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52373" y="34289"/>
            <a:ext cx="3255010" cy="18540730"/>
          </a:xfrm>
          <a:custGeom>
            <a:avLst/>
            <a:gdLst/>
            <a:ahLst/>
            <a:cxnLst/>
            <a:rect l="l" t="t" r="r" b="b"/>
            <a:pathLst>
              <a:path w="3255010" h="18540730">
                <a:moveTo>
                  <a:pt x="3254413" y="62496"/>
                </a:moveTo>
                <a:lnTo>
                  <a:pt x="3192348" y="62496"/>
                </a:lnTo>
                <a:lnTo>
                  <a:pt x="3192348" y="18478488"/>
                </a:lnTo>
                <a:lnTo>
                  <a:pt x="3254413" y="18478488"/>
                </a:lnTo>
                <a:lnTo>
                  <a:pt x="3254413" y="62496"/>
                </a:lnTo>
                <a:close/>
              </a:path>
              <a:path w="3255010" h="18540730">
                <a:moveTo>
                  <a:pt x="3254413" y="0"/>
                </a:moveTo>
                <a:lnTo>
                  <a:pt x="0" y="0"/>
                </a:lnTo>
                <a:lnTo>
                  <a:pt x="0" y="62230"/>
                </a:lnTo>
                <a:lnTo>
                  <a:pt x="0" y="18478500"/>
                </a:lnTo>
                <a:lnTo>
                  <a:pt x="0" y="18540730"/>
                </a:lnTo>
                <a:lnTo>
                  <a:pt x="3254413" y="18540730"/>
                </a:lnTo>
                <a:lnTo>
                  <a:pt x="3254413" y="18478500"/>
                </a:lnTo>
                <a:lnTo>
                  <a:pt x="61836" y="18478500"/>
                </a:lnTo>
                <a:lnTo>
                  <a:pt x="61836" y="62230"/>
                </a:lnTo>
                <a:lnTo>
                  <a:pt x="3254413" y="62230"/>
                </a:lnTo>
                <a:lnTo>
                  <a:pt x="3254413" y="0"/>
                </a:lnTo>
                <a:close/>
              </a:path>
            </a:pathLst>
          </a:custGeom>
          <a:solidFill>
            <a:srgbClr val="575757">
              <a:alpha val="19999"/>
            </a:srgbClr>
          </a:solidFill>
        </p:spPr>
        <p:txBody>
          <a:bodyPr wrap="square" lIns="0" tIns="0" rIns="0" bIns="0" rtlCol="0"/>
          <a:lstStyle/>
          <a:p>
            <a:endParaRPr/>
          </a:p>
        </p:txBody>
      </p:sp>
      <p:sp>
        <p:nvSpPr>
          <p:cNvPr id="17" name="bg object 17"/>
          <p:cNvSpPr/>
          <p:nvPr/>
        </p:nvSpPr>
        <p:spPr>
          <a:xfrm>
            <a:off x="1152571" y="3831459"/>
            <a:ext cx="2565510" cy="64070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7965" y="804164"/>
            <a:ext cx="410337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27965" y="4623943"/>
            <a:ext cx="410337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50162" y="18696814"/>
            <a:ext cx="1458976"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7965" y="18696814"/>
            <a:ext cx="1048639"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7/17/2020</a:t>
            </a:fld>
            <a:endParaRPr lang="en-US"/>
          </a:p>
        </p:txBody>
      </p:sp>
      <p:sp>
        <p:nvSpPr>
          <p:cNvPr id="6" name="Holder 6"/>
          <p:cNvSpPr>
            <a:spLocks noGrp="1"/>
          </p:cNvSpPr>
          <p:nvPr>
            <p:ph type="sldNum" sz="quarter" idx="7"/>
          </p:nvPr>
        </p:nvSpPr>
        <p:spPr>
          <a:xfrm>
            <a:off x="3282696" y="18696814"/>
            <a:ext cx="1048639"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hyperlink" Target="https://en.wikipedia.org/wiki/List_of_London_boroughs" TargetMode="External"/><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842" y="204266"/>
            <a:ext cx="2635250" cy="3562985"/>
          </a:xfrm>
          <a:prstGeom prst="rect">
            <a:avLst/>
          </a:prstGeom>
        </p:spPr>
        <p:txBody>
          <a:bodyPr vert="horz" wrap="square" lIns="0" tIns="16510" rIns="0" bIns="0" rtlCol="0">
            <a:spAutoFit/>
          </a:bodyPr>
          <a:lstStyle/>
          <a:p>
            <a:pPr marL="12700">
              <a:lnSpc>
                <a:spcPct val="100000"/>
              </a:lnSpc>
              <a:spcBef>
                <a:spcPts val="130"/>
              </a:spcBef>
            </a:pPr>
            <a:r>
              <a:rPr sz="650" b="1" spc="10" dirty="0">
                <a:latin typeface="Arial"/>
                <a:cs typeface="Arial"/>
              </a:rPr>
              <a:t>Report</a:t>
            </a:r>
            <a:endParaRPr sz="650">
              <a:latin typeface="Arial"/>
              <a:cs typeface="Arial"/>
            </a:endParaRPr>
          </a:p>
          <a:p>
            <a:pPr>
              <a:lnSpc>
                <a:spcPct val="100000"/>
              </a:lnSpc>
              <a:spcBef>
                <a:spcPts val="30"/>
              </a:spcBef>
            </a:pPr>
            <a:endParaRPr sz="800">
              <a:latin typeface="Arial"/>
              <a:cs typeface="Arial"/>
            </a:endParaRPr>
          </a:p>
          <a:p>
            <a:pPr marL="12700">
              <a:lnSpc>
                <a:spcPct val="100000"/>
              </a:lnSpc>
            </a:pPr>
            <a:r>
              <a:rPr sz="550" b="1" spc="10" dirty="0">
                <a:latin typeface="Arial"/>
                <a:cs typeface="Arial"/>
              </a:rPr>
              <a:t>Introduction </a:t>
            </a:r>
            <a:r>
              <a:rPr sz="550" b="1" spc="20" dirty="0">
                <a:latin typeface="Arial"/>
                <a:cs typeface="Arial"/>
              </a:rPr>
              <a:t>&amp; </a:t>
            </a:r>
            <a:r>
              <a:rPr sz="550" b="1" spc="10" dirty="0">
                <a:latin typeface="Arial"/>
                <a:cs typeface="Arial"/>
              </a:rPr>
              <a:t>Business Problem</a:t>
            </a:r>
            <a:r>
              <a:rPr sz="550" b="1" spc="-25" dirty="0">
                <a:latin typeface="Arial"/>
                <a:cs typeface="Arial"/>
              </a:rPr>
              <a:t> </a:t>
            </a:r>
            <a:r>
              <a:rPr sz="550" b="1" spc="5" dirty="0">
                <a:latin typeface="Arial"/>
                <a:cs typeface="Arial"/>
              </a:rPr>
              <a:t>:</a:t>
            </a:r>
            <a:endParaRPr sz="550">
              <a:latin typeface="Arial"/>
              <a:cs typeface="Arial"/>
            </a:endParaRPr>
          </a:p>
          <a:p>
            <a:pPr>
              <a:lnSpc>
                <a:spcPct val="100000"/>
              </a:lnSpc>
              <a:spcBef>
                <a:spcPts val="55"/>
              </a:spcBef>
            </a:pPr>
            <a:endParaRPr sz="500">
              <a:latin typeface="Arial"/>
              <a:cs typeface="Arial"/>
            </a:endParaRPr>
          </a:p>
          <a:p>
            <a:pPr marL="12700">
              <a:lnSpc>
                <a:spcPct val="100000"/>
              </a:lnSpc>
            </a:pPr>
            <a:r>
              <a:rPr sz="550" b="1" spc="10" dirty="0">
                <a:latin typeface="Arial"/>
                <a:cs typeface="Arial"/>
              </a:rPr>
              <a:t>Problem</a:t>
            </a:r>
            <a:r>
              <a:rPr sz="550" b="1" dirty="0">
                <a:latin typeface="Arial"/>
                <a:cs typeface="Arial"/>
              </a:rPr>
              <a:t> </a:t>
            </a:r>
            <a:r>
              <a:rPr sz="550" b="1" spc="10" dirty="0">
                <a:latin typeface="Arial"/>
                <a:cs typeface="Arial"/>
              </a:rPr>
              <a:t>Background:</a:t>
            </a:r>
            <a:endParaRPr sz="550">
              <a:latin typeface="Arial"/>
              <a:cs typeface="Arial"/>
            </a:endParaRPr>
          </a:p>
          <a:p>
            <a:pPr marL="12700" marR="5080">
              <a:lnSpc>
                <a:spcPct val="125099"/>
              </a:lnSpc>
              <a:spcBef>
                <a:spcPts val="275"/>
              </a:spcBef>
            </a:pPr>
            <a:r>
              <a:rPr sz="350" spc="10" dirty="0">
                <a:latin typeface="Arial"/>
                <a:cs typeface="Arial"/>
              </a:rPr>
              <a:t>The </a:t>
            </a:r>
            <a:r>
              <a:rPr sz="350" spc="5" dirty="0">
                <a:latin typeface="Arial"/>
                <a:cs typeface="Arial"/>
              </a:rPr>
              <a:t>restaurant industry in </a:t>
            </a:r>
            <a:r>
              <a:rPr sz="350" spc="10" dirty="0">
                <a:latin typeface="Arial"/>
                <a:cs typeface="Arial"/>
              </a:rPr>
              <a:t>London </a:t>
            </a:r>
            <a:r>
              <a:rPr sz="350" spc="5" dirty="0">
                <a:latin typeface="Arial"/>
                <a:cs typeface="Arial"/>
              </a:rPr>
              <a:t>is growing exponentially, every street is filled with every variety of restaurant, fast food place  </a:t>
            </a:r>
            <a:r>
              <a:rPr sz="350" spc="10" dirty="0">
                <a:latin typeface="Arial"/>
                <a:cs typeface="Arial"/>
              </a:rPr>
              <a:t>and </a:t>
            </a:r>
            <a:r>
              <a:rPr sz="350" spc="5" dirty="0">
                <a:latin typeface="Arial"/>
                <a:cs typeface="Arial"/>
              </a:rPr>
              <a:t>pub; every type of food is available from classic European cuisines, primarily Italian, Spanish </a:t>
            </a:r>
            <a:r>
              <a:rPr sz="350" spc="10" dirty="0">
                <a:latin typeface="Arial"/>
                <a:cs typeface="Arial"/>
              </a:rPr>
              <a:t>and </a:t>
            </a:r>
            <a:r>
              <a:rPr sz="350" spc="5" dirty="0">
                <a:latin typeface="Arial"/>
                <a:cs typeface="Arial"/>
              </a:rPr>
              <a:t>French, to </a:t>
            </a:r>
            <a:r>
              <a:rPr sz="350" spc="10" dirty="0">
                <a:latin typeface="Arial"/>
                <a:cs typeface="Arial"/>
              </a:rPr>
              <a:t>more </a:t>
            </a:r>
            <a:r>
              <a:rPr sz="350" spc="5" dirty="0">
                <a:latin typeface="Arial"/>
                <a:cs typeface="Arial"/>
              </a:rPr>
              <a:t>exotic  foods originating from Asia or South America. </a:t>
            </a:r>
            <a:r>
              <a:rPr sz="350" spc="10" dirty="0">
                <a:latin typeface="Arial"/>
                <a:cs typeface="Arial"/>
              </a:rPr>
              <a:t>Demand, </a:t>
            </a:r>
            <a:r>
              <a:rPr sz="350" spc="5" dirty="0">
                <a:latin typeface="Arial"/>
                <a:cs typeface="Arial"/>
              </a:rPr>
              <a:t>in the culinary </a:t>
            </a:r>
            <a:r>
              <a:rPr sz="350" dirty="0">
                <a:latin typeface="Arial"/>
                <a:cs typeface="Arial"/>
              </a:rPr>
              <a:t>industry, </a:t>
            </a:r>
            <a:r>
              <a:rPr sz="350" spc="5" dirty="0">
                <a:latin typeface="Arial"/>
                <a:cs typeface="Arial"/>
              </a:rPr>
              <a:t>has </a:t>
            </a:r>
            <a:r>
              <a:rPr sz="350" spc="10" dirty="0">
                <a:latin typeface="Arial"/>
                <a:cs typeface="Arial"/>
              </a:rPr>
              <a:t>become </a:t>
            </a:r>
            <a:r>
              <a:rPr sz="350" spc="5" dirty="0">
                <a:latin typeface="Arial"/>
                <a:cs typeface="Arial"/>
              </a:rPr>
              <a:t>extremely high </a:t>
            </a:r>
            <a:r>
              <a:rPr sz="350" spc="10" dirty="0">
                <a:latin typeface="Arial"/>
                <a:cs typeface="Arial"/>
              </a:rPr>
              <a:t>and </a:t>
            </a:r>
            <a:r>
              <a:rPr sz="350" spc="5" dirty="0">
                <a:latin typeface="Arial"/>
                <a:cs typeface="Arial"/>
              </a:rPr>
              <a:t>as </a:t>
            </a:r>
            <a:r>
              <a:rPr sz="350" spc="10" dirty="0">
                <a:latin typeface="Arial"/>
                <a:cs typeface="Arial"/>
              </a:rPr>
              <a:t>a </a:t>
            </a:r>
            <a:r>
              <a:rPr sz="350" spc="5" dirty="0">
                <a:latin typeface="Arial"/>
                <a:cs typeface="Arial"/>
              </a:rPr>
              <a:t>result so  has extent of competition to </a:t>
            </a:r>
            <a:r>
              <a:rPr sz="350" spc="10" dirty="0">
                <a:latin typeface="Arial"/>
                <a:cs typeface="Arial"/>
              </a:rPr>
              <a:t>open a </a:t>
            </a:r>
            <a:r>
              <a:rPr sz="350" spc="5" dirty="0">
                <a:latin typeface="Arial"/>
                <a:cs typeface="Arial"/>
              </a:rPr>
              <a:t>restaurant or cafeteria in </a:t>
            </a:r>
            <a:r>
              <a:rPr sz="350" spc="10" dirty="0">
                <a:latin typeface="Arial"/>
                <a:cs typeface="Arial"/>
              </a:rPr>
              <a:t>a </a:t>
            </a:r>
            <a:r>
              <a:rPr sz="350" spc="5" dirty="0">
                <a:latin typeface="Arial"/>
                <a:cs typeface="Arial"/>
              </a:rPr>
              <a:t>supposedly ‘cool’ area of the</a:t>
            </a:r>
            <a:r>
              <a:rPr sz="350" spc="20" dirty="0">
                <a:latin typeface="Arial"/>
                <a:cs typeface="Arial"/>
              </a:rPr>
              <a:t> </a:t>
            </a:r>
            <a:r>
              <a:rPr sz="350" dirty="0">
                <a:latin typeface="Arial"/>
                <a:cs typeface="Arial"/>
              </a:rPr>
              <a:t>city.</a:t>
            </a:r>
            <a:endParaRPr sz="350">
              <a:latin typeface="Arial"/>
              <a:cs typeface="Arial"/>
            </a:endParaRPr>
          </a:p>
          <a:p>
            <a:pPr>
              <a:lnSpc>
                <a:spcPct val="100000"/>
              </a:lnSpc>
              <a:spcBef>
                <a:spcPts val="10"/>
              </a:spcBef>
            </a:pPr>
            <a:endParaRPr sz="400">
              <a:latin typeface="Arial"/>
              <a:cs typeface="Arial"/>
            </a:endParaRPr>
          </a:p>
          <a:p>
            <a:pPr marL="12700">
              <a:lnSpc>
                <a:spcPct val="100000"/>
              </a:lnSpc>
              <a:spcBef>
                <a:spcPts val="5"/>
              </a:spcBef>
            </a:pPr>
            <a:r>
              <a:rPr sz="350" spc="10" dirty="0">
                <a:latin typeface="Arial"/>
                <a:cs typeface="Arial"/>
              </a:rPr>
              <a:t>So </a:t>
            </a:r>
            <a:r>
              <a:rPr sz="350" dirty="0">
                <a:latin typeface="Arial"/>
                <a:cs typeface="Arial"/>
              </a:rPr>
              <a:t>it </a:t>
            </a:r>
            <a:r>
              <a:rPr sz="350" spc="10" dirty="0">
                <a:latin typeface="Arial"/>
                <a:cs typeface="Arial"/>
              </a:rPr>
              <a:t>become </a:t>
            </a:r>
            <a:r>
              <a:rPr sz="350" spc="5" dirty="0">
                <a:latin typeface="Arial"/>
                <a:cs typeface="Arial"/>
              </a:rPr>
              <a:t>harder to choose location of </a:t>
            </a:r>
            <a:r>
              <a:rPr sz="350" spc="10" dirty="0">
                <a:latin typeface="Arial"/>
                <a:cs typeface="Arial"/>
              </a:rPr>
              <a:t>new </a:t>
            </a:r>
            <a:r>
              <a:rPr sz="350" spc="5" dirty="0">
                <a:latin typeface="Arial"/>
                <a:cs typeface="Arial"/>
              </a:rPr>
              <a:t>restaurn today espashily in big city like</a:t>
            </a:r>
            <a:r>
              <a:rPr sz="350" spc="15" dirty="0">
                <a:latin typeface="Arial"/>
                <a:cs typeface="Arial"/>
              </a:rPr>
              <a:t> </a:t>
            </a:r>
            <a:r>
              <a:rPr sz="350" spc="10" dirty="0">
                <a:latin typeface="Arial"/>
                <a:cs typeface="Arial"/>
              </a:rPr>
              <a:t>London</a:t>
            </a:r>
            <a:endParaRPr sz="350">
              <a:latin typeface="Arial"/>
              <a:cs typeface="Arial"/>
            </a:endParaRPr>
          </a:p>
          <a:p>
            <a:pPr>
              <a:lnSpc>
                <a:spcPct val="100000"/>
              </a:lnSpc>
            </a:pPr>
            <a:endParaRPr sz="400">
              <a:latin typeface="Arial"/>
              <a:cs typeface="Arial"/>
            </a:endParaRPr>
          </a:p>
          <a:p>
            <a:pPr marL="12700">
              <a:lnSpc>
                <a:spcPct val="100000"/>
              </a:lnSpc>
              <a:spcBef>
                <a:spcPts val="259"/>
              </a:spcBef>
            </a:pPr>
            <a:r>
              <a:rPr sz="550" b="1" spc="10" dirty="0">
                <a:latin typeface="Arial"/>
                <a:cs typeface="Arial"/>
              </a:rPr>
              <a:t>Problem</a:t>
            </a:r>
            <a:endParaRPr sz="550">
              <a:latin typeface="Arial"/>
              <a:cs typeface="Arial"/>
            </a:endParaRPr>
          </a:p>
          <a:p>
            <a:pPr marL="12700" marR="53975">
              <a:lnSpc>
                <a:spcPct val="125099"/>
              </a:lnSpc>
              <a:spcBef>
                <a:spcPts val="275"/>
              </a:spcBef>
            </a:pPr>
            <a:r>
              <a:rPr sz="350" spc="5" dirty="0">
                <a:latin typeface="Arial"/>
                <a:cs typeface="Arial"/>
              </a:rPr>
              <a:t>Pizza industry has grown </a:t>
            </a:r>
            <a:r>
              <a:rPr sz="350" spc="10" dirty="0">
                <a:latin typeface="Arial"/>
                <a:cs typeface="Arial"/>
              </a:rPr>
              <a:t>up a </a:t>
            </a:r>
            <a:r>
              <a:rPr sz="350" spc="5" dirty="0">
                <a:latin typeface="Arial"/>
                <a:cs typeface="Arial"/>
              </a:rPr>
              <a:t>lot in the last few years because the love of this dish along different people, so this industry is  not only about food but also about the place of restauran because </a:t>
            </a:r>
            <a:r>
              <a:rPr sz="350" dirty="0">
                <a:latin typeface="Arial"/>
                <a:cs typeface="Arial"/>
              </a:rPr>
              <a:t>if </a:t>
            </a:r>
            <a:r>
              <a:rPr sz="350" spc="5" dirty="0">
                <a:latin typeface="Arial"/>
                <a:cs typeface="Arial"/>
              </a:rPr>
              <a:t>you failed at your first branch you probably not going to  success in the</a:t>
            </a:r>
            <a:r>
              <a:rPr sz="350" dirty="0">
                <a:latin typeface="Arial"/>
                <a:cs typeface="Arial"/>
              </a:rPr>
              <a:t> </a:t>
            </a:r>
            <a:r>
              <a:rPr sz="350" spc="5" dirty="0">
                <a:latin typeface="Arial"/>
                <a:cs typeface="Arial"/>
              </a:rPr>
              <a:t>industry</a:t>
            </a:r>
            <a:endParaRPr sz="350">
              <a:latin typeface="Arial"/>
              <a:cs typeface="Arial"/>
            </a:endParaRPr>
          </a:p>
          <a:p>
            <a:pPr>
              <a:lnSpc>
                <a:spcPct val="100000"/>
              </a:lnSpc>
              <a:spcBef>
                <a:spcPts val="20"/>
              </a:spcBef>
            </a:pPr>
            <a:endParaRPr sz="300">
              <a:latin typeface="Arial"/>
              <a:cs typeface="Arial"/>
            </a:endParaRPr>
          </a:p>
          <a:p>
            <a:pPr marL="12700" marR="81280">
              <a:lnSpc>
                <a:spcPct val="125099"/>
              </a:lnSpc>
            </a:pPr>
            <a:r>
              <a:rPr sz="350" spc="5" dirty="0">
                <a:latin typeface="Arial"/>
                <a:cs typeface="Arial"/>
              </a:rPr>
              <a:t>So, the main purpose of the problem is to suggest </a:t>
            </a:r>
            <a:r>
              <a:rPr sz="350" spc="10" dirty="0">
                <a:latin typeface="Arial"/>
                <a:cs typeface="Arial"/>
              </a:rPr>
              <a:t>a </a:t>
            </a:r>
            <a:r>
              <a:rPr sz="350" spc="5" dirty="0">
                <a:latin typeface="Arial"/>
                <a:cs typeface="Arial"/>
              </a:rPr>
              <a:t>borough for </a:t>
            </a:r>
            <a:r>
              <a:rPr sz="350" spc="10" dirty="0">
                <a:latin typeface="Arial"/>
                <a:cs typeface="Arial"/>
              </a:rPr>
              <a:t>a </a:t>
            </a:r>
            <a:r>
              <a:rPr sz="350" spc="5" dirty="0">
                <a:latin typeface="Arial"/>
                <a:cs typeface="Arial"/>
              </a:rPr>
              <a:t>customer </a:t>
            </a:r>
            <a:r>
              <a:rPr sz="350" spc="10" dirty="0">
                <a:latin typeface="Arial"/>
                <a:cs typeface="Arial"/>
              </a:rPr>
              <a:t>who </a:t>
            </a:r>
            <a:r>
              <a:rPr sz="350" spc="5" dirty="0">
                <a:latin typeface="Arial"/>
                <a:cs typeface="Arial"/>
              </a:rPr>
              <a:t>want to </a:t>
            </a:r>
            <a:r>
              <a:rPr sz="350" spc="10" dirty="0">
                <a:latin typeface="Arial"/>
                <a:cs typeface="Arial"/>
              </a:rPr>
              <a:t>open a </a:t>
            </a:r>
            <a:r>
              <a:rPr sz="350" spc="5" dirty="0">
                <a:latin typeface="Arial"/>
                <a:cs typeface="Arial"/>
              </a:rPr>
              <a:t>pizza restaurant in london  </a:t>
            </a:r>
            <a:r>
              <a:rPr sz="350" spc="10" dirty="0">
                <a:latin typeface="Arial"/>
                <a:cs typeface="Arial"/>
              </a:rPr>
              <a:t>and </a:t>
            </a:r>
            <a:r>
              <a:rPr sz="350" spc="5" dirty="0">
                <a:latin typeface="Arial"/>
                <a:cs typeface="Arial"/>
              </a:rPr>
              <a:t>suggest places for the </a:t>
            </a:r>
            <a:r>
              <a:rPr sz="350" spc="10" dirty="0">
                <a:latin typeface="Arial"/>
                <a:cs typeface="Arial"/>
              </a:rPr>
              <a:t>new </a:t>
            </a:r>
            <a:r>
              <a:rPr sz="350" spc="5" dirty="0">
                <a:latin typeface="Arial"/>
                <a:cs typeface="Arial"/>
              </a:rPr>
              <a:t>branches in the</a:t>
            </a:r>
            <a:r>
              <a:rPr sz="350" spc="-5" dirty="0">
                <a:latin typeface="Arial"/>
                <a:cs typeface="Arial"/>
              </a:rPr>
              <a:t> </a:t>
            </a:r>
            <a:r>
              <a:rPr sz="350" spc="5" dirty="0">
                <a:latin typeface="Arial"/>
                <a:cs typeface="Arial"/>
              </a:rPr>
              <a:t>future</a:t>
            </a:r>
            <a:endParaRPr sz="350">
              <a:latin typeface="Arial"/>
              <a:cs typeface="Arial"/>
            </a:endParaRPr>
          </a:p>
          <a:p>
            <a:pPr>
              <a:lnSpc>
                <a:spcPct val="100000"/>
              </a:lnSpc>
            </a:pPr>
            <a:endParaRPr sz="400">
              <a:latin typeface="Arial"/>
              <a:cs typeface="Arial"/>
            </a:endParaRPr>
          </a:p>
          <a:p>
            <a:pPr marL="12700">
              <a:lnSpc>
                <a:spcPct val="100000"/>
              </a:lnSpc>
              <a:spcBef>
                <a:spcPts val="260"/>
              </a:spcBef>
            </a:pPr>
            <a:r>
              <a:rPr sz="550" b="1" dirty="0">
                <a:latin typeface="Arial"/>
                <a:cs typeface="Arial"/>
              </a:rPr>
              <a:t>Target </a:t>
            </a:r>
            <a:r>
              <a:rPr sz="550" b="1" spc="10" dirty="0">
                <a:latin typeface="Arial"/>
                <a:cs typeface="Arial"/>
              </a:rPr>
              <a:t>Audience</a:t>
            </a:r>
            <a:endParaRPr sz="550">
              <a:latin typeface="Arial"/>
              <a:cs typeface="Arial"/>
            </a:endParaRPr>
          </a:p>
          <a:p>
            <a:pPr marL="12700" marR="68580">
              <a:lnSpc>
                <a:spcPct val="125099"/>
              </a:lnSpc>
              <a:spcBef>
                <a:spcPts val="275"/>
              </a:spcBef>
            </a:pPr>
            <a:r>
              <a:rPr sz="350" spc="10" dirty="0">
                <a:latin typeface="Arial"/>
                <a:cs typeface="Arial"/>
              </a:rPr>
              <a:t>As </a:t>
            </a:r>
            <a:r>
              <a:rPr sz="350" spc="5" dirty="0">
                <a:latin typeface="Arial"/>
                <a:cs typeface="Arial"/>
              </a:rPr>
              <a:t>the pizza industry is very big </a:t>
            </a:r>
            <a:r>
              <a:rPr sz="350" spc="10" dirty="0">
                <a:latin typeface="Arial"/>
                <a:cs typeface="Arial"/>
              </a:rPr>
              <a:t>and </a:t>
            </a:r>
            <a:r>
              <a:rPr sz="350" spc="5" dirty="0">
                <a:latin typeface="Arial"/>
                <a:cs typeface="Arial"/>
              </a:rPr>
              <a:t>has </a:t>
            </a:r>
            <a:r>
              <a:rPr sz="350" spc="10" dirty="0">
                <a:latin typeface="Arial"/>
                <a:cs typeface="Arial"/>
              </a:rPr>
              <a:t>a </a:t>
            </a:r>
            <a:r>
              <a:rPr sz="350" spc="5" dirty="0">
                <a:latin typeface="Arial"/>
                <a:cs typeface="Arial"/>
              </a:rPr>
              <a:t>lot of aspects to </a:t>
            </a:r>
            <a:r>
              <a:rPr sz="350" spc="10" dirty="0">
                <a:latin typeface="Arial"/>
                <a:cs typeface="Arial"/>
              </a:rPr>
              <a:t>make </a:t>
            </a:r>
            <a:r>
              <a:rPr sz="350" spc="5" dirty="0">
                <a:latin typeface="Arial"/>
                <a:cs typeface="Arial"/>
              </a:rPr>
              <a:t>successful </a:t>
            </a:r>
            <a:r>
              <a:rPr sz="350" spc="10" dirty="0">
                <a:latin typeface="Arial"/>
                <a:cs typeface="Arial"/>
              </a:rPr>
              <a:t>name </a:t>
            </a:r>
            <a:r>
              <a:rPr sz="350" spc="5" dirty="0">
                <a:latin typeface="Arial"/>
                <a:cs typeface="Arial"/>
              </a:rPr>
              <a:t>in this fiels all customers aim to </a:t>
            </a:r>
            <a:r>
              <a:rPr sz="350" spc="10" dirty="0">
                <a:latin typeface="Arial"/>
                <a:cs typeface="Arial"/>
              </a:rPr>
              <a:t>open a  </a:t>
            </a:r>
            <a:r>
              <a:rPr sz="350" spc="5" dirty="0">
                <a:latin typeface="Arial"/>
                <a:cs typeface="Arial"/>
              </a:rPr>
              <a:t>restaurant where big </a:t>
            </a:r>
            <a:r>
              <a:rPr sz="350" spc="10" dirty="0">
                <a:latin typeface="Arial"/>
                <a:cs typeface="Arial"/>
              </a:rPr>
              <a:t>number </a:t>
            </a:r>
            <a:r>
              <a:rPr sz="350" spc="5" dirty="0">
                <a:latin typeface="Arial"/>
                <a:cs typeface="Arial"/>
              </a:rPr>
              <a:t>as possible can see in their street </a:t>
            </a:r>
            <a:r>
              <a:rPr sz="350" spc="10" dirty="0">
                <a:latin typeface="Arial"/>
                <a:cs typeface="Arial"/>
              </a:rPr>
              <a:t>and </a:t>
            </a:r>
            <a:r>
              <a:rPr sz="350" spc="5" dirty="0">
                <a:latin typeface="Arial"/>
                <a:cs typeface="Arial"/>
              </a:rPr>
              <a:t>at the </a:t>
            </a:r>
            <a:r>
              <a:rPr sz="350" spc="10" dirty="0">
                <a:latin typeface="Arial"/>
                <a:cs typeface="Arial"/>
              </a:rPr>
              <a:t>same </a:t>
            </a:r>
            <a:r>
              <a:rPr sz="350" spc="5" dirty="0">
                <a:latin typeface="Arial"/>
                <a:cs typeface="Arial"/>
              </a:rPr>
              <a:t>time this place has </a:t>
            </a:r>
            <a:r>
              <a:rPr sz="350" spc="10" dirty="0">
                <a:latin typeface="Arial"/>
                <a:cs typeface="Arial"/>
              </a:rPr>
              <a:t>a weak </a:t>
            </a:r>
            <a:r>
              <a:rPr sz="350" spc="5" dirty="0">
                <a:latin typeface="Arial"/>
                <a:cs typeface="Arial"/>
              </a:rPr>
              <a:t>competation as  the restaurant will have hards at first to establish his </a:t>
            </a:r>
            <a:r>
              <a:rPr sz="350" spc="10" dirty="0">
                <a:latin typeface="Arial"/>
                <a:cs typeface="Arial"/>
              </a:rPr>
              <a:t>name among </a:t>
            </a:r>
            <a:r>
              <a:rPr sz="350" spc="5" dirty="0">
                <a:latin typeface="Arial"/>
                <a:cs typeface="Arial"/>
              </a:rPr>
              <a:t>people so </a:t>
            </a:r>
            <a:r>
              <a:rPr sz="350" spc="10" dirty="0">
                <a:latin typeface="Arial"/>
                <a:cs typeface="Arial"/>
              </a:rPr>
              <a:t>my </a:t>
            </a:r>
            <a:r>
              <a:rPr sz="350" spc="5" dirty="0">
                <a:latin typeface="Arial"/>
                <a:cs typeface="Arial"/>
              </a:rPr>
              <a:t>target audience will have </a:t>
            </a:r>
            <a:r>
              <a:rPr sz="350" spc="10" dirty="0">
                <a:latin typeface="Arial"/>
                <a:cs typeface="Arial"/>
              </a:rPr>
              <a:t>a </a:t>
            </a:r>
            <a:r>
              <a:rPr sz="350" spc="5" dirty="0">
                <a:latin typeface="Arial"/>
                <a:cs typeface="Arial"/>
              </a:rPr>
              <a:t>lot of interest in  this problem because </a:t>
            </a:r>
            <a:r>
              <a:rPr sz="350" spc="10" dirty="0">
                <a:latin typeface="Arial"/>
                <a:cs typeface="Arial"/>
              </a:rPr>
              <a:t>no one </a:t>
            </a:r>
            <a:r>
              <a:rPr sz="350" spc="5" dirty="0">
                <a:latin typeface="Arial"/>
                <a:cs typeface="Arial"/>
              </a:rPr>
              <a:t>want to start his </a:t>
            </a:r>
            <a:r>
              <a:rPr sz="350" spc="10" dirty="0">
                <a:latin typeface="Arial"/>
                <a:cs typeface="Arial"/>
              </a:rPr>
              <a:t>new </a:t>
            </a:r>
            <a:r>
              <a:rPr sz="350" spc="5" dirty="0">
                <a:latin typeface="Arial"/>
                <a:cs typeface="Arial"/>
              </a:rPr>
              <a:t>industry badly because </a:t>
            </a:r>
            <a:r>
              <a:rPr sz="350" dirty="0">
                <a:latin typeface="Arial"/>
                <a:cs typeface="Arial"/>
              </a:rPr>
              <a:t>it </a:t>
            </a:r>
            <a:r>
              <a:rPr sz="350" spc="5" dirty="0">
                <a:latin typeface="Arial"/>
                <a:cs typeface="Arial"/>
              </a:rPr>
              <a:t>will </a:t>
            </a:r>
            <a:r>
              <a:rPr sz="350" spc="10" dirty="0">
                <a:latin typeface="Arial"/>
                <a:cs typeface="Arial"/>
              </a:rPr>
              <a:t>make </a:t>
            </a:r>
            <a:r>
              <a:rPr sz="350" spc="5" dirty="0">
                <a:latin typeface="Arial"/>
                <a:cs typeface="Arial"/>
              </a:rPr>
              <a:t>him regret </a:t>
            </a:r>
            <a:r>
              <a:rPr sz="350" spc="10" dirty="0">
                <a:latin typeface="Arial"/>
                <a:cs typeface="Arial"/>
              </a:rPr>
              <a:t>a </a:t>
            </a:r>
            <a:r>
              <a:rPr sz="350" spc="5" dirty="0">
                <a:latin typeface="Arial"/>
                <a:cs typeface="Arial"/>
              </a:rPr>
              <a:t>lot in the future so the  audience will </a:t>
            </a:r>
            <a:r>
              <a:rPr sz="350" spc="10" dirty="0">
                <a:latin typeface="Arial"/>
                <a:cs typeface="Arial"/>
              </a:rPr>
              <a:t>need </a:t>
            </a:r>
            <a:r>
              <a:rPr sz="350" spc="5" dirty="0">
                <a:latin typeface="Arial"/>
                <a:cs typeface="Arial"/>
              </a:rPr>
              <a:t>to have </a:t>
            </a:r>
            <a:r>
              <a:rPr sz="350" spc="10" dirty="0">
                <a:latin typeface="Arial"/>
                <a:cs typeface="Arial"/>
              </a:rPr>
              <a:t>a </a:t>
            </a:r>
            <a:r>
              <a:rPr sz="350" spc="5" dirty="0">
                <a:latin typeface="Arial"/>
                <a:cs typeface="Arial"/>
              </a:rPr>
              <a:t>solve to this problem here where </a:t>
            </a:r>
            <a:r>
              <a:rPr sz="350" spc="10" dirty="0">
                <a:latin typeface="Arial"/>
                <a:cs typeface="Arial"/>
              </a:rPr>
              <a:t>my </a:t>
            </a:r>
            <a:r>
              <a:rPr sz="350" spc="5" dirty="0">
                <a:latin typeface="Arial"/>
                <a:cs typeface="Arial"/>
              </a:rPr>
              <a:t>project</a:t>
            </a:r>
            <a:r>
              <a:rPr sz="350" dirty="0">
                <a:latin typeface="Arial"/>
                <a:cs typeface="Arial"/>
              </a:rPr>
              <a:t> </a:t>
            </a:r>
            <a:r>
              <a:rPr sz="350" spc="10" dirty="0">
                <a:latin typeface="Arial"/>
                <a:cs typeface="Arial"/>
              </a:rPr>
              <a:t>come</a:t>
            </a:r>
            <a:endParaRPr sz="350">
              <a:latin typeface="Arial"/>
              <a:cs typeface="Arial"/>
            </a:endParaRPr>
          </a:p>
          <a:p>
            <a:pPr>
              <a:lnSpc>
                <a:spcPct val="100000"/>
              </a:lnSpc>
              <a:spcBef>
                <a:spcPts val="25"/>
              </a:spcBef>
            </a:pPr>
            <a:endParaRPr sz="300">
              <a:latin typeface="Arial"/>
              <a:cs typeface="Arial"/>
            </a:endParaRPr>
          </a:p>
          <a:p>
            <a:pPr marL="12700" marR="92075">
              <a:lnSpc>
                <a:spcPct val="125099"/>
              </a:lnSpc>
            </a:pPr>
            <a:r>
              <a:rPr sz="350" spc="5" dirty="0">
                <a:latin typeface="Arial"/>
                <a:cs typeface="Arial"/>
              </a:rPr>
              <a:t>Another point important for target audience is that </a:t>
            </a:r>
            <a:r>
              <a:rPr sz="350" spc="10" dirty="0">
                <a:latin typeface="Arial"/>
                <a:cs typeface="Arial"/>
              </a:rPr>
              <a:t>my </a:t>
            </a:r>
            <a:r>
              <a:rPr sz="350" spc="5" dirty="0">
                <a:latin typeface="Arial"/>
                <a:cs typeface="Arial"/>
              </a:rPr>
              <a:t>project also suggests the best places to </a:t>
            </a:r>
            <a:r>
              <a:rPr sz="350" spc="10" dirty="0">
                <a:latin typeface="Arial"/>
                <a:cs typeface="Arial"/>
              </a:rPr>
              <a:t>open new </a:t>
            </a:r>
            <a:r>
              <a:rPr sz="350" spc="5" dirty="0">
                <a:latin typeface="Arial"/>
                <a:cs typeface="Arial"/>
              </a:rPr>
              <a:t>restaurants in the  future which is </a:t>
            </a:r>
            <a:r>
              <a:rPr sz="350" spc="10" dirty="0">
                <a:latin typeface="Arial"/>
                <a:cs typeface="Arial"/>
              </a:rPr>
              <a:t>may be </a:t>
            </a:r>
            <a:r>
              <a:rPr sz="350" spc="5" dirty="0">
                <a:latin typeface="Arial"/>
                <a:cs typeface="Arial"/>
              </a:rPr>
              <a:t>very considering for the</a:t>
            </a:r>
            <a:r>
              <a:rPr sz="350" spc="-5" dirty="0">
                <a:latin typeface="Arial"/>
                <a:cs typeface="Arial"/>
              </a:rPr>
              <a:t> </a:t>
            </a:r>
            <a:r>
              <a:rPr sz="350" spc="5" dirty="0">
                <a:latin typeface="Arial"/>
                <a:cs typeface="Arial"/>
              </a:rPr>
              <a:t>customer</a:t>
            </a:r>
            <a:endParaRPr sz="350">
              <a:latin typeface="Arial"/>
              <a:cs typeface="Arial"/>
            </a:endParaRPr>
          </a:p>
          <a:p>
            <a:pPr>
              <a:lnSpc>
                <a:spcPct val="100000"/>
              </a:lnSpc>
            </a:pPr>
            <a:endParaRPr sz="400">
              <a:latin typeface="Arial"/>
              <a:cs typeface="Arial"/>
            </a:endParaRPr>
          </a:p>
          <a:p>
            <a:pPr marL="12700">
              <a:lnSpc>
                <a:spcPct val="100000"/>
              </a:lnSpc>
              <a:spcBef>
                <a:spcPts val="260"/>
              </a:spcBef>
            </a:pPr>
            <a:r>
              <a:rPr sz="550" b="1" spc="10" dirty="0">
                <a:latin typeface="Arial"/>
                <a:cs typeface="Arial"/>
              </a:rPr>
              <a:t>Success</a:t>
            </a:r>
            <a:r>
              <a:rPr sz="550" b="1" dirty="0">
                <a:latin typeface="Arial"/>
                <a:cs typeface="Arial"/>
              </a:rPr>
              <a:t> </a:t>
            </a:r>
            <a:r>
              <a:rPr sz="550" b="1" spc="5" dirty="0">
                <a:latin typeface="Arial"/>
                <a:cs typeface="Arial"/>
              </a:rPr>
              <a:t>Criteria:</a:t>
            </a:r>
            <a:endParaRPr sz="550">
              <a:latin typeface="Arial"/>
              <a:cs typeface="Arial"/>
            </a:endParaRPr>
          </a:p>
          <a:p>
            <a:pPr marL="12700" marR="136525">
              <a:lnSpc>
                <a:spcPct val="125099"/>
              </a:lnSpc>
              <a:spcBef>
                <a:spcPts val="275"/>
              </a:spcBef>
            </a:pPr>
            <a:r>
              <a:rPr sz="350" spc="10" dirty="0">
                <a:latin typeface="Arial"/>
                <a:cs typeface="Arial"/>
              </a:rPr>
              <a:t>The </a:t>
            </a:r>
            <a:r>
              <a:rPr sz="350" spc="5" dirty="0">
                <a:latin typeface="Arial"/>
                <a:cs typeface="Arial"/>
              </a:rPr>
              <a:t>success criteria of the project will </a:t>
            </a:r>
            <a:r>
              <a:rPr sz="350" spc="10" dirty="0">
                <a:latin typeface="Arial"/>
                <a:cs typeface="Arial"/>
              </a:rPr>
              <a:t>be a good </a:t>
            </a:r>
            <a:r>
              <a:rPr sz="350" spc="5" dirty="0">
                <a:latin typeface="Arial"/>
                <a:cs typeface="Arial"/>
              </a:rPr>
              <a:t>recommendation of borough/Neighborhood choice to </a:t>
            </a:r>
            <a:r>
              <a:rPr sz="350" spc="10" dirty="0">
                <a:latin typeface="Arial"/>
                <a:cs typeface="Arial"/>
              </a:rPr>
              <a:t>The </a:t>
            </a:r>
            <a:r>
              <a:rPr sz="350" spc="5" dirty="0">
                <a:latin typeface="Arial"/>
                <a:cs typeface="Arial"/>
              </a:rPr>
              <a:t>customer Ltd  based </a:t>
            </a:r>
            <a:r>
              <a:rPr sz="350" spc="10" dirty="0">
                <a:latin typeface="Arial"/>
                <a:cs typeface="Arial"/>
              </a:rPr>
              <a:t>on </a:t>
            </a:r>
            <a:r>
              <a:rPr sz="350" spc="5" dirty="0">
                <a:latin typeface="Arial"/>
                <a:cs typeface="Arial"/>
              </a:rPr>
              <a:t>Lack of such restaurants in that location </a:t>
            </a:r>
            <a:r>
              <a:rPr sz="350" spc="10" dirty="0">
                <a:latin typeface="Arial"/>
                <a:cs typeface="Arial"/>
              </a:rPr>
              <a:t>and recommend good </a:t>
            </a:r>
            <a:r>
              <a:rPr sz="350" spc="5" dirty="0">
                <a:latin typeface="Arial"/>
                <a:cs typeface="Arial"/>
              </a:rPr>
              <a:t>places for the future</a:t>
            </a:r>
            <a:r>
              <a:rPr sz="350" spc="30" dirty="0">
                <a:latin typeface="Arial"/>
                <a:cs typeface="Arial"/>
              </a:rPr>
              <a:t> </a:t>
            </a:r>
            <a:r>
              <a:rPr sz="350" spc="5" dirty="0">
                <a:latin typeface="Arial"/>
                <a:cs typeface="Arial"/>
              </a:rPr>
              <a:t>branches</a:t>
            </a:r>
            <a:endParaRPr sz="350">
              <a:latin typeface="Arial"/>
              <a:cs typeface="Arial"/>
            </a:endParaRPr>
          </a:p>
          <a:p>
            <a:pPr>
              <a:lnSpc>
                <a:spcPct val="100000"/>
              </a:lnSpc>
            </a:pPr>
            <a:endParaRPr sz="400">
              <a:latin typeface="Arial"/>
              <a:cs typeface="Arial"/>
            </a:endParaRPr>
          </a:p>
          <a:p>
            <a:pPr>
              <a:lnSpc>
                <a:spcPct val="100000"/>
              </a:lnSpc>
            </a:pPr>
            <a:endParaRPr sz="500">
              <a:latin typeface="Arial"/>
              <a:cs typeface="Arial"/>
            </a:endParaRPr>
          </a:p>
          <a:p>
            <a:pPr marL="12700">
              <a:lnSpc>
                <a:spcPct val="100000"/>
              </a:lnSpc>
            </a:pPr>
            <a:r>
              <a:rPr sz="550" b="1" spc="10" dirty="0">
                <a:latin typeface="Arial"/>
                <a:cs typeface="Arial"/>
              </a:rPr>
              <a:t>Data:</a:t>
            </a:r>
            <a:endParaRPr sz="550">
              <a:latin typeface="Arial"/>
              <a:cs typeface="Arial"/>
            </a:endParaRPr>
          </a:p>
          <a:p>
            <a:pPr marL="12700">
              <a:lnSpc>
                <a:spcPct val="100000"/>
              </a:lnSpc>
              <a:spcBef>
                <a:spcPts val="384"/>
              </a:spcBef>
            </a:pPr>
            <a:r>
              <a:rPr sz="350" spc="5" dirty="0">
                <a:latin typeface="Arial"/>
                <a:cs typeface="Arial"/>
              </a:rPr>
              <a:t>City will </a:t>
            </a:r>
            <a:r>
              <a:rPr sz="350" spc="10" dirty="0">
                <a:latin typeface="Arial"/>
                <a:cs typeface="Arial"/>
              </a:rPr>
              <a:t>be </a:t>
            </a:r>
            <a:r>
              <a:rPr sz="350" spc="5" dirty="0">
                <a:latin typeface="Arial"/>
                <a:cs typeface="Arial"/>
              </a:rPr>
              <a:t>analysed for the project is:</a:t>
            </a:r>
            <a:r>
              <a:rPr sz="350" spc="-5" dirty="0">
                <a:latin typeface="Arial"/>
                <a:cs typeface="Arial"/>
              </a:rPr>
              <a:t> </a:t>
            </a:r>
            <a:r>
              <a:rPr sz="350" spc="10" dirty="0">
                <a:latin typeface="Arial"/>
                <a:cs typeface="Arial"/>
              </a:rPr>
              <a:t>Londaon</a:t>
            </a:r>
            <a:endParaRPr sz="350">
              <a:latin typeface="Arial"/>
              <a:cs typeface="Arial"/>
            </a:endParaRPr>
          </a:p>
          <a:p>
            <a:pPr>
              <a:lnSpc>
                <a:spcPct val="100000"/>
              </a:lnSpc>
              <a:spcBef>
                <a:spcPts val="10"/>
              </a:spcBef>
            </a:pPr>
            <a:endParaRPr sz="400">
              <a:latin typeface="Arial"/>
              <a:cs typeface="Arial"/>
            </a:endParaRPr>
          </a:p>
          <a:p>
            <a:pPr marL="12700">
              <a:lnSpc>
                <a:spcPct val="100000"/>
              </a:lnSpc>
            </a:pPr>
            <a:r>
              <a:rPr sz="350" spc="5" dirty="0">
                <a:latin typeface="Arial"/>
                <a:cs typeface="Arial"/>
              </a:rPr>
              <a:t>We will </a:t>
            </a:r>
            <a:r>
              <a:rPr sz="350" spc="10" dirty="0">
                <a:latin typeface="Arial"/>
                <a:cs typeface="Arial"/>
              </a:rPr>
              <a:t>be </a:t>
            </a:r>
            <a:r>
              <a:rPr sz="350" spc="5" dirty="0">
                <a:latin typeface="Arial"/>
                <a:cs typeface="Arial"/>
              </a:rPr>
              <a:t>using the below datasets for analysing</a:t>
            </a:r>
            <a:r>
              <a:rPr sz="350" dirty="0">
                <a:latin typeface="Arial"/>
                <a:cs typeface="Arial"/>
              </a:rPr>
              <a:t> </a:t>
            </a:r>
            <a:r>
              <a:rPr sz="350" spc="5" dirty="0">
                <a:latin typeface="Arial"/>
                <a:cs typeface="Arial"/>
              </a:rPr>
              <a:t>London:</a:t>
            </a:r>
            <a:endParaRPr sz="350">
              <a:latin typeface="Arial"/>
              <a:cs typeface="Arial"/>
            </a:endParaRPr>
          </a:p>
          <a:p>
            <a:pPr>
              <a:lnSpc>
                <a:spcPct val="100000"/>
              </a:lnSpc>
            </a:pPr>
            <a:endParaRPr sz="400">
              <a:latin typeface="Arial"/>
              <a:cs typeface="Arial"/>
            </a:endParaRPr>
          </a:p>
          <a:p>
            <a:pPr marL="12700">
              <a:lnSpc>
                <a:spcPct val="100000"/>
              </a:lnSpc>
              <a:spcBef>
                <a:spcPts val="284"/>
              </a:spcBef>
            </a:pPr>
            <a:r>
              <a:rPr sz="450" b="1" spc="10" dirty="0">
                <a:latin typeface="Arial"/>
                <a:cs typeface="Arial"/>
              </a:rPr>
              <a:t>Data</a:t>
            </a:r>
            <a:r>
              <a:rPr sz="450" b="1" dirty="0">
                <a:latin typeface="Arial"/>
                <a:cs typeface="Arial"/>
              </a:rPr>
              <a:t> </a:t>
            </a:r>
            <a:r>
              <a:rPr sz="450" b="1" spc="10" dirty="0">
                <a:latin typeface="Arial"/>
                <a:cs typeface="Arial"/>
              </a:rPr>
              <a:t>1:</a:t>
            </a:r>
            <a:endParaRPr sz="450">
              <a:latin typeface="Arial"/>
              <a:cs typeface="Arial"/>
            </a:endParaRPr>
          </a:p>
          <a:p>
            <a:pPr marL="12700" marR="99695">
              <a:lnSpc>
                <a:spcPct val="125099"/>
              </a:lnSpc>
              <a:spcBef>
                <a:spcPts val="295"/>
              </a:spcBef>
            </a:pPr>
            <a:r>
              <a:rPr sz="350" spc="5" dirty="0">
                <a:latin typeface="Arial"/>
                <a:cs typeface="Arial"/>
              </a:rPr>
              <a:t>Neighborhood has </a:t>
            </a:r>
            <a:r>
              <a:rPr sz="350" spc="10" dirty="0">
                <a:latin typeface="Arial"/>
                <a:cs typeface="Arial"/>
              </a:rPr>
              <a:t>a </a:t>
            </a:r>
            <a:r>
              <a:rPr sz="350" spc="5" dirty="0">
                <a:latin typeface="Arial"/>
                <a:cs typeface="Arial"/>
              </a:rPr>
              <a:t>total of </a:t>
            </a:r>
            <a:r>
              <a:rPr sz="350" spc="10" dirty="0">
                <a:latin typeface="Arial"/>
                <a:cs typeface="Arial"/>
              </a:rPr>
              <a:t>32 </a:t>
            </a:r>
            <a:r>
              <a:rPr sz="350" spc="5" dirty="0">
                <a:latin typeface="Arial"/>
                <a:cs typeface="Arial"/>
              </a:rPr>
              <a:t>boroughs. In order to segement the boroughs </a:t>
            </a:r>
            <a:r>
              <a:rPr sz="350" spc="10" dirty="0">
                <a:latin typeface="Arial"/>
                <a:cs typeface="Arial"/>
              </a:rPr>
              <a:t>and </a:t>
            </a:r>
            <a:r>
              <a:rPr sz="350" spc="5" dirty="0">
                <a:latin typeface="Arial"/>
                <a:cs typeface="Arial"/>
              </a:rPr>
              <a:t>explore them, </a:t>
            </a:r>
            <a:r>
              <a:rPr sz="350" spc="10" dirty="0">
                <a:latin typeface="Arial"/>
                <a:cs typeface="Arial"/>
              </a:rPr>
              <a:t>we </a:t>
            </a:r>
            <a:r>
              <a:rPr sz="350" spc="5" dirty="0">
                <a:latin typeface="Arial"/>
                <a:cs typeface="Arial"/>
              </a:rPr>
              <a:t>will essentially </a:t>
            </a:r>
            <a:r>
              <a:rPr sz="350" spc="10" dirty="0">
                <a:latin typeface="Arial"/>
                <a:cs typeface="Arial"/>
              </a:rPr>
              <a:t>need a  </a:t>
            </a:r>
            <a:r>
              <a:rPr sz="350" spc="5" dirty="0">
                <a:latin typeface="Arial"/>
                <a:cs typeface="Arial"/>
              </a:rPr>
              <a:t>dataset that contains the </a:t>
            </a:r>
            <a:r>
              <a:rPr sz="350" spc="10" dirty="0">
                <a:latin typeface="Arial"/>
                <a:cs typeface="Arial"/>
              </a:rPr>
              <a:t>32 </a:t>
            </a:r>
            <a:r>
              <a:rPr sz="350" spc="5" dirty="0">
                <a:latin typeface="Arial"/>
                <a:cs typeface="Arial"/>
              </a:rPr>
              <a:t>boroughs </a:t>
            </a:r>
            <a:r>
              <a:rPr sz="350" spc="10" dirty="0">
                <a:latin typeface="Arial"/>
                <a:cs typeface="Arial"/>
              </a:rPr>
              <a:t>and </a:t>
            </a:r>
            <a:r>
              <a:rPr sz="350" spc="5" dirty="0">
                <a:latin typeface="Arial"/>
                <a:cs typeface="Arial"/>
              </a:rPr>
              <a:t>the latitude </a:t>
            </a:r>
            <a:r>
              <a:rPr sz="350" spc="10" dirty="0">
                <a:latin typeface="Arial"/>
                <a:cs typeface="Arial"/>
              </a:rPr>
              <a:t>and </a:t>
            </a:r>
            <a:r>
              <a:rPr sz="350" spc="5" dirty="0">
                <a:latin typeface="Arial"/>
                <a:cs typeface="Arial"/>
              </a:rPr>
              <a:t>logitude coordinates of each</a:t>
            </a:r>
            <a:r>
              <a:rPr sz="350" spc="25" dirty="0">
                <a:latin typeface="Arial"/>
                <a:cs typeface="Arial"/>
              </a:rPr>
              <a:t> </a:t>
            </a:r>
            <a:r>
              <a:rPr sz="350" spc="5" dirty="0">
                <a:latin typeface="Arial"/>
                <a:cs typeface="Arial"/>
              </a:rPr>
              <a:t>borough.</a:t>
            </a:r>
            <a:endParaRPr sz="350">
              <a:latin typeface="Arial"/>
              <a:cs typeface="Arial"/>
            </a:endParaRPr>
          </a:p>
          <a:p>
            <a:pPr marL="12700" marR="640080">
              <a:lnSpc>
                <a:spcPct val="212699"/>
              </a:lnSpc>
            </a:pPr>
            <a:r>
              <a:rPr sz="350" spc="10" dirty="0">
                <a:latin typeface="Arial"/>
                <a:cs typeface="Arial"/>
              </a:rPr>
              <a:t>The </a:t>
            </a:r>
            <a:r>
              <a:rPr sz="350" spc="5" dirty="0">
                <a:latin typeface="Arial"/>
                <a:cs typeface="Arial"/>
              </a:rPr>
              <a:t>dataset also have population data about each borough so </a:t>
            </a:r>
            <a:r>
              <a:rPr sz="350" dirty="0">
                <a:latin typeface="Arial"/>
                <a:cs typeface="Arial"/>
              </a:rPr>
              <a:t>it </a:t>
            </a:r>
            <a:r>
              <a:rPr sz="350" spc="5" dirty="0">
                <a:latin typeface="Arial"/>
                <a:cs typeface="Arial"/>
              </a:rPr>
              <a:t>will help in solving this problem  example for data before cleaning </a:t>
            </a:r>
            <a:r>
              <a:rPr sz="350" dirty="0">
                <a:latin typeface="Arial"/>
                <a:cs typeface="Arial"/>
              </a:rPr>
              <a:t>it:</a:t>
            </a:r>
            <a:endParaRPr sz="350">
              <a:latin typeface="Arial"/>
              <a:cs typeface="Arial"/>
            </a:endParaRPr>
          </a:p>
        </p:txBody>
      </p:sp>
      <p:sp>
        <p:nvSpPr>
          <p:cNvPr id="3" name="object 3"/>
          <p:cNvSpPr txBox="1"/>
          <p:nvPr/>
        </p:nvSpPr>
        <p:spPr>
          <a:xfrm>
            <a:off x="1130842" y="4509530"/>
            <a:ext cx="2570480" cy="52895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This dataset exists for free </a:t>
            </a:r>
            <a:r>
              <a:rPr sz="350" spc="10" dirty="0">
                <a:latin typeface="Arial"/>
                <a:cs typeface="Arial"/>
              </a:rPr>
              <a:t>on </a:t>
            </a:r>
            <a:r>
              <a:rPr sz="350" spc="5" dirty="0">
                <a:latin typeface="Arial"/>
                <a:cs typeface="Arial"/>
              </a:rPr>
              <a:t>the web. Link to the dataset is :</a:t>
            </a:r>
            <a:r>
              <a:rPr sz="350" u="sng" spc="10" dirty="0">
                <a:solidFill>
                  <a:srgbClr val="3379B6"/>
                </a:solidFill>
                <a:uFill>
                  <a:solidFill>
                    <a:srgbClr val="3379B6"/>
                  </a:solidFill>
                </a:uFill>
                <a:latin typeface="Arial"/>
                <a:cs typeface="Arial"/>
                <a:hlinkClick r:id="rId2"/>
              </a:rPr>
              <a:t> </a:t>
            </a:r>
            <a:r>
              <a:rPr sz="350" u="sng" spc="5" dirty="0">
                <a:solidFill>
                  <a:srgbClr val="3379B6"/>
                </a:solidFill>
                <a:uFill>
                  <a:solidFill>
                    <a:srgbClr val="3379B6"/>
                  </a:solidFill>
                </a:uFill>
                <a:latin typeface="Arial"/>
                <a:cs typeface="Arial"/>
                <a:hlinkClick r:id="rId2"/>
              </a:rPr>
              <a:t>https://en.wikipedia.org/wiki/List_of_London_boroughs</a:t>
            </a:r>
            <a:endParaRPr sz="350">
              <a:latin typeface="Arial"/>
              <a:cs typeface="Arial"/>
            </a:endParaRPr>
          </a:p>
          <a:p>
            <a:pPr>
              <a:lnSpc>
                <a:spcPct val="100000"/>
              </a:lnSpc>
            </a:pPr>
            <a:endParaRPr sz="400">
              <a:latin typeface="Arial"/>
              <a:cs typeface="Arial"/>
            </a:endParaRPr>
          </a:p>
          <a:p>
            <a:pPr marL="12700">
              <a:lnSpc>
                <a:spcPct val="100000"/>
              </a:lnSpc>
              <a:spcBef>
                <a:spcPts val="284"/>
              </a:spcBef>
            </a:pPr>
            <a:r>
              <a:rPr sz="450" b="1" spc="10" dirty="0">
                <a:latin typeface="Arial"/>
                <a:cs typeface="Arial"/>
              </a:rPr>
              <a:t>Data</a:t>
            </a:r>
            <a:r>
              <a:rPr sz="450" b="1" dirty="0">
                <a:latin typeface="Arial"/>
                <a:cs typeface="Arial"/>
              </a:rPr>
              <a:t> </a:t>
            </a:r>
            <a:r>
              <a:rPr sz="450" b="1" spc="10" dirty="0">
                <a:latin typeface="Arial"/>
                <a:cs typeface="Arial"/>
              </a:rPr>
              <a:t>2:</a:t>
            </a:r>
            <a:endParaRPr sz="450">
              <a:latin typeface="Arial"/>
              <a:cs typeface="Arial"/>
            </a:endParaRPr>
          </a:p>
          <a:p>
            <a:pPr marL="12700" marR="5080">
              <a:lnSpc>
                <a:spcPct val="125099"/>
              </a:lnSpc>
              <a:spcBef>
                <a:spcPts val="295"/>
              </a:spcBef>
            </a:pPr>
            <a:r>
              <a:rPr sz="350" spc="10" dirty="0">
                <a:latin typeface="Arial"/>
                <a:cs typeface="Arial"/>
              </a:rPr>
              <a:t>London </a:t>
            </a:r>
            <a:r>
              <a:rPr sz="350" spc="5" dirty="0">
                <a:latin typeface="Arial"/>
                <a:cs typeface="Arial"/>
              </a:rPr>
              <a:t>geographical coordinates data will </a:t>
            </a:r>
            <a:r>
              <a:rPr sz="350" spc="10" dirty="0">
                <a:latin typeface="Arial"/>
                <a:cs typeface="Arial"/>
              </a:rPr>
              <a:t>be </a:t>
            </a:r>
            <a:r>
              <a:rPr sz="350" spc="5" dirty="0">
                <a:latin typeface="Arial"/>
                <a:cs typeface="Arial"/>
              </a:rPr>
              <a:t>utilized as input for the Foursquare API, that will </a:t>
            </a:r>
            <a:r>
              <a:rPr sz="350" spc="10" dirty="0">
                <a:latin typeface="Arial"/>
                <a:cs typeface="Arial"/>
              </a:rPr>
              <a:t>be </a:t>
            </a:r>
            <a:r>
              <a:rPr sz="350" spc="5" dirty="0">
                <a:latin typeface="Arial"/>
                <a:cs typeface="Arial"/>
              </a:rPr>
              <a:t>leveraged to provision  venues</a:t>
            </a:r>
            <a:r>
              <a:rPr sz="350" spc="15" dirty="0">
                <a:latin typeface="Arial"/>
                <a:cs typeface="Arial"/>
              </a:rPr>
              <a:t> </a:t>
            </a:r>
            <a:r>
              <a:rPr sz="350" spc="5" dirty="0">
                <a:latin typeface="Arial"/>
                <a:cs typeface="Arial"/>
              </a:rPr>
              <a:t>information</a:t>
            </a:r>
            <a:r>
              <a:rPr sz="350" spc="20" dirty="0">
                <a:latin typeface="Arial"/>
                <a:cs typeface="Arial"/>
              </a:rPr>
              <a:t> </a:t>
            </a:r>
            <a:r>
              <a:rPr sz="350" spc="5" dirty="0">
                <a:latin typeface="Arial"/>
                <a:cs typeface="Arial"/>
              </a:rPr>
              <a:t>for</a:t>
            </a:r>
            <a:r>
              <a:rPr sz="350" spc="15" dirty="0">
                <a:latin typeface="Arial"/>
                <a:cs typeface="Arial"/>
              </a:rPr>
              <a:t> </a:t>
            </a:r>
            <a:r>
              <a:rPr sz="350" spc="5" dirty="0">
                <a:latin typeface="Arial"/>
                <a:cs typeface="Arial"/>
              </a:rPr>
              <a:t>each</a:t>
            </a:r>
            <a:r>
              <a:rPr sz="350" spc="20" dirty="0">
                <a:latin typeface="Arial"/>
                <a:cs typeface="Arial"/>
              </a:rPr>
              <a:t> </a:t>
            </a:r>
            <a:r>
              <a:rPr sz="350" spc="5" dirty="0">
                <a:latin typeface="Arial"/>
                <a:cs typeface="Arial"/>
              </a:rPr>
              <a:t>borough.</a:t>
            </a:r>
            <a:r>
              <a:rPr sz="350" spc="20" dirty="0">
                <a:latin typeface="Arial"/>
                <a:cs typeface="Arial"/>
              </a:rPr>
              <a:t> </a:t>
            </a:r>
            <a:r>
              <a:rPr sz="350" spc="5" dirty="0">
                <a:latin typeface="Arial"/>
                <a:cs typeface="Arial"/>
              </a:rPr>
              <a:t>We</a:t>
            </a:r>
            <a:r>
              <a:rPr sz="350" spc="15" dirty="0">
                <a:latin typeface="Arial"/>
                <a:cs typeface="Arial"/>
              </a:rPr>
              <a:t> </a:t>
            </a:r>
            <a:r>
              <a:rPr sz="350" spc="5" dirty="0">
                <a:latin typeface="Arial"/>
                <a:cs typeface="Arial"/>
              </a:rPr>
              <a:t>will</a:t>
            </a:r>
            <a:r>
              <a:rPr sz="350" spc="20" dirty="0">
                <a:latin typeface="Arial"/>
                <a:cs typeface="Arial"/>
              </a:rPr>
              <a:t> </a:t>
            </a:r>
            <a:r>
              <a:rPr sz="350" spc="5" dirty="0">
                <a:latin typeface="Arial"/>
                <a:cs typeface="Arial"/>
              </a:rPr>
              <a:t>use</a:t>
            </a:r>
            <a:r>
              <a:rPr sz="350" spc="20" dirty="0">
                <a:latin typeface="Arial"/>
                <a:cs typeface="Arial"/>
              </a:rPr>
              <a:t> </a:t>
            </a:r>
            <a:r>
              <a:rPr sz="350" spc="5" dirty="0">
                <a:latin typeface="Arial"/>
                <a:cs typeface="Arial"/>
              </a:rPr>
              <a:t>the</a:t>
            </a:r>
            <a:r>
              <a:rPr sz="350" spc="15" dirty="0">
                <a:latin typeface="Arial"/>
                <a:cs typeface="Arial"/>
              </a:rPr>
              <a:t> </a:t>
            </a:r>
            <a:r>
              <a:rPr sz="350" spc="5" dirty="0">
                <a:latin typeface="Arial"/>
                <a:cs typeface="Arial"/>
              </a:rPr>
              <a:t>Foursquare</a:t>
            </a:r>
            <a:r>
              <a:rPr sz="350" spc="20" dirty="0">
                <a:latin typeface="Arial"/>
                <a:cs typeface="Arial"/>
              </a:rPr>
              <a:t> </a:t>
            </a:r>
            <a:r>
              <a:rPr sz="350" spc="5" dirty="0">
                <a:latin typeface="Arial"/>
                <a:cs typeface="Arial"/>
              </a:rPr>
              <a:t>API</a:t>
            </a:r>
            <a:r>
              <a:rPr sz="350" spc="20" dirty="0">
                <a:latin typeface="Arial"/>
                <a:cs typeface="Arial"/>
              </a:rPr>
              <a:t> </a:t>
            </a:r>
            <a:r>
              <a:rPr sz="350" spc="5" dirty="0">
                <a:latin typeface="Arial"/>
                <a:cs typeface="Arial"/>
              </a:rPr>
              <a:t>to</a:t>
            </a:r>
            <a:r>
              <a:rPr sz="350" spc="15" dirty="0">
                <a:latin typeface="Arial"/>
                <a:cs typeface="Arial"/>
              </a:rPr>
              <a:t> </a:t>
            </a:r>
            <a:r>
              <a:rPr sz="350" spc="5" dirty="0">
                <a:latin typeface="Arial"/>
                <a:cs typeface="Arial"/>
              </a:rPr>
              <a:t>search</a:t>
            </a:r>
            <a:r>
              <a:rPr sz="350" spc="20" dirty="0">
                <a:latin typeface="Arial"/>
                <a:cs typeface="Arial"/>
              </a:rPr>
              <a:t> </a:t>
            </a:r>
            <a:r>
              <a:rPr sz="350" spc="5" dirty="0">
                <a:latin typeface="Arial"/>
                <a:cs typeface="Arial"/>
              </a:rPr>
              <a:t>pizza</a:t>
            </a:r>
            <a:r>
              <a:rPr sz="350" spc="20" dirty="0">
                <a:latin typeface="Arial"/>
                <a:cs typeface="Arial"/>
              </a:rPr>
              <a:t> </a:t>
            </a:r>
            <a:r>
              <a:rPr sz="350" spc="5" dirty="0">
                <a:latin typeface="Arial"/>
                <a:cs typeface="Arial"/>
              </a:rPr>
              <a:t>restaurants</a:t>
            </a:r>
            <a:r>
              <a:rPr sz="350" spc="15" dirty="0">
                <a:latin typeface="Arial"/>
                <a:cs typeface="Arial"/>
              </a:rPr>
              <a:t> </a:t>
            </a:r>
            <a:r>
              <a:rPr sz="350" spc="5" dirty="0">
                <a:latin typeface="Arial"/>
                <a:cs typeface="Arial"/>
              </a:rPr>
              <a:t>in</a:t>
            </a:r>
            <a:r>
              <a:rPr sz="350" spc="20" dirty="0">
                <a:latin typeface="Arial"/>
                <a:cs typeface="Arial"/>
              </a:rPr>
              <a:t> </a:t>
            </a:r>
            <a:r>
              <a:rPr sz="350" spc="5" dirty="0">
                <a:latin typeface="Arial"/>
                <a:cs typeface="Arial"/>
              </a:rPr>
              <a:t>each</a:t>
            </a:r>
            <a:r>
              <a:rPr sz="350" spc="20" dirty="0">
                <a:latin typeface="Arial"/>
                <a:cs typeface="Arial"/>
              </a:rPr>
              <a:t> </a:t>
            </a:r>
            <a:r>
              <a:rPr sz="350" spc="10" dirty="0">
                <a:latin typeface="Arial"/>
                <a:cs typeface="Arial"/>
              </a:rPr>
              <a:t>London</a:t>
            </a:r>
            <a:r>
              <a:rPr sz="350" spc="15" dirty="0">
                <a:latin typeface="Arial"/>
                <a:cs typeface="Arial"/>
              </a:rPr>
              <a:t> </a:t>
            </a:r>
            <a:r>
              <a:rPr sz="350" spc="5" dirty="0">
                <a:latin typeface="Arial"/>
                <a:cs typeface="Arial"/>
              </a:rPr>
              <a:t>borough.</a:t>
            </a:r>
            <a:endParaRPr sz="350">
              <a:latin typeface="Arial"/>
              <a:cs typeface="Arial"/>
            </a:endParaRPr>
          </a:p>
          <a:p>
            <a:pPr>
              <a:lnSpc>
                <a:spcPct val="100000"/>
              </a:lnSpc>
              <a:spcBef>
                <a:spcPts val="10"/>
              </a:spcBef>
            </a:pPr>
            <a:endParaRPr sz="400">
              <a:latin typeface="Arial"/>
              <a:cs typeface="Arial"/>
            </a:endParaRPr>
          </a:p>
          <a:p>
            <a:pPr marL="12700">
              <a:lnSpc>
                <a:spcPct val="100000"/>
              </a:lnSpc>
            </a:pPr>
            <a:r>
              <a:rPr sz="350" spc="5" dirty="0">
                <a:latin typeface="Arial"/>
                <a:cs typeface="Arial"/>
              </a:rPr>
              <a:t>example of</a:t>
            </a:r>
            <a:r>
              <a:rPr sz="350" dirty="0">
                <a:latin typeface="Arial"/>
                <a:cs typeface="Arial"/>
              </a:rPr>
              <a:t> </a:t>
            </a:r>
            <a:r>
              <a:rPr sz="350" spc="5" dirty="0">
                <a:latin typeface="Arial"/>
                <a:cs typeface="Arial"/>
              </a:rPr>
              <a:t>data:</a:t>
            </a:r>
            <a:endParaRPr sz="350">
              <a:latin typeface="Arial"/>
              <a:cs typeface="Arial"/>
            </a:endParaRPr>
          </a:p>
        </p:txBody>
      </p:sp>
      <p:grpSp>
        <p:nvGrpSpPr>
          <p:cNvPr id="4" name="object 4"/>
          <p:cNvGrpSpPr/>
          <p:nvPr/>
        </p:nvGrpSpPr>
        <p:grpSpPr>
          <a:xfrm>
            <a:off x="1144741" y="5079583"/>
            <a:ext cx="2610485" cy="1168400"/>
            <a:chOff x="1144741" y="5079583"/>
            <a:chExt cx="2610485" cy="1168400"/>
          </a:xfrm>
        </p:grpSpPr>
        <p:sp>
          <p:nvSpPr>
            <p:cNvPr id="5" name="object 5"/>
            <p:cNvSpPr/>
            <p:nvPr/>
          </p:nvSpPr>
          <p:spPr>
            <a:xfrm>
              <a:off x="1144741" y="5079583"/>
              <a:ext cx="2609878" cy="80186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16441" y="6244360"/>
              <a:ext cx="1122680" cy="3810"/>
            </a:xfrm>
            <a:custGeom>
              <a:avLst/>
              <a:gdLst/>
              <a:ahLst/>
              <a:cxnLst/>
              <a:rect l="l" t="t" r="r" b="b"/>
              <a:pathLst>
                <a:path w="1122679" h="3810">
                  <a:moveTo>
                    <a:pt x="50419" y="0"/>
                  </a:moveTo>
                  <a:lnTo>
                    <a:pt x="0" y="0"/>
                  </a:lnTo>
                  <a:lnTo>
                    <a:pt x="0" y="3327"/>
                  </a:lnTo>
                  <a:lnTo>
                    <a:pt x="50419" y="3327"/>
                  </a:lnTo>
                  <a:lnTo>
                    <a:pt x="50419" y="0"/>
                  </a:lnTo>
                  <a:close/>
                </a:path>
                <a:path w="1122679" h="3810">
                  <a:moveTo>
                    <a:pt x="1122108" y="0"/>
                  </a:moveTo>
                  <a:lnTo>
                    <a:pt x="1074293" y="0"/>
                  </a:lnTo>
                  <a:lnTo>
                    <a:pt x="479425" y="0"/>
                  </a:lnTo>
                  <a:lnTo>
                    <a:pt x="294982" y="0"/>
                  </a:lnTo>
                  <a:lnTo>
                    <a:pt x="63881" y="0"/>
                  </a:lnTo>
                  <a:lnTo>
                    <a:pt x="63881" y="3327"/>
                  </a:lnTo>
                  <a:lnTo>
                    <a:pt x="294982" y="3327"/>
                  </a:lnTo>
                  <a:lnTo>
                    <a:pt x="479425" y="3327"/>
                  </a:lnTo>
                  <a:lnTo>
                    <a:pt x="1074293" y="3327"/>
                  </a:lnTo>
                  <a:lnTo>
                    <a:pt x="1122108" y="3327"/>
                  </a:lnTo>
                  <a:lnTo>
                    <a:pt x="1122108" y="0"/>
                  </a:lnTo>
                  <a:close/>
                </a:path>
              </a:pathLst>
            </a:custGeom>
            <a:solidFill>
              <a:srgbClr val="3379B6"/>
            </a:solidFill>
          </p:spPr>
          <p:txBody>
            <a:bodyPr wrap="square" lIns="0" tIns="0" rIns="0" bIns="0" rtlCol="0"/>
            <a:lstStyle/>
            <a:p>
              <a:endParaRPr/>
            </a:p>
          </p:txBody>
        </p:sp>
      </p:grpSp>
      <p:sp>
        <p:nvSpPr>
          <p:cNvPr id="7" name="object 7"/>
          <p:cNvSpPr txBox="1"/>
          <p:nvPr/>
        </p:nvSpPr>
        <p:spPr>
          <a:xfrm>
            <a:off x="1130842" y="6008073"/>
            <a:ext cx="478155" cy="113664"/>
          </a:xfrm>
          <a:prstGeom prst="rect">
            <a:avLst/>
          </a:prstGeom>
        </p:spPr>
        <p:txBody>
          <a:bodyPr vert="horz" wrap="square" lIns="0" tIns="15875" rIns="0" bIns="0" rtlCol="0">
            <a:spAutoFit/>
          </a:bodyPr>
          <a:lstStyle/>
          <a:p>
            <a:pPr marL="12700">
              <a:lnSpc>
                <a:spcPct val="100000"/>
              </a:lnSpc>
              <a:spcBef>
                <a:spcPts val="125"/>
              </a:spcBef>
            </a:pPr>
            <a:r>
              <a:rPr sz="550" b="1" spc="10" dirty="0">
                <a:latin typeface="Arial"/>
                <a:cs typeface="Arial"/>
              </a:rPr>
              <a:t>Mathedology</a:t>
            </a:r>
            <a:endParaRPr sz="550">
              <a:latin typeface="Arial"/>
              <a:cs typeface="Arial"/>
            </a:endParaRPr>
          </a:p>
        </p:txBody>
      </p:sp>
      <p:sp>
        <p:nvSpPr>
          <p:cNvPr id="8" name="object 8"/>
          <p:cNvSpPr txBox="1"/>
          <p:nvPr/>
        </p:nvSpPr>
        <p:spPr>
          <a:xfrm>
            <a:off x="1172091" y="6181588"/>
            <a:ext cx="2588260"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5" dirty="0">
                <a:latin typeface="Arial"/>
                <a:cs typeface="Arial"/>
              </a:rPr>
              <a:t>We begin by collecting data about </a:t>
            </a:r>
            <a:r>
              <a:rPr sz="350" spc="10" dirty="0">
                <a:latin typeface="Arial"/>
                <a:cs typeface="Arial"/>
              </a:rPr>
              <a:t>London </a:t>
            </a:r>
            <a:r>
              <a:rPr sz="350" spc="5" dirty="0">
                <a:latin typeface="Arial"/>
                <a:cs typeface="Arial"/>
              </a:rPr>
              <a:t>Boroughs from this link</a:t>
            </a:r>
            <a:r>
              <a:rPr sz="350" spc="30" dirty="0">
                <a:latin typeface="Arial"/>
                <a:cs typeface="Arial"/>
              </a:rPr>
              <a:t> </a:t>
            </a:r>
            <a:r>
              <a:rPr sz="350" spc="5" dirty="0">
                <a:latin typeface="Arial"/>
                <a:cs typeface="Arial"/>
              </a:rPr>
              <a:t>'</a:t>
            </a:r>
            <a:r>
              <a:rPr sz="350" spc="5" dirty="0">
                <a:solidFill>
                  <a:srgbClr val="3379B6"/>
                </a:solidFill>
                <a:latin typeface="Arial"/>
                <a:cs typeface="Arial"/>
                <a:hlinkClick r:id="rId2"/>
              </a:rPr>
              <a:t>https://en.wikipedia.org/wiki/List_of_London_boroughs</a:t>
            </a:r>
            <a:r>
              <a:rPr sz="350" spc="5" dirty="0">
                <a:latin typeface="Arial"/>
                <a:cs typeface="Arial"/>
              </a:rPr>
              <a:t>'</a:t>
            </a:r>
            <a:endParaRPr sz="350">
              <a:latin typeface="Arial"/>
              <a:cs typeface="Arial"/>
            </a:endParaRPr>
          </a:p>
        </p:txBody>
      </p:sp>
      <p:grpSp>
        <p:nvGrpSpPr>
          <p:cNvPr id="9" name="object 9"/>
          <p:cNvGrpSpPr/>
          <p:nvPr/>
        </p:nvGrpSpPr>
        <p:grpSpPr>
          <a:xfrm>
            <a:off x="1245739" y="6327039"/>
            <a:ext cx="2473960" cy="1346200"/>
            <a:chOff x="1245739" y="6327039"/>
            <a:chExt cx="2473960" cy="1346200"/>
          </a:xfrm>
        </p:grpSpPr>
        <p:sp>
          <p:nvSpPr>
            <p:cNvPr id="10" name="object 10"/>
            <p:cNvSpPr/>
            <p:nvPr/>
          </p:nvSpPr>
          <p:spPr>
            <a:xfrm>
              <a:off x="1245739" y="6327039"/>
              <a:ext cx="2473650" cy="61817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895665" y="7175495"/>
              <a:ext cx="1204815" cy="497278"/>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1172091" y="7052659"/>
            <a:ext cx="1126490"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5" dirty="0">
                <a:latin typeface="Arial"/>
                <a:cs typeface="Arial"/>
              </a:rPr>
              <a:t>We cleaned Data </a:t>
            </a:r>
            <a:r>
              <a:rPr sz="350" spc="10" dirty="0">
                <a:latin typeface="Arial"/>
                <a:cs typeface="Arial"/>
              </a:rPr>
              <a:t>and Remved </a:t>
            </a:r>
            <a:r>
              <a:rPr sz="350" spc="5" dirty="0">
                <a:latin typeface="Arial"/>
                <a:cs typeface="Arial"/>
              </a:rPr>
              <a:t>unwanted</a:t>
            </a:r>
            <a:r>
              <a:rPr sz="350" spc="20" dirty="0">
                <a:latin typeface="Arial"/>
                <a:cs typeface="Arial"/>
              </a:rPr>
              <a:t> </a:t>
            </a:r>
            <a:r>
              <a:rPr sz="350" spc="10" dirty="0">
                <a:latin typeface="Arial"/>
                <a:cs typeface="Arial"/>
              </a:rPr>
              <a:t>Columns</a:t>
            </a:r>
            <a:endParaRPr sz="350">
              <a:latin typeface="Arial"/>
              <a:cs typeface="Arial"/>
            </a:endParaRPr>
          </a:p>
        </p:txBody>
      </p:sp>
      <p:sp>
        <p:nvSpPr>
          <p:cNvPr id="13" name="object 13"/>
          <p:cNvSpPr txBox="1"/>
          <p:nvPr/>
        </p:nvSpPr>
        <p:spPr>
          <a:xfrm>
            <a:off x="1172091" y="7793571"/>
            <a:ext cx="2355215" cy="265430"/>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10" dirty="0">
                <a:latin typeface="Arial"/>
                <a:cs typeface="Arial"/>
              </a:rPr>
              <a:t>Use </a:t>
            </a:r>
            <a:r>
              <a:rPr sz="350" spc="5" dirty="0">
                <a:latin typeface="Arial"/>
                <a:cs typeface="Arial"/>
              </a:rPr>
              <a:t>geopy to get coordinates of </a:t>
            </a:r>
            <a:r>
              <a:rPr sz="350" spc="10" dirty="0">
                <a:latin typeface="Arial"/>
                <a:cs typeface="Arial"/>
              </a:rPr>
              <a:t>London </a:t>
            </a:r>
            <a:r>
              <a:rPr sz="350" spc="5" dirty="0">
                <a:latin typeface="Arial"/>
                <a:cs typeface="Arial"/>
              </a:rPr>
              <a:t>"The geograpical coordinate of </a:t>
            </a:r>
            <a:r>
              <a:rPr sz="350" spc="10" dirty="0">
                <a:latin typeface="Arial"/>
                <a:cs typeface="Arial"/>
              </a:rPr>
              <a:t>London </a:t>
            </a:r>
            <a:r>
              <a:rPr sz="350" spc="5" dirty="0">
                <a:latin typeface="Arial"/>
                <a:cs typeface="Arial"/>
              </a:rPr>
              <a:t>are 51.5073219,</a:t>
            </a:r>
            <a:r>
              <a:rPr sz="350" spc="80" dirty="0">
                <a:latin typeface="Arial"/>
                <a:cs typeface="Arial"/>
              </a:rPr>
              <a:t> </a:t>
            </a:r>
            <a:r>
              <a:rPr sz="350" spc="5" dirty="0">
                <a:latin typeface="Arial"/>
                <a:cs typeface="Arial"/>
              </a:rPr>
              <a:t>-0.1276474."</a:t>
            </a:r>
            <a:endParaRPr sz="350">
              <a:latin typeface="Arial"/>
              <a:cs typeface="Arial"/>
            </a:endParaRPr>
          </a:p>
          <a:p>
            <a:pPr>
              <a:lnSpc>
                <a:spcPct val="100000"/>
              </a:lnSpc>
            </a:pPr>
            <a:endParaRPr sz="400">
              <a:latin typeface="Arial"/>
              <a:cs typeface="Arial"/>
            </a:endParaRPr>
          </a:p>
          <a:p>
            <a:pPr>
              <a:lnSpc>
                <a:spcPct val="100000"/>
              </a:lnSpc>
              <a:spcBef>
                <a:spcPts val="50"/>
              </a:spcBef>
            </a:pPr>
            <a:endParaRPr sz="450">
              <a:latin typeface="Arial"/>
              <a:cs typeface="Arial"/>
            </a:endParaRPr>
          </a:p>
          <a:p>
            <a:pPr marL="12700">
              <a:lnSpc>
                <a:spcPct val="100000"/>
              </a:lnSpc>
            </a:pPr>
            <a:r>
              <a:rPr sz="350" spc="-5" dirty="0">
                <a:latin typeface="Arial"/>
                <a:cs typeface="Arial"/>
              </a:rPr>
              <a:t>1. </a:t>
            </a:r>
            <a:r>
              <a:rPr sz="350" spc="5" dirty="0">
                <a:latin typeface="Arial"/>
                <a:cs typeface="Arial"/>
              </a:rPr>
              <a:t>Create </a:t>
            </a:r>
            <a:r>
              <a:rPr sz="350" spc="10" dirty="0">
                <a:latin typeface="Arial"/>
                <a:cs typeface="Arial"/>
              </a:rPr>
              <a:t>a map </a:t>
            </a:r>
            <a:r>
              <a:rPr sz="350" spc="5" dirty="0">
                <a:latin typeface="Arial"/>
                <a:cs typeface="Arial"/>
              </a:rPr>
              <a:t>of </a:t>
            </a:r>
            <a:r>
              <a:rPr sz="350" spc="10" dirty="0">
                <a:latin typeface="Arial"/>
                <a:cs typeface="Arial"/>
              </a:rPr>
              <a:t>London </a:t>
            </a:r>
            <a:r>
              <a:rPr sz="350" spc="5" dirty="0">
                <a:latin typeface="Arial"/>
                <a:cs typeface="Arial"/>
              </a:rPr>
              <a:t>with Populataion superimposed </a:t>
            </a:r>
            <a:r>
              <a:rPr sz="350" spc="10" dirty="0">
                <a:latin typeface="Arial"/>
                <a:cs typeface="Arial"/>
              </a:rPr>
              <a:t>on</a:t>
            </a:r>
            <a:r>
              <a:rPr sz="350" spc="25" dirty="0">
                <a:latin typeface="Arial"/>
                <a:cs typeface="Arial"/>
              </a:rPr>
              <a:t> </a:t>
            </a:r>
            <a:r>
              <a:rPr sz="350" spc="5" dirty="0">
                <a:latin typeface="Arial"/>
                <a:cs typeface="Arial"/>
              </a:rPr>
              <a:t>top</a:t>
            </a:r>
            <a:endParaRPr sz="350">
              <a:latin typeface="Arial"/>
              <a:cs typeface="Arial"/>
            </a:endParaRPr>
          </a:p>
        </p:txBody>
      </p:sp>
      <p:sp>
        <p:nvSpPr>
          <p:cNvPr id="14" name="object 14"/>
          <p:cNvSpPr/>
          <p:nvPr/>
        </p:nvSpPr>
        <p:spPr>
          <a:xfrm>
            <a:off x="1238190" y="8053241"/>
            <a:ext cx="2516429" cy="1381700"/>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1172091" y="9542389"/>
            <a:ext cx="1394460"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5" dirty="0">
                <a:latin typeface="Arial"/>
                <a:cs typeface="Arial"/>
              </a:rPr>
              <a:t>Get the pizza restaurants in each borough from Foursquare</a:t>
            </a:r>
            <a:r>
              <a:rPr sz="350" spc="30" dirty="0">
                <a:latin typeface="Arial"/>
                <a:cs typeface="Arial"/>
              </a:rPr>
              <a:t> </a:t>
            </a:r>
            <a:r>
              <a:rPr sz="350" spc="5" dirty="0">
                <a:latin typeface="Arial"/>
                <a:cs typeface="Arial"/>
              </a:rPr>
              <a:t>API</a:t>
            </a:r>
            <a:endParaRPr sz="350">
              <a:latin typeface="Arial"/>
              <a:cs typeface="Arial"/>
            </a:endParaRPr>
          </a:p>
        </p:txBody>
      </p:sp>
      <p:grpSp>
        <p:nvGrpSpPr>
          <p:cNvPr id="16" name="object 16"/>
          <p:cNvGrpSpPr/>
          <p:nvPr/>
        </p:nvGrpSpPr>
        <p:grpSpPr>
          <a:xfrm>
            <a:off x="1238190" y="9618500"/>
            <a:ext cx="2516505" cy="1518920"/>
            <a:chOff x="1238190" y="9618500"/>
            <a:chExt cx="2516505" cy="1518920"/>
          </a:xfrm>
        </p:grpSpPr>
        <p:sp>
          <p:nvSpPr>
            <p:cNvPr id="17" name="object 17"/>
            <p:cNvSpPr/>
            <p:nvPr/>
          </p:nvSpPr>
          <p:spPr>
            <a:xfrm>
              <a:off x="1238190" y="9618500"/>
              <a:ext cx="2516429" cy="7725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025825" y="10639756"/>
              <a:ext cx="934483" cy="497278"/>
            </a:xfrm>
            <a:prstGeom prst="rect">
              <a:avLst/>
            </a:prstGeom>
            <a:blipFill>
              <a:blip r:embed="rId7" cstate="print"/>
              <a:stretch>
                <a:fillRect/>
              </a:stretch>
            </a:blipFill>
          </p:spPr>
          <p:txBody>
            <a:bodyPr wrap="square" lIns="0" tIns="0" rIns="0" bIns="0" rtlCol="0"/>
            <a:lstStyle/>
            <a:p>
              <a:endParaRPr/>
            </a:p>
          </p:txBody>
        </p:sp>
      </p:grpSp>
      <p:sp>
        <p:nvSpPr>
          <p:cNvPr id="19" name="object 19"/>
          <p:cNvSpPr txBox="1"/>
          <p:nvPr/>
        </p:nvSpPr>
        <p:spPr>
          <a:xfrm>
            <a:off x="1172091" y="10516922"/>
            <a:ext cx="1365885"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10" dirty="0">
                <a:latin typeface="Arial"/>
                <a:cs typeface="Arial"/>
              </a:rPr>
              <a:t>Make new </a:t>
            </a:r>
            <a:r>
              <a:rPr sz="350" spc="5" dirty="0">
                <a:latin typeface="Arial"/>
                <a:cs typeface="Arial"/>
              </a:rPr>
              <a:t>Dataframe contain info about pizza res in</a:t>
            </a:r>
            <a:r>
              <a:rPr sz="350" spc="-10" dirty="0">
                <a:latin typeface="Arial"/>
                <a:cs typeface="Arial"/>
              </a:rPr>
              <a:t> </a:t>
            </a:r>
            <a:r>
              <a:rPr sz="350" spc="5" dirty="0">
                <a:latin typeface="Arial"/>
                <a:cs typeface="Arial"/>
              </a:rPr>
              <a:t>Boroughs</a:t>
            </a:r>
            <a:endParaRPr sz="350">
              <a:latin typeface="Arial"/>
              <a:cs typeface="Arial"/>
            </a:endParaRPr>
          </a:p>
        </p:txBody>
      </p:sp>
      <p:sp>
        <p:nvSpPr>
          <p:cNvPr id="20" name="object 20"/>
          <p:cNvSpPr txBox="1"/>
          <p:nvPr/>
        </p:nvSpPr>
        <p:spPr>
          <a:xfrm>
            <a:off x="1172091" y="11261171"/>
            <a:ext cx="789305"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5" dirty="0">
                <a:latin typeface="Arial"/>
                <a:cs typeface="Arial"/>
              </a:rPr>
              <a:t>Analyze each Borough </a:t>
            </a:r>
            <a:r>
              <a:rPr sz="350" spc="10" dirty="0">
                <a:latin typeface="Arial"/>
                <a:cs typeface="Arial"/>
              </a:rPr>
              <a:t>By</a:t>
            </a:r>
            <a:r>
              <a:rPr sz="350" spc="40" dirty="0">
                <a:latin typeface="Arial"/>
                <a:cs typeface="Arial"/>
              </a:rPr>
              <a:t> </a:t>
            </a:r>
            <a:r>
              <a:rPr sz="350" spc="5" dirty="0">
                <a:latin typeface="Arial"/>
                <a:cs typeface="Arial"/>
              </a:rPr>
              <a:t>Pop/res</a:t>
            </a:r>
            <a:endParaRPr sz="350">
              <a:latin typeface="Arial"/>
              <a:cs typeface="Arial"/>
            </a:endParaRPr>
          </a:p>
        </p:txBody>
      </p:sp>
      <p:grpSp>
        <p:nvGrpSpPr>
          <p:cNvPr id="21" name="object 21"/>
          <p:cNvGrpSpPr/>
          <p:nvPr/>
        </p:nvGrpSpPr>
        <p:grpSpPr>
          <a:xfrm>
            <a:off x="1346908" y="11347887"/>
            <a:ext cx="2336165" cy="1828800"/>
            <a:chOff x="1346908" y="11347887"/>
            <a:chExt cx="2336165" cy="1828800"/>
          </a:xfrm>
        </p:grpSpPr>
        <p:sp>
          <p:nvSpPr>
            <p:cNvPr id="22" name="object 22"/>
            <p:cNvSpPr/>
            <p:nvPr/>
          </p:nvSpPr>
          <p:spPr>
            <a:xfrm>
              <a:off x="1346908" y="11347887"/>
              <a:ext cx="2336116" cy="1047238"/>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2176010" y="12688945"/>
              <a:ext cx="654138" cy="487266"/>
            </a:xfrm>
            <a:prstGeom prst="rect">
              <a:avLst/>
            </a:prstGeom>
            <a:blipFill>
              <a:blip r:embed="rId9" cstate="print"/>
              <a:stretch>
                <a:fillRect/>
              </a:stretch>
            </a:blipFill>
          </p:spPr>
          <p:txBody>
            <a:bodyPr wrap="square" lIns="0" tIns="0" rIns="0" bIns="0" rtlCol="0"/>
            <a:lstStyle/>
            <a:p>
              <a:endParaRPr/>
            </a:p>
          </p:txBody>
        </p:sp>
      </p:grpSp>
      <p:sp>
        <p:nvSpPr>
          <p:cNvPr id="24" name="object 24"/>
          <p:cNvSpPr txBox="1"/>
          <p:nvPr/>
        </p:nvSpPr>
        <p:spPr>
          <a:xfrm>
            <a:off x="1172091" y="12579460"/>
            <a:ext cx="939800"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 </a:t>
            </a:r>
            <a:r>
              <a:rPr sz="350" spc="5" dirty="0">
                <a:latin typeface="Arial"/>
                <a:cs typeface="Arial"/>
              </a:rPr>
              <a:t>Pre-processing for </a:t>
            </a:r>
            <a:r>
              <a:rPr sz="350" spc="10" dirty="0">
                <a:latin typeface="Arial"/>
                <a:cs typeface="Arial"/>
              </a:rPr>
              <a:t>ML </a:t>
            </a:r>
            <a:r>
              <a:rPr sz="350" spc="5" dirty="0">
                <a:latin typeface="Arial"/>
                <a:cs typeface="Arial"/>
              </a:rPr>
              <a:t>k-means</a:t>
            </a:r>
            <a:r>
              <a:rPr sz="350" spc="-45" dirty="0">
                <a:latin typeface="Arial"/>
                <a:cs typeface="Arial"/>
              </a:rPr>
              <a:t> </a:t>
            </a:r>
            <a:r>
              <a:rPr sz="350" spc="5" dirty="0">
                <a:latin typeface="Arial"/>
                <a:cs typeface="Arial"/>
              </a:rPr>
              <a:t>Algorithm</a:t>
            </a:r>
            <a:endParaRPr sz="350">
              <a:latin typeface="Arial"/>
              <a:cs typeface="Arial"/>
            </a:endParaRPr>
          </a:p>
        </p:txBody>
      </p:sp>
      <p:sp>
        <p:nvSpPr>
          <p:cNvPr id="25" name="object 25"/>
          <p:cNvSpPr txBox="1"/>
          <p:nvPr/>
        </p:nvSpPr>
        <p:spPr>
          <a:xfrm>
            <a:off x="1172091" y="13283660"/>
            <a:ext cx="2132330" cy="81915"/>
          </a:xfrm>
          <a:prstGeom prst="rect">
            <a:avLst/>
          </a:prstGeom>
        </p:spPr>
        <p:txBody>
          <a:bodyPr vert="horz" wrap="square" lIns="0" tIns="14604" rIns="0" bIns="0" rtlCol="0">
            <a:spAutoFit/>
          </a:bodyPr>
          <a:lstStyle/>
          <a:p>
            <a:pPr marL="12700">
              <a:lnSpc>
                <a:spcPct val="100000"/>
              </a:lnSpc>
              <a:spcBef>
                <a:spcPts val="114"/>
              </a:spcBef>
            </a:pPr>
            <a:r>
              <a:rPr sz="350" spc="-5" dirty="0">
                <a:latin typeface="Arial"/>
                <a:cs typeface="Arial"/>
              </a:rPr>
              <a:t>1.</a:t>
            </a:r>
            <a:r>
              <a:rPr sz="350" spc="25" dirty="0">
                <a:latin typeface="Arial"/>
                <a:cs typeface="Arial"/>
              </a:rPr>
              <a:t> </a:t>
            </a:r>
            <a:r>
              <a:rPr sz="350" spc="5" dirty="0">
                <a:latin typeface="Arial"/>
                <a:cs typeface="Arial"/>
              </a:rPr>
              <a:t>Modeling using scikit learn </a:t>
            </a:r>
            <a:r>
              <a:rPr sz="350" spc="10" dirty="0">
                <a:latin typeface="Arial"/>
                <a:cs typeface="Arial"/>
              </a:rPr>
              <a:t>and</a:t>
            </a:r>
            <a:r>
              <a:rPr sz="350" spc="5" dirty="0">
                <a:latin typeface="Arial"/>
                <a:cs typeface="Arial"/>
              </a:rPr>
              <a:t> got this labels</a:t>
            </a:r>
            <a:r>
              <a:rPr sz="350" dirty="0">
                <a:latin typeface="Arial"/>
                <a:cs typeface="Arial"/>
              </a:rPr>
              <a:t> </a:t>
            </a:r>
            <a:r>
              <a:rPr sz="350" spc="5" dirty="0">
                <a:latin typeface="Arial"/>
                <a:cs typeface="Arial"/>
              </a:rPr>
              <a:t>[0</a:t>
            </a:r>
            <a:r>
              <a:rPr sz="350" spc="10" dirty="0">
                <a:latin typeface="Arial"/>
                <a:cs typeface="Arial"/>
              </a:rPr>
              <a:t> 1</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1</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0 1</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0 0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a:t>
            </a:r>
            <a:r>
              <a:rPr sz="350" spc="10" dirty="0">
                <a:latin typeface="Arial"/>
                <a:cs typeface="Arial"/>
              </a:rPr>
              <a:t>0</a:t>
            </a:r>
            <a:r>
              <a:rPr sz="350" spc="5" dirty="0">
                <a:latin typeface="Arial"/>
                <a:cs typeface="Arial"/>
              </a:rPr>
              <a:t> 0]</a:t>
            </a:r>
            <a:endParaRPr sz="350">
              <a:latin typeface="Arial"/>
              <a:cs typeface="Arial"/>
            </a:endParaRPr>
          </a:p>
        </p:txBody>
      </p:sp>
      <p:sp>
        <p:nvSpPr>
          <p:cNvPr id="26" name="object 26"/>
          <p:cNvSpPr txBox="1"/>
          <p:nvPr/>
        </p:nvSpPr>
        <p:spPr>
          <a:xfrm>
            <a:off x="1130842" y="13497289"/>
            <a:ext cx="290830" cy="113664"/>
          </a:xfrm>
          <a:prstGeom prst="rect">
            <a:avLst/>
          </a:prstGeom>
        </p:spPr>
        <p:txBody>
          <a:bodyPr vert="horz" wrap="square" lIns="0" tIns="15875" rIns="0" bIns="0" rtlCol="0">
            <a:spAutoFit/>
          </a:bodyPr>
          <a:lstStyle/>
          <a:p>
            <a:pPr marL="12700">
              <a:lnSpc>
                <a:spcPct val="100000"/>
              </a:lnSpc>
              <a:spcBef>
                <a:spcPts val="125"/>
              </a:spcBef>
            </a:pPr>
            <a:r>
              <a:rPr sz="550" b="1" spc="10" dirty="0">
                <a:latin typeface="Arial"/>
                <a:cs typeface="Arial"/>
              </a:rPr>
              <a:t>Results</a:t>
            </a:r>
            <a:endParaRPr sz="550">
              <a:latin typeface="Arial"/>
              <a:cs typeface="Arial"/>
            </a:endParaRPr>
          </a:p>
        </p:txBody>
      </p:sp>
      <p:sp>
        <p:nvSpPr>
          <p:cNvPr id="27" name="object 27"/>
          <p:cNvSpPr txBox="1"/>
          <p:nvPr/>
        </p:nvSpPr>
        <p:spPr>
          <a:xfrm>
            <a:off x="1130842" y="13670802"/>
            <a:ext cx="2259330" cy="235585"/>
          </a:xfrm>
          <a:prstGeom prst="rect">
            <a:avLst/>
          </a:prstGeom>
        </p:spPr>
        <p:txBody>
          <a:bodyPr vert="horz" wrap="square" lIns="0" tIns="14604" rIns="0" bIns="0" rtlCol="0">
            <a:spAutoFit/>
          </a:bodyPr>
          <a:lstStyle/>
          <a:p>
            <a:pPr marL="12700">
              <a:lnSpc>
                <a:spcPct val="100000"/>
              </a:lnSpc>
              <a:spcBef>
                <a:spcPts val="114"/>
              </a:spcBef>
            </a:pPr>
            <a:r>
              <a:rPr sz="350" spc="10" dirty="0">
                <a:latin typeface="Arial"/>
                <a:cs typeface="Arial"/>
              </a:rPr>
              <a:t>So we </a:t>
            </a:r>
            <a:r>
              <a:rPr sz="350" spc="5" dirty="0">
                <a:latin typeface="Arial"/>
                <a:cs typeface="Arial"/>
              </a:rPr>
              <a:t>can </a:t>
            </a:r>
            <a:r>
              <a:rPr sz="350" spc="10" dirty="0">
                <a:latin typeface="Arial"/>
                <a:cs typeface="Arial"/>
              </a:rPr>
              <a:t>know </a:t>
            </a:r>
            <a:r>
              <a:rPr sz="350" spc="5" dirty="0">
                <a:latin typeface="Arial"/>
                <a:cs typeface="Arial"/>
              </a:rPr>
              <a:t>which borough is </a:t>
            </a:r>
            <a:r>
              <a:rPr sz="350" spc="10" dirty="0">
                <a:latin typeface="Arial"/>
                <a:cs typeface="Arial"/>
              </a:rPr>
              <a:t>recommended </a:t>
            </a:r>
            <a:r>
              <a:rPr sz="350" spc="5" dirty="0">
                <a:latin typeface="Arial"/>
                <a:cs typeface="Arial"/>
              </a:rPr>
              <a:t>to </a:t>
            </a:r>
            <a:r>
              <a:rPr sz="350" spc="10" dirty="0">
                <a:latin typeface="Arial"/>
                <a:cs typeface="Arial"/>
              </a:rPr>
              <a:t>open </a:t>
            </a:r>
            <a:r>
              <a:rPr sz="350" spc="5" dirty="0">
                <a:latin typeface="Arial"/>
                <a:cs typeface="Arial"/>
              </a:rPr>
              <a:t>pizza restaurant </a:t>
            </a:r>
            <a:r>
              <a:rPr sz="350" spc="10" dirty="0">
                <a:latin typeface="Arial"/>
                <a:cs typeface="Arial"/>
              </a:rPr>
              <a:t>and </a:t>
            </a:r>
            <a:r>
              <a:rPr sz="350" spc="5" dirty="0">
                <a:latin typeface="Arial"/>
                <a:cs typeface="Arial"/>
              </a:rPr>
              <a:t>where to </a:t>
            </a:r>
            <a:r>
              <a:rPr sz="350" spc="10" dirty="0">
                <a:latin typeface="Arial"/>
                <a:cs typeface="Arial"/>
              </a:rPr>
              <a:t>open new</a:t>
            </a:r>
            <a:r>
              <a:rPr sz="350" spc="60" dirty="0">
                <a:latin typeface="Arial"/>
                <a:cs typeface="Arial"/>
              </a:rPr>
              <a:t> </a:t>
            </a:r>
            <a:r>
              <a:rPr sz="350" spc="5" dirty="0">
                <a:latin typeface="Arial"/>
                <a:cs typeface="Arial"/>
              </a:rPr>
              <a:t>branches</a:t>
            </a:r>
            <a:endParaRPr sz="350">
              <a:latin typeface="Arial"/>
              <a:cs typeface="Arial"/>
            </a:endParaRPr>
          </a:p>
          <a:p>
            <a:pPr>
              <a:lnSpc>
                <a:spcPct val="100000"/>
              </a:lnSpc>
            </a:pPr>
            <a:endParaRPr sz="400">
              <a:latin typeface="Arial"/>
              <a:cs typeface="Arial"/>
            </a:endParaRPr>
          </a:p>
          <a:p>
            <a:pPr marL="12700">
              <a:lnSpc>
                <a:spcPct val="100000"/>
              </a:lnSpc>
              <a:spcBef>
                <a:spcPts val="330"/>
              </a:spcBef>
            </a:pPr>
            <a:r>
              <a:rPr sz="350" spc="5" dirty="0">
                <a:latin typeface="Arial"/>
                <a:cs typeface="Arial"/>
              </a:rPr>
              <a:t>First the following graph indicates that the best place is</a:t>
            </a:r>
            <a:r>
              <a:rPr sz="350" spc="10" dirty="0">
                <a:latin typeface="Arial"/>
                <a:cs typeface="Arial"/>
              </a:rPr>
              <a:t> </a:t>
            </a:r>
            <a:r>
              <a:rPr sz="350" spc="5" dirty="0">
                <a:latin typeface="Arial"/>
                <a:cs typeface="Arial"/>
              </a:rPr>
              <a:t>'Berent'</a:t>
            </a:r>
            <a:endParaRPr sz="350">
              <a:latin typeface="Arial"/>
              <a:cs typeface="Arial"/>
            </a:endParaRPr>
          </a:p>
        </p:txBody>
      </p:sp>
      <p:sp>
        <p:nvSpPr>
          <p:cNvPr id="28" name="object 28"/>
          <p:cNvSpPr/>
          <p:nvPr/>
        </p:nvSpPr>
        <p:spPr>
          <a:xfrm>
            <a:off x="1144741" y="13900436"/>
            <a:ext cx="2609878" cy="2463030"/>
          </a:xfrm>
          <a:prstGeom prst="rect">
            <a:avLst/>
          </a:prstGeom>
          <a:blipFill>
            <a:blip r:embed="rId10" cstate="print"/>
            <a:stretch>
              <a:fillRect/>
            </a:stretch>
          </a:blipFill>
        </p:spPr>
        <p:txBody>
          <a:bodyPr wrap="square" lIns="0" tIns="0" rIns="0" bIns="0" rtlCol="0"/>
          <a:lstStyle/>
          <a:p>
            <a:endParaRPr/>
          </a:p>
        </p:txBody>
      </p:sp>
      <p:sp>
        <p:nvSpPr>
          <p:cNvPr id="29" name="object 29"/>
          <p:cNvSpPr txBox="1"/>
          <p:nvPr/>
        </p:nvSpPr>
        <p:spPr>
          <a:xfrm>
            <a:off x="1130842" y="16440878"/>
            <a:ext cx="1397000" cy="81915"/>
          </a:xfrm>
          <a:prstGeom prst="rect">
            <a:avLst/>
          </a:prstGeom>
        </p:spPr>
        <p:txBody>
          <a:bodyPr vert="horz" wrap="square" lIns="0" tIns="14604" rIns="0" bIns="0" rtlCol="0">
            <a:spAutoFit/>
          </a:bodyPr>
          <a:lstStyle/>
          <a:p>
            <a:pPr marL="12700">
              <a:lnSpc>
                <a:spcPct val="100000"/>
              </a:lnSpc>
              <a:spcBef>
                <a:spcPts val="114"/>
              </a:spcBef>
            </a:pPr>
            <a:r>
              <a:rPr sz="350" spc="10" dirty="0">
                <a:latin typeface="Arial"/>
                <a:cs typeface="Arial"/>
              </a:rPr>
              <a:t>Seconed </a:t>
            </a:r>
            <a:r>
              <a:rPr sz="350" spc="5" dirty="0">
                <a:latin typeface="Arial"/>
                <a:cs typeface="Arial"/>
              </a:rPr>
              <a:t>the following </a:t>
            </a:r>
            <a:r>
              <a:rPr sz="350" spc="10" dirty="0">
                <a:latin typeface="Arial"/>
                <a:cs typeface="Arial"/>
              </a:rPr>
              <a:t>map </a:t>
            </a:r>
            <a:r>
              <a:rPr sz="350" spc="5" dirty="0">
                <a:latin typeface="Arial"/>
                <a:cs typeface="Arial"/>
              </a:rPr>
              <a:t>indicates where to </a:t>
            </a:r>
            <a:r>
              <a:rPr sz="350" spc="10" dirty="0">
                <a:latin typeface="Arial"/>
                <a:cs typeface="Arial"/>
              </a:rPr>
              <a:t>open new</a:t>
            </a:r>
            <a:r>
              <a:rPr sz="350" spc="15" dirty="0">
                <a:latin typeface="Arial"/>
                <a:cs typeface="Arial"/>
              </a:rPr>
              <a:t> </a:t>
            </a:r>
            <a:r>
              <a:rPr sz="350" spc="5" dirty="0">
                <a:latin typeface="Arial"/>
                <a:cs typeface="Arial"/>
              </a:rPr>
              <a:t>branches</a:t>
            </a:r>
            <a:endParaRPr sz="350">
              <a:latin typeface="Arial"/>
              <a:cs typeface="Arial"/>
            </a:endParaRPr>
          </a:p>
        </p:txBody>
      </p:sp>
      <p:sp>
        <p:nvSpPr>
          <p:cNvPr id="30" name="object 30"/>
          <p:cNvSpPr/>
          <p:nvPr/>
        </p:nvSpPr>
        <p:spPr>
          <a:xfrm>
            <a:off x="1301601" y="16516990"/>
            <a:ext cx="2296158" cy="1381700"/>
          </a:xfrm>
          <a:prstGeom prst="rect">
            <a:avLst/>
          </a:prstGeom>
          <a:blipFill>
            <a:blip r:embed="rId11" cstate="print"/>
            <a:stretch>
              <a:fillRect/>
            </a:stretch>
          </a:blipFill>
        </p:spPr>
        <p:txBody>
          <a:bodyPr wrap="square" lIns="0" tIns="0" rIns="0" bIns="0" rtlCol="0"/>
          <a:lstStyle/>
          <a:p>
            <a:endParaRPr/>
          </a:p>
        </p:txBody>
      </p:sp>
      <p:sp>
        <p:nvSpPr>
          <p:cNvPr id="31" name="object 31"/>
          <p:cNvSpPr txBox="1"/>
          <p:nvPr/>
        </p:nvSpPr>
        <p:spPr>
          <a:xfrm>
            <a:off x="897273" y="18006170"/>
            <a:ext cx="2786380" cy="422275"/>
          </a:xfrm>
          <a:prstGeom prst="rect">
            <a:avLst/>
          </a:prstGeom>
        </p:spPr>
        <p:txBody>
          <a:bodyPr vert="horz" wrap="square" lIns="0" tIns="15875" rIns="0" bIns="0" rtlCol="0">
            <a:spAutoFit/>
          </a:bodyPr>
          <a:lstStyle/>
          <a:p>
            <a:pPr marL="245745">
              <a:lnSpc>
                <a:spcPct val="100000"/>
              </a:lnSpc>
              <a:spcBef>
                <a:spcPts val="125"/>
              </a:spcBef>
            </a:pPr>
            <a:r>
              <a:rPr sz="550" b="1" spc="10" dirty="0">
                <a:latin typeface="Arial"/>
                <a:cs typeface="Arial"/>
              </a:rPr>
              <a:t>Conclusion:</a:t>
            </a:r>
            <a:endParaRPr sz="550">
              <a:latin typeface="Arial"/>
              <a:cs typeface="Arial"/>
            </a:endParaRPr>
          </a:p>
          <a:p>
            <a:pPr marL="245745" marR="5080">
              <a:lnSpc>
                <a:spcPct val="125099"/>
              </a:lnSpc>
              <a:spcBef>
                <a:spcPts val="275"/>
              </a:spcBef>
            </a:pPr>
            <a:r>
              <a:rPr sz="350" spc="5" dirty="0">
                <a:latin typeface="Arial"/>
                <a:cs typeface="Arial"/>
              </a:rPr>
              <a:t>There is always </a:t>
            </a:r>
            <a:r>
              <a:rPr sz="350" spc="10" dirty="0">
                <a:latin typeface="Arial"/>
                <a:cs typeface="Arial"/>
              </a:rPr>
              <a:t>room </a:t>
            </a:r>
            <a:r>
              <a:rPr sz="350" spc="5" dirty="0">
                <a:latin typeface="Arial"/>
                <a:cs typeface="Arial"/>
              </a:rPr>
              <a:t>for improvement </a:t>
            </a:r>
            <a:r>
              <a:rPr sz="350" spc="10" dirty="0">
                <a:latin typeface="Arial"/>
                <a:cs typeface="Arial"/>
              </a:rPr>
              <a:t>and </a:t>
            </a:r>
            <a:r>
              <a:rPr sz="350" spc="5" dirty="0">
                <a:latin typeface="Arial"/>
                <a:cs typeface="Arial"/>
              </a:rPr>
              <a:t>hence the above solution I have provided can also </a:t>
            </a:r>
            <a:r>
              <a:rPr sz="350" spc="10" dirty="0">
                <a:latin typeface="Arial"/>
                <a:cs typeface="Arial"/>
              </a:rPr>
              <a:t>be </a:t>
            </a:r>
            <a:r>
              <a:rPr sz="350" spc="5" dirty="0">
                <a:latin typeface="Arial"/>
                <a:cs typeface="Arial"/>
              </a:rPr>
              <a:t>improved for best results  depending </a:t>
            </a:r>
            <a:r>
              <a:rPr sz="350" spc="10" dirty="0">
                <a:latin typeface="Arial"/>
                <a:cs typeface="Arial"/>
              </a:rPr>
              <a:t>upon </a:t>
            </a:r>
            <a:r>
              <a:rPr sz="350" spc="5" dirty="0">
                <a:latin typeface="Arial"/>
                <a:cs typeface="Arial"/>
              </a:rPr>
              <a:t>the data </a:t>
            </a:r>
            <a:r>
              <a:rPr sz="350" spc="10" dirty="0">
                <a:latin typeface="Arial"/>
                <a:cs typeface="Arial"/>
              </a:rPr>
              <a:t>we</a:t>
            </a:r>
            <a:r>
              <a:rPr sz="350" spc="-5" dirty="0">
                <a:latin typeface="Arial"/>
                <a:cs typeface="Arial"/>
              </a:rPr>
              <a:t> </a:t>
            </a:r>
            <a:r>
              <a:rPr sz="350" spc="5" dirty="0">
                <a:latin typeface="Arial"/>
                <a:cs typeface="Arial"/>
              </a:rPr>
              <a:t>have.</a:t>
            </a:r>
            <a:endParaRPr sz="350">
              <a:latin typeface="Arial"/>
              <a:cs typeface="Arial"/>
            </a:endParaRPr>
          </a:p>
          <a:p>
            <a:pPr>
              <a:lnSpc>
                <a:spcPct val="100000"/>
              </a:lnSpc>
              <a:spcBef>
                <a:spcPts val="50"/>
              </a:spcBef>
            </a:pPr>
            <a:endParaRPr sz="550">
              <a:latin typeface="Arial"/>
              <a:cs typeface="Arial"/>
            </a:endParaRPr>
          </a:p>
          <a:p>
            <a:pPr marL="12700">
              <a:lnSpc>
                <a:spcPct val="100000"/>
              </a:lnSpc>
              <a:spcBef>
                <a:spcPts val="5"/>
              </a:spcBef>
            </a:pPr>
            <a:r>
              <a:rPr sz="350" spc="10" dirty="0">
                <a:solidFill>
                  <a:srgbClr val="2F3F9E"/>
                </a:solidFill>
                <a:latin typeface="Courier New"/>
                <a:cs typeface="Courier New"/>
              </a:rPr>
              <a:t>In [</a:t>
            </a:r>
            <a:r>
              <a:rPr sz="350" spc="5" dirty="0">
                <a:solidFill>
                  <a:srgbClr val="2F3F9E"/>
                </a:solidFill>
                <a:latin typeface="Courier New"/>
                <a:cs typeface="Courier New"/>
              </a:rPr>
              <a:t> </a:t>
            </a:r>
            <a:r>
              <a:rPr sz="350" spc="10" dirty="0">
                <a:solidFill>
                  <a:srgbClr val="2F3F9E"/>
                </a:solidFill>
                <a:latin typeface="Courier New"/>
                <a:cs typeface="Courier New"/>
              </a:rPr>
              <a:t>]:</a:t>
            </a:r>
            <a:endParaRPr sz="350">
              <a:latin typeface="Courier New"/>
              <a:cs typeface="Courier New"/>
            </a:endParaRPr>
          </a:p>
        </p:txBody>
      </p:sp>
      <p:grpSp>
        <p:nvGrpSpPr>
          <p:cNvPr id="32" name="object 32"/>
          <p:cNvGrpSpPr/>
          <p:nvPr/>
        </p:nvGrpSpPr>
        <p:grpSpPr>
          <a:xfrm>
            <a:off x="1124717" y="18345906"/>
            <a:ext cx="2653665" cy="100330"/>
            <a:chOff x="1124717" y="18345906"/>
            <a:chExt cx="2653665" cy="100330"/>
          </a:xfrm>
        </p:grpSpPr>
        <p:sp>
          <p:nvSpPr>
            <p:cNvPr id="33" name="object 33"/>
            <p:cNvSpPr/>
            <p:nvPr/>
          </p:nvSpPr>
          <p:spPr>
            <a:xfrm>
              <a:off x="1126385" y="18347575"/>
              <a:ext cx="2650490" cy="97155"/>
            </a:xfrm>
            <a:custGeom>
              <a:avLst/>
              <a:gdLst/>
              <a:ahLst/>
              <a:cxnLst/>
              <a:rect l="l" t="t" r="r" b="b"/>
              <a:pathLst>
                <a:path w="2650490" h="97155">
                  <a:moveTo>
                    <a:pt x="2645584" y="96784"/>
                  </a:moveTo>
                  <a:lnTo>
                    <a:pt x="4342" y="96784"/>
                  </a:lnTo>
                  <a:lnTo>
                    <a:pt x="3703" y="96656"/>
                  </a:lnTo>
                  <a:lnTo>
                    <a:pt x="0" y="92441"/>
                  </a:lnTo>
                  <a:lnTo>
                    <a:pt x="0" y="4341"/>
                  </a:lnTo>
                  <a:lnTo>
                    <a:pt x="4342" y="0"/>
                  </a:lnTo>
                  <a:lnTo>
                    <a:pt x="2645584" y="0"/>
                  </a:lnTo>
                  <a:lnTo>
                    <a:pt x="2649926" y="4341"/>
                  </a:lnTo>
                  <a:lnTo>
                    <a:pt x="2649926" y="92441"/>
                  </a:lnTo>
                  <a:lnTo>
                    <a:pt x="2646223" y="96656"/>
                  </a:lnTo>
                  <a:close/>
                </a:path>
              </a:pathLst>
            </a:custGeom>
            <a:solidFill>
              <a:srgbClr val="F6F6F6"/>
            </a:solidFill>
          </p:spPr>
          <p:txBody>
            <a:bodyPr wrap="square" lIns="0" tIns="0" rIns="0" bIns="0" rtlCol="0"/>
            <a:lstStyle/>
            <a:p>
              <a:endParaRPr/>
            </a:p>
          </p:txBody>
        </p:sp>
        <p:sp>
          <p:nvSpPr>
            <p:cNvPr id="34" name="object 34"/>
            <p:cNvSpPr/>
            <p:nvPr/>
          </p:nvSpPr>
          <p:spPr>
            <a:xfrm>
              <a:off x="1126385" y="18347575"/>
              <a:ext cx="2650490" cy="97155"/>
            </a:xfrm>
            <a:custGeom>
              <a:avLst/>
              <a:gdLst/>
              <a:ahLst/>
              <a:cxnLst/>
              <a:rect l="l" t="t" r="r" b="b"/>
              <a:pathLst>
                <a:path w="2650490" h="97155">
                  <a:moveTo>
                    <a:pt x="0" y="91779"/>
                  </a:moveTo>
                  <a:lnTo>
                    <a:pt x="0" y="5006"/>
                  </a:lnTo>
                  <a:lnTo>
                    <a:pt x="0" y="4341"/>
                  </a:lnTo>
                  <a:lnTo>
                    <a:pt x="126" y="3702"/>
                  </a:lnTo>
                  <a:lnTo>
                    <a:pt x="381" y="3088"/>
                  </a:lnTo>
                  <a:lnTo>
                    <a:pt x="635" y="2473"/>
                  </a:lnTo>
                  <a:lnTo>
                    <a:pt x="996" y="1932"/>
                  </a:lnTo>
                  <a:lnTo>
                    <a:pt x="1466" y="1465"/>
                  </a:lnTo>
                  <a:lnTo>
                    <a:pt x="1935" y="994"/>
                  </a:lnTo>
                  <a:lnTo>
                    <a:pt x="2477" y="632"/>
                  </a:lnTo>
                  <a:lnTo>
                    <a:pt x="3090" y="379"/>
                  </a:lnTo>
                  <a:lnTo>
                    <a:pt x="3703" y="127"/>
                  </a:lnTo>
                  <a:lnTo>
                    <a:pt x="4342" y="0"/>
                  </a:lnTo>
                  <a:lnTo>
                    <a:pt x="5006" y="0"/>
                  </a:lnTo>
                  <a:lnTo>
                    <a:pt x="2644921" y="0"/>
                  </a:lnTo>
                  <a:lnTo>
                    <a:pt x="2645584" y="0"/>
                  </a:lnTo>
                  <a:lnTo>
                    <a:pt x="2646223" y="127"/>
                  </a:lnTo>
                  <a:lnTo>
                    <a:pt x="2646836" y="379"/>
                  </a:lnTo>
                  <a:lnTo>
                    <a:pt x="2647449" y="632"/>
                  </a:lnTo>
                  <a:lnTo>
                    <a:pt x="2647990" y="994"/>
                  </a:lnTo>
                  <a:lnTo>
                    <a:pt x="2648460" y="1465"/>
                  </a:lnTo>
                  <a:lnTo>
                    <a:pt x="2648929" y="1932"/>
                  </a:lnTo>
                  <a:lnTo>
                    <a:pt x="2649291" y="2473"/>
                  </a:lnTo>
                  <a:lnTo>
                    <a:pt x="2649545" y="3088"/>
                  </a:lnTo>
                  <a:lnTo>
                    <a:pt x="2649799" y="3702"/>
                  </a:lnTo>
                  <a:lnTo>
                    <a:pt x="2649926" y="4341"/>
                  </a:lnTo>
                  <a:lnTo>
                    <a:pt x="2649927" y="5006"/>
                  </a:lnTo>
                  <a:lnTo>
                    <a:pt x="2649927" y="91779"/>
                  </a:lnTo>
                  <a:lnTo>
                    <a:pt x="2646836" y="96401"/>
                  </a:lnTo>
                  <a:lnTo>
                    <a:pt x="2646223" y="96656"/>
                  </a:lnTo>
                  <a:lnTo>
                    <a:pt x="2645584" y="96784"/>
                  </a:lnTo>
                  <a:lnTo>
                    <a:pt x="2644921" y="96785"/>
                  </a:lnTo>
                  <a:lnTo>
                    <a:pt x="5006" y="96785"/>
                  </a:lnTo>
                  <a:lnTo>
                    <a:pt x="4342" y="96784"/>
                  </a:lnTo>
                  <a:lnTo>
                    <a:pt x="3703" y="96656"/>
                  </a:lnTo>
                  <a:lnTo>
                    <a:pt x="3090" y="96401"/>
                  </a:lnTo>
                  <a:lnTo>
                    <a:pt x="2477" y="96146"/>
                  </a:lnTo>
                  <a:lnTo>
                    <a:pt x="0" y="92441"/>
                  </a:lnTo>
                  <a:lnTo>
                    <a:pt x="0" y="91779"/>
                  </a:lnTo>
                  <a:close/>
                </a:path>
              </a:pathLst>
            </a:custGeom>
            <a:ln w="3337">
              <a:solidFill>
                <a:srgbClr val="CFCFCF"/>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79B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790</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Ahmed Tarek</cp:lastModifiedBy>
  <cp:revision>1</cp:revision>
  <dcterms:created xsi:type="dcterms:W3CDTF">2020-07-17T18:59:12Z</dcterms:created>
  <dcterms:modified xsi:type="dcterms:W3CDTF">2020-07-17T19:07:34Z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2020-07-17T00:00:00Z</vt:filetime>
  </property>
  <property fmtid="{D5CDD505-2E9C-101B-9397-08002B2CF9AE}" pid="3" name="Creator">
    <vt:lpwstr>Chromium</vt:lpwstr>
  </property>
  <property fmtid="{D5CDD505-2E9C-101B-9397-08002B2CF9AE}" pid="4" name="LastSaved">
    <vt:filetime>2020-07-17T00:00:00Z</vt:filetime>
  </property>
</Properties>
</file>