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7" autoAdjust="0"/>
    <p:restoredTop sz="94660"/>
  </p:normalViewPr>
  <p:slideViewPr>
    <p:cSldViewPr snapToGrid="0">
      <p:cViewPr varScale="1">
        <p:scale>
          <a:sx n="28" d="100"/>
          <a:sy n="28" d="100"/>
        </p:scale>
        <p:origin x="1296"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tr-TR"/>
              <a:t>Asıl başlık stilini düzenlemek için tıklayın</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A2A8836-1C49-4324-8B8E-02404F227F3B}"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21594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2A8836-1C49-4324-8B8E-02404F227F3B}"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258503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2A8836-1C49-4324-8B8E-02404F227F3B}"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128328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2A8836-1C49-4324-8B8E-02404F227F3B}"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244464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A2A8836-1C49-4324-8B8E-02404F227F3B}" type="datetimeFigureOut">
              <a:rPr lang="tr-TR" smtClean="0"/>
              <a:t>13.06.2022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80826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A2A8836-1C49-4324-8B8E-02404F227F3B}" type="datetimeFigureOut">
              <a:rPr lang="tr-TR" smtClean="0"/>
              <a:t>13.06.2022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68963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tr-TR"/>
              <a:t>Asıl metin stillerini düzenle</a:t>
            </a:r>
          </a:p>
        </p:txBody>
      </p:sp>
      <p:sp>
        <p:nvSpPr>
          <p:cNvPr id="4" name="Content Placeholder 3"/>
          <p:cNvSpPr>
            <a:spLocks noGrp="1"/>
          </p:cNvSpPr>
          <p:nvPr>
            <p:ph sz="half" idx="2"/>
          </p:nvPr>
        </p:nvSpPr>
        <p:spPr>
          <a:xfrm>
            <a:off x="2267431" y="8016240"/>
            <a:ext cx="13926024" cy="117906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tr-TR"/>
              <a:t>Asıl metin stillerini düzenle</a:t>
            </a:r>
          </a:p>
        </p:txBody>
      </p:sp>
      <p:sp>
        <p:nvSpPr>
          <p:cNvPr id="6" name="Content Placeholder 5"/>
          <p:cNvSpPr>
            <a:spLocks noGrp="1"/>
          </p:cNvSpPr>
          <p:nvPr>
            <p:ph sz="quarter" idx="4"/>
          </p:nvPr>
        </p:nvSpPr>
        <p:spPr>
          <a:xfrm>
            <a:off x="16664942" y="8016240"/>
            <a:ext cx="13994608" cy="117906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A2A8836-1C49-4324-8B8E-02404F227F3B}" type="datetimeFigureOut">
              <a:rPr lang="tr-TR" smtClean="0"/>
              <a:t>13.06.2022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156550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A2A8836-1C49-4324-8B8E-02404F227F3B}" type="datetimeFigureOut">
              <a:rPr lang="tr-TR" smtClean="0"/>
              <a:t>13.06.2022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272927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A8836-1C49-4324-8B8E-02404F227F3B}" type="datetimeFigureOut">
              <a:rPr lang="tr-TR" smtClean="0"/>
              <a:t>13.06.2022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270229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tr-TR"/>
              <a:t>Asıl başlık stilini düzenlemek için tıklayın</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tr-TR"/>
              <a:t>Asıl metin stillerini düzenle</a:t>
            </a:r>
          </a:p>
        </p:txBody>
      </p:sp>
      <p:sp>
        <p:nvSpPr>
          <p:cNvPr id="5" name="Date Placeholder 4"/>
          <p:cNvSpPr>
            <a:spLocks noGrp="1"/>
          </p:cNvSpPr>
          <p:nvPr>
            <p:ph type="dt" sz="half" idx="10"/>
          </p:nvPr>
        </p:nvSpPr>
        <p:spPr/>
        <p:txBody>
          <a:bodyPr/>
          <a:lstStyle/>
          <a:p>
            <a:fld id="{0A2A8836-1C49-4324-8B8E-02404F227F3B}" type="datetimeFigureOut">
              <a:rPr lang="tr-TR" smtClean="0"/>
              <a:t>13.06.2022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9469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tr-TR"/>
              <a:t>Resim eklemek için simgeye tıklayın</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tr-TR"/>
              <a:t>Asıl metin stillerini düzenle</a:t>
            </a:r>
          </a:p>
        </p:txBody>
      </p:sp>
      <p:sp>
        <p:nvSpPr>
          <p:cNvPr id="5" name="Date Placeholder 4"/>
          <p:cNvSpPr>
            <a:spLocks noGrp="1"/>
          </p:cNvSpPr>
          <p:nvPr>
            <p:ph type="dt" sz="half" idx="10"/>
          </p:nvPr>
        </p:nvSpPr>
        <p:spPr/>
        <p:txBody>
          <a:bodyPr/>
          <a:lstStyle/>
          <a:p>
            <a:fld id="{0A2A8836-1C49-4324-8B8E-02404F227F3B}" type="datetimeFigureOut">
              <a:rPr lang="tr-TR" smtClean="0"/>
              <a:t>13.06.2022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970622-B271-4D5E-8D87-5CE6706C8A1F}" type="slidenum">
              <a:rPr lang="tr-TR" smtClean="0"/>
              <a:t>‹#›</a:t>
            </a:fld>
            <a:endParaRPr lang="tr-TR"/>
          </a:p>
        </p:txBody>
      </p:sp>
    </p:spTree>
    <p:extLst>
      <p:ext uri="{BB962C8B-B14F-4D97-AF65-F5344CB8AC3E}">
        <p14:creationId xmlns:p14="http://schemas.microsoft.com/office/powerpoint/2010/main" val="411140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0A2A8836-1C49-4324-8B8E-02404F227F3B}" type="datetimeFigureOut">
              <a:rPr lang="tr-TR" smtClean="0"/>
              <a:t>13.06.2022</a:t>
            </a:fld>
            <a:endParaRPr lang="tr-TR"/>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9970622-B271-4D5E-8D87-5CE6706C8A1F}" type="slidenum">
              <a:rPr lang="tr-TR" smtClean="0"/>
              <a:t>‹#›</a:t>
            </a:fld>
            <a:endParaRPr lang="tr-TR"/>
          </a:p>
        </p:txBody>
      </p:sp>
    </p:spTree>
    <p:extLst>
      <p:ext uri="{BB962C8B-B14F-4D97-AF65-F5344CB8AC3E}">
        <p14:creationId xmlns:p14="http://schemas.microsoft.com/office/powerpoint/2010/main" val="4577078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71">
            <a:extLst>
              <a:ext uri="{FF2B5EF4-FFF2-40B4-BE49-F238E27FC236}">
                <a16:creationId xmlns:a16="http://schemas.microsoft.com/office/drawing/2014/main" id="{9959F090-C87D-4015-A031-589249CD20D4}"/>
              </a:ext>
            </a:extLst>
          </p:cNvPr>
          <p:cNvSpPr/>
          <p:nvPr/>
        </p:nvSpPr>
        <p:spPr>
          <a:xfrm>
            <a:off x="0" y="3"/>
            <a:ext cx="32918400" cy="4168061"/>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smtId="4294967295"/>
            </a:defPPr>
          </a:lstStyle>
          <a:p>
            <a:pPr algn="ctr"/>
            <a:endParaRPr lang="en-US" sz="4142"/>
          </a:p>
        </p:txBody>
      </p:sp>
      <p:sp>
        <p:nvSpPr>
          <p:cNvPr id="63" name="Title 11">
            <a:extLst>
              <a:ext uri="{FF2B5EF4-FFF2-40B4-BE49-F238E27FC236}">
                <a16:creationId xmlns:a16="http://schemas.microsoft.com/office/drawing/2014/main" id="{40CFDD74-780F-42B6-9986-4AC02117E251}"/>
              </a:ext>
            </a:extLst>
          </p:cNvPr>
          <p:cNvSpPr txBox="1"/>
          <p:nvPr/>
        </p:nvSpPr>
        <p:spPr>
          <a:xfrm>
            <a:off x="2743200" y="429934"/>
            <a:ext cx="27432000" cy="1831290"/>
          </a:xfrm>
          <a:prstGeom prst="rect">
            <a:avLst/>
          </a:prstGeom>
        </p:spPr>
        <p:txBody>
          <a:bodyPr lIns="85344" tIns="42672" rIns="85344" bIns="42672"/>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tr-TR" sz="7200" b="1" dirty="0">
                <a:solidFill>
                  <a:schemeClr val="bg1"/>
                </a:solidFill>
                <a:latin typeface="Arial" panose="020B0604020202020204" pitchFamily="34" charset="0"/>
                <a:cs typeface="Arial" panose="020B0604020202020204" pitchFamily="34" charset="0"/>
              </a:rPr>
              <a:t>TITLE OF THE THESIS, </a:t>
            </a:r>
            <a:r>
              <a:rPr lang="en-US" sz="7200" b="1" dirty="0">
                <a:solidFill>
                  <a:schemeClr val="bg1"/>
                </a:solidFill>
                <a:latin typeface="Arial" panose="020B0604020202020204" pitchFamily="34" charset="0"/>
                <a:cs typeface="Arial" panose="020B0604020202020204" pitchFamily="34" charset="0"/>
              </a:rPr>
              <a:t>Bold, </a:t>
            </a:r>
            <a:r>
              <a:rPr lang="tr-TR" sz="7200" b="1" dirty="0">
                <a:solidFill>
                  <a:schemeClr val="bg1"/>
                </a:solidFill>
                <a:latin typeface="Arial" panose="020B0604020202020204" pitchFamily="34" charset="0"/>
                <a:cs typeface="Arial" panose="020B0604020202020204" pitchFamily="34" charset="0"/>
              </a:rPr>
              <a:t>6</a:t>
            </a:r>
            <a:r>
              <a:rPr lang="en-US" sz="7200" b="1" dirty="0">
                <a:solidFill>
                  <a:schemeClr val="bg1"/>
                </a:solidFill>
                <a:latin typeface="Arial" panose="020B0604020202020204" pitchFamily="34" charset="0"/>
                <a:cs typeface="Arial" panose="020B0604020202020204" pitchFamily="34" charset="0"/>
              </a:rPr>
              <a:t>0-</a:t>
            </a:r>
            <a:r>
              <a:rPr lang="tr-TR" sz="7200" b="1" dirty="0">
                <a:solidFill>
                  <a:schemeClr val="bg1"/>
                </a:solidFill>
                <a:latin typeface="Arial" panose="020B0604020202020204" pitchFamily="34" charset="0"/>
                <a:cs typeface="Arial" panose="020B0604020202020204" pitchFamily="34" charset="0"/>
              </a:rPr>
              <a:t>9</a:t>
            </a:r>
            <a:r>
              <a:rPr lang="en-US" sz="7200" b="1" dirty="0">
                <a:solidFill>
                  <a:schemeClr val="bg1"/>
                </a:solidFill>
                <a:latin typeface="Arial" panose="020B0604020202020204" pitchFamily="34" charset="0"/>
                <a:cs typeface="Arial" panose="020B0604020202020204" pitchFamily="34" charset="0"/>
              </a:rPr>
              <a:t>0 points</a:t>
            </a:r>
          </a:p>
        </p:txBody>
      </p:sp>
      <p:sp>
        <p:nvSpPr>
          <p:cNvPr id="64" name="Text Placeholder 16">
            <a:extLst>
              <a:ext uri="{FF2B5EF4-FFF2-40B4-BE49-F238E27FC236}">
                <a16:creationId xmlns:a16="http://schemas.microsoft.com/office/drawing/2014/main" id="{D3F04E8B-F7D8-4130-9BD9-D399A94800DA}"/>
              </a:ext>
            </a:extLst>
          </p:cNvPr>
          <p:cNvSpPr txBox="1"/>
          <p:nvPr/>
        </p:nvSpPr>
        <p:spPr>
          <a:xfrm>
            <a:off x="2095305" y="1980153"/>
            <a:ext cx="27432000" cy="1609671"/>
          </a:xfrm>
          <a:prstGeom prst="rect">
            <a:avLst/>
          </a:prstGeom>
        </p:spPr>
        <p:txBody>
          <a:bodyPr lIns="85344" tIns="42672" rIns="85344" bIns="42672">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tr-TR" sz="4500" dirty="0">
                <a:solidFill>
                  <a:schemeClr val="bg1"/>
                </a:solidFill>
                <a:latin typeface="Calibri "/>
              </a:rPr>
              <a:t>Advisor: Name of Advisor</a:t>
            </a:r>
          </a:p>
          <a:p>
            <a:pPr algn="ctr"/>
            <a:r>
              <a:rPr lang="tr-TR" sz="4500" dirty="0" err="1">
                <a:solidFill>
                  <a:schemeClr val="bg1"/>
                </a:solidFill>
                <a:latin typeface="Calibri "/>
              </a:rPr>
              <a:t>Names</a:t>
            </a:r>
            <a:r>
              <a:rPr lang="tr-TR" sz="4500" dirty="0">
                <a:solidFill>
                  <a:schemeClr val="bg1"/>
                </a:solidFill>
                <a:latin typeface="Calibri "/>
              </a:rPr>
              <a:t> of Team </a:t>
            </a:r>
            <a:r>
              <a:rPr lang="tr-TR" sz="4500" dirty="0" err="1">
                <a:solidFill>
                  <a:schemeClr val="bg1"/>
                </a:solidFill>
                <a:latin typeface="Calibri "/>
              </a:rPr>
              <a:t>Members</a:t>
            </a:r>
            <a:r>
              <a:rPr lang="tr-TR" sz="4500" dirty="0">
                <a:solidFill>
                  <a:schemeClr val="bg1"/>
                </a:solidFill>
                <a:latin typeface="Calibri "/>
              </a:rPr>
              <a:t>, 35 – 55 </a:t>
            </a:r>
            <a:r>
              <a:rPr lang="tr-TR" sz="4500" dirty="0" err="1">
                <a:solidFill>
                  <a:schemeClr val="bg1"/>
                </a:solidFill>
                <a:latin typeface="Calibri "/>
              </a:rPr>
              <a:t>pts</a:t>
            </a:r>
            <a:endParaRPr lang="en-US" sz="4500" dirty="0">
              <a:solidFill>
                <a:schemeClr val="bg1"/>
              </a:solidFill>
              <a:latin typeface="Calibri "/>
            </a:endParaRPr>
          </a:p>
        </p:txBody>
      </p:sp>
      <p:sp>
        <p:nvSpPr>
          <p:cNvPr id="65" name="Rectangle: Rounded Corners 70">
            <a:extLst>
              <a:ext uri="{FF2B5EF4-FFF2-40B4-BE49-F238E27FC236}">
                <a16:creationId xmlns:a16="http://schemas.microsoft.com/office/drawing/2014/main" id="{D0195BF9-BFD8-47C5-A49D-E7C386BADBF9}"/>
              </a:ext>
            </a:extLst>
          </p:cNvPr>
          <p:cNvSpPr/>
          <p:nvPr/>
        </p:nvSpPr>
        <p:spPr>
          <a:xfrm>
            <a:off x="24860924" y="18978021"/>
            <a:ext cx="7562175" cy="2434195"/>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66" name="TextBox 58">
            <a:extLst>
              <a:ext uri="{FF2B5EF4-FFF2-40B4-BE49-F238E27FC236}">
                <a16:creationId xmlns:a16="http://schemas.microsoft.com/office/drawing/2014/main" id="{D8A9A22E-D65C-4E5F-8AB9-24D79DF97018}"/>
              </a:ext>
            </a:extLst>
          </p:cNvPr>
          <p:cNvSpPr txBox="1"/>
          <p:nvPr/>
        </p:nvSpPr>
        <p:spPr>
          <a:xfrm>
            <a:off x="25100932" y="19968749"/>
            <a:ext cx="6874704" cy="461665"/>
          </a:xfrm>
          <a:prstGeom prst="rect">
            <a:avLst/>
          </a:prstGeom>
          <a:noFill/>
        </p:spPr>
        <p:txBody>
          <a:bodyPr wrap="square" rtlCol="0">
            <a:spAutoFit/>
          </a:bodyPr>
          <a:lstStyle>
            <a:defPPr>
              <a:defRPr kern="1200" smtId="4294967295"/>
            </a:defPPr>
          </a:lstStyle>
          <a:p>
            <a:r>
              <a:rPr lang="en-US" altLang="en-US" sz="2400" dirty="0">
                <a:solidFill>
                  <a:schemeClr val="tx1">
                    <a:lumMod val="65000"/>
                    <a:lumOff val="35000"/>
                  </a:schemeClr>
                </a:solidFill>
                <a:ea typeface="Open Sans" panose="020B0606030504020204" pitchFamily="34" charset="0"/>
                <a:cs typeface="Open Sans" panose="020B0606030504020204" pitchFamily="34" charset="0"/>
              </a:rPr>
              <a:t>Acknowledge anyone that has helped you</a:t>
            </a:r>
          </a:p>
        </p:txBody>
      </p:sp>
      <p:sp>
        <p:nvSpPr>
          <p:cNvPr id="67" name="TextBox 59">
            <a:extLst>
              <a:ext uri="{FF2B5EF4-FFF2-40B4-BE49-F238E27FC236}">
                <a16:creationId xmlns:a16="http://schemas.microsoft.com/office/drawing/2014/main" id="{72DE93E1-841F-4F68-A3D9-62BD2F0838D0}"/>
              </a:ext>
            </a:extLst>
          </p:cNvPr>
          <p:cNvSpPr txBox="1"/>
          <p:nvPr/>
        </p:nvSpPr>
        <p:spPr>
          <a:xfrm>
            <a:off x="25204660" y="19292253"/>
            <a:ext cx="6874704"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Arial" panose="020B0604020202020204" pitchFamily="34" charset="0"/>
                <a:cs typeface="Arial" panose="020B0604020202020204" pitchFamily="34" charset="0"/>
              </a:rPr>
              <a:t>Acknowledgements</a:t>
            </a:r>
          </a:p>
        </p:txBody>
      </p:sp>
      <p:sp>
        <p:nvSpPr>
          <p:cNvPr id="68" name="Rectangle: Rounded Corners 41">
            <a:extLst>
              <a:ext uri="{FF2B5EF4-FFF2-40B4-BE49-F238E27FC236}">
                <a16:creationId xmlns:a16="http://schemas.microsoft.com/office/drawing/2014/main" id="{8D278731-5CC6-4454-AE1B-9868FDF7BC7B}"/>
              </a:ext>
            </a:extLst>
          </p:cNvPr>
          <p:cNvSpPr/>
          <p:nvPr/>
        </p:nvSpPr>
        <p:spPr>
          <a:xfrm>
            <a:off x="24904680" y="11374391"/>
            <a:ext cx="7562175" cy="7206311"/>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69" name="TextBox 60">
            <a:extLst>
              <a:ext uri="{FF2B5EF4-FFF2-40B4-BE49-F238E27FC236}">
                <a16:creationId xmlns:a16="http://schemas.microsoft.com/office/drawing/2014/main" id="{D8C04432-4742-4AB8-91DE-41129D5EE64A}"/>
              </a:ext>
            </a:extLst>
          </p:cNvPr>
          <p:cNvSpPr txBox="1"/>
          <p:nvPr/>
        </p:nvSpPr>
        <p:spPr>
          <a:xfrm>
            <a:off x="25248416" y="12362825"/>
            <a:ext cx="6874704" cy="1938992"/>
          </a:xfrm>
          <a:prstGeom prst="rect">
            <a:avLst/>
          </a:prstGeom>
          <a:noFill/>
        </p:spPr>
        <p:txBody>
          <a:bodyPr wrap="square" rtlCol="0">
            <a:spAutoFit/>
          </a:bodyPr>
          <a:lstStyle>
            <a:defPPr>
              <a:defRPr kern="1200" smtId="4294967295"/>
            </a:defPPr>
          </a:lstStyle>
          <a:p>
            <a:r>
              <a:rPr lang="en-US" sz="2400" dirty="0">
                <a:solidFill>
                  <a:schemeClr val="tx1">
                    <a:lumMod val="65000"/>
                    <a:lumOff val="35000"/>
                  </a:schemeClr>
                </a:solidFill>
              </a:rPr>
              <a:t>Summary of your work: The important points of the study (from each chapter) should be mentioned, your contribution should be emphasized. The important points of the discussion section should be written and related results should be referred. </a:t>
            </a:r>
            <a:endParaRPr lang="tr-TR" sz="2400" dirty="0">
              <a:solidFill>
                <a:schemeClr val="tx1">
                  <a:lumMod val="65000"/>
                  <a:lumOff val="35000"/>
                </a:schemeClr>
              </a:solidFill>
            </a:endParaRPr>
          </a:p>
        </p:txBody>
      </p:sp>
      <p:sp>
        <p:nvSpPr>
          <p:cNvPr id="70" name="TextBox 82">
            <a:extLst>
              <a:ext uri="{FF2B5EF4-FFF2-40B4-BE49-F238E27FC236}">
                <a16:creationId xmlns:a16="http://schemas.microsoft.com/office/drawing/2014/main" id="{BCD7F632-DFD1-41B5-AFA7-8BD46D04782E}"/>
              </a:ext>
            </a:extLst>
          </p:cNvPr>
          <p:cNvSpPr txBox="1"/>
          <p:nvPr/>
        </p:nvSpPr>
        <p:spPr>
          <a:xfrm>
            <a:off x="25248416" y="11675880"/>
            <a:ext cx="6874704" cy="646331"/>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7. </a:t>
            </a:r>
            <a:r>
              <a:rPr lang="en-US" sz="3600" b="1" dirty="0">
                <a:solidFill>
                  <a:schemeClr val="tx1">
                    <a:lumMod val="75000"/>
                    <a:lumOff val="25000"/>
                  </a:schemeClr>
                </a:solidFill>
                <a:latin typeface="Arial" panose="020B0604020202020204" pitchFamily="34" charset="0"/>
                <a:cs typeface="Arial" panose="020B0604020202020204" pitchFamily="34" charset="0"/>
              </a:rPr>
              <a:t>Conclusion</a:t>
            </a:r>
          </a:p>
        </p:txBody>
      </p:sp>
      <p:sp>
        <p:nvSpPr>
          <p:cNvPr id="71" name="Rectangle: Rounded Corners 38">
            <a:extLst>
              <a:ext uri="{FF2B5EF4-FFF2-40B4-BE49-F238E27FC236}">
                <a16:creationId xmlns:a16="http://schemas.microsoft.com/office/drawing/2014/main" id="{C7CF12FC-C1A8-4817-8D1E-1C27606E99A2}"/>
              </a:ext>
            </a:extLst>
          </p:cNvPr>
          <p:cNvSpPr/>
          <p:nvPr/>
        </p:nvSpPr>
        <p:spPr>
          <a:xfrm>
            <a:off x="495300" y="4686766"/>
            <a:ext cx="7562175" cy="6989114"/>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72" name="TextBox 45">
            <a:extLst>
              <a:ext uri="{FF2B5EF4-FFF2-40B4-BE49-F238E27FC236}">
                <a16:creationId xmlns:a16="http://schemas.microsoft.com/office/drawing/2014/main" id="{CE22E5F9-5DBA-422E-AC72-ACC5E81609FA}"/>
              </a:ext>
            </a:extLst>
          </p:cNvPr>
          <p:cNvSpPr txBox="1"/>
          <p:nvPr/>
        </p:nvSpPr>
        <p:spPr>
          <a:xfrm>
            <a:off x="839035" y="5737486"/>
            <a:ext cx="6874704" cy="3170099"/>
          </a:xfrm>
          <a:prstGeom prst="rect">
            <a:avLst/>
          </a:prstGeom>
          <a:noFill/>
        </p:spPr>
        <p:txBody>
          <a:bodyPr wrap="square" rtlCol="0">
            <a:spAutoFit/>
          </a:bodyPr>
          <a:lstStyle>
            <a:defPPr>
              <a:defRPr kern="1200" smtId="4294967295"/>
            </a:defPPr>
          </a:lstStyle>
          <a:p>
            <a:r>
              <a:rPr lang="en-US" sz="2400" dirty="0">
                <a:solidFill>
                  <a:schemeClr val="tx1">
                    <a:lumMod val="65000"/>
                    <a:lumOff val="35000"/>
                  </a:schemeClr>
                </a:solidFill>
              </a:rPr>
              <a:t>Introduction should include the general information about the physics/math/or whatever behind your problem. Statement of the problem and need for the study (What is your motivation for this thesis? Define the problem clearly and give the importance of the problem?). Sub problems (Mention about your secondary motivations)</a:t>
            </a:r>
            <a:endParaRPr lang="tr-TR" sz="2400" dirty="0">
              <a:solidFill>
                <a:schemeClr val="tx1">
                  <a:lumMod val="65000"/>
                  <a:lumOff val="35000"/>
                </a:schemeClr>
              </a:solidFill>
            </a:endParaRPr>
          </a:p>
          <a:p>
            <a:endParaRPr lang="en-US" sz="3200"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73" name="TextBox 46">
            <a:extLst>
              <a:ext uri="{FF2B5EF4-FFF2-40B4-BE49-F238E27FC236}">
                <a16:creationId xmlns:a16="http://schemas.microsoft.com/office/drawing/2014/main" id="{B10A45A4-A895-4272-87B9-9E58BC312E28}"/>
              </a:ext>
            </a:extLst>
          </p:cNvPr>
          <p:cNvSpPr txBox="1"/>
          <p:nvPr/>
        </p:nvSpPr>
        <p:spPr>
          <a:xfrm>
            <a:off x="839035" y="5006872"/>
            <a:ext cx="6874704" cy="646331"/>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1. </a:t>
            </a:r>
            <a:r>
              <a:rPr lang="tr-TR" sz="3600" b="1" dirty="0" err="1">
                <a:solidFill>
                  <a:schemeClr val="tx1">
                    <a:lumMod val="75000"/>
                    <a:lumOff val="25000"/>
                  </a:schemeClr>
                </a:solidFill>
                <a:latin typeface="Arial" panose="020B0604020202020204" pitchFamily="34" charset="0"/>
                <a:cs typeface="Arial" panose="020B0604020202020204" pitchFamily="34" charset="0"/>
              </a:rPr>
              <a:t>Introduction</a:t>
            </a:r>
            <a:r>
              <a:rPr lang="tr-TR" sz="3600" b="1" dirty="0">
                <a:solidFill>
                  <a:schemeClr val="tx1">
                    <a:lumMod val="75000"/>
                    <a:lumOff val="25000"/>
                  </a:schemeClr>
                </a:solidFill>
                <a:latin typeface="Arial" panose="020B0604020202020204" pitchFamily="34" charset="0"/>
                <a:cs typeface="Arial" panose="020B0604020202020204" pitchFamily="34" charset="0"/>
              </a:rPr>
              <a:t> </a:t>
            </a:r>
            <a:endParaRPr lang="en-US"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4" name="Rectangle: Rounded Corners 42">
            <a:extLst>
              <a:ext uri="{FF2B5EF4-FFF2-40B4-BE49-F238E27FC236}">
                <a16:creationId xmlns:a16="http://schemas.microsoft.com/office/drawing/2014/main" id="{513FB771-2961-4A4C-BAA8-00636461CA57}"/>
              </a:ext>
            </a:extLst>
          </p:cNvPr>
          <p:cNvSpPr/>
          <p:nvPr/>
        </p:nvSpPr>
        <p:spPr>
          <a:xfrm>
            <a:off x="495300" y="12133008"/>
            <a:ext cx="7562175" cy="9279214"/>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75" name="TextBox 85">
            <a:extLst>
              <a:ext uri="{FF2B5EF4-FFF2-40B4-BE49-F238E27FC236}">
                <a16:creationId xmlns:a16="http://schemas.microsoft.com/office/drawing/2014/main" id="{940D8585-B4F4-4E12-8E37-ECC01D920A7E}"/>
              </a:ext>
            </a:extLst>
          </p:cNvPr>
          <p:cNvSpPr txBox="1"/>
          <p:nvPr/>
        </p:nvSpPr>
        <p:spPr>
          <a:xfrm>
            <a:off x="817158" y="13425681"/>
            <a:ext cx="6874704" cy="2677656"/>
          </a:xfrm>
          <a:prstGeom prst="rect">
            <a:avLst/>
          </a:prstGeom>
          <a:noFill/>
        </p:spPr>
        <p:txBody>
          <a:bodyPr wrap="square" rtlCol="0">
            <a:spAutoFit/>
          </a:bodyPr>
          <a:lstStyle>
            <a:defPPr>
              <a:defRPr kern="1200" smtId="4294967295"/>
            </a:defPPr>
          </a:lstStyle>
          <a:p>
            <a:r>
              <a:rPr lang="en-US" sz="2400" dirty="0">
                <a:solidFill>
                  <a:schemeClr val="tx1">
                    <a:lumMod val="65000"/>
                    <a:lumOff val="35000"/>
                  </a:schemeClr>
                </a:solidFill>
              </a:rPr>
              <a:t>Introduction (The general information about the physics/math/or whatever behind your problem). Statement of the Problem and Need for the Study (What is your motivation for this thesis? Define the sub-problem clearly and give the importance of the problem?). Sub-problems (Mention about your secondary motivations)</a:t>
            </a:r>
            <a:endParaRPr lang="tr-TR" sz="2400" dirty="0">
              <a:solidFill>
                <a:schemeClr val="tx1">
                  <a:lumMod val="65000"/>
                  <a:lumOff val="35000"/>
                </a:schemeClr>
              </a:solidFill>
            </a:endParaRPr>
          </a:p>
        </p:txBody>
      </p:sp>
      <p:sp>
        <p:nvSpPr>
          <p:cNvPr id="76" name="TextBox 86">
            <a:extLst>
              <a:ext uri="{FF2B5EF4-FFF2-40B4-BE49-F238E27FC236}">
                <a16:creationId xmlns:a16="http://schemas.microsoft.com/office/drawing/2014/main" id="{42032FF1-B9D4-42DE-992B-E3574FFF72E0}"/>
              </a:ext>
            </a:extLst>
          </p:cNvPr>
          <p:cNvSpPr txBox="1"/>
          <p:nvPr/>
        </p:nvSpPr>
        <p:spPr>
          <a:xfrm>
            <a:off x="839035" y="12456179"/>
            <a:ext cx="6874704" cy="646331"/>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2. </a:t>
            </a:r>
            <a:r>
              <a:rPr lang="tr-TR" sz="3600" b="1" dirty="0" err="1">
                <a:solidFill>
                  <a:schemeClr val="tx1">
                    <a:lumMod val="75000"/>
                    <a:lumOff val="25000"/>
                  </a:schemeClr>
                </a:solidFill>
                <a:latin typeface="Arial" panose="020B0604020202020204" pitchFamily="34" charset="0"/>
                <a:cs typeface="Arial" panose="020B0604020202020204" pitchFamily="34" charset="0"/>
              </a:rPr>
              <a:t>Research</a:t>
            </a:r>
            <a:r>
              <a:rPr lang="tr-TR" sz="3600" b="1" dirty="0">
                <a:solidFill>
                  <a:schemeClr val="tx1">
                    <a:lumMod val="75000"/>
                    <a:lumOff val="25000"/>
                  </a:schemeClr>
                </a:solidFill>
                <a:latin typeface="Arial" panose="020B0604020202020204" pitchFamily="34" charset="0"/>
                <a:cs typeface="Arial" panose="020B0604020202020204" pitchFamily="34" charset="0"/>
              </a:rPr>
              <a:t> </a:t>
            </a:r>
            <a:r>
              <a:rPr lang="tr-TR" sz="3600" b="1" dirty="0" err="1">
                <a:solidFill>
                  <a:schemeClr val="tx1">
                    <a:lumMod val="75000"/>
                    <a:lumOff val="25000"/>
                  </a:schemeClr>
                </a:solidFill>
                <a:latin typeface="Arial" panose="020B0604020202020204" pitchFamily="34" charset="0"/>
                <a:cs typeface="Arial" panose="020B0604020202020204" pitchFamily="34" charset="0"/>
              </a:rPr>
              <a:t>Objective</a:t>
            </a:r>
            <a:endParaRPr lang="en-US"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Rectangle: Rounded Corners 43">
            <a:extLst>
              <a:ext uri="{FF2B5EF4-FFF2-40B4-BE49-F238E27FC236}">
                <a16:creationId xmlns:a16="http://schemas.microsoft.com/office/drawing/2014/main" id="{9ED45962-9F6B-4625-978C-67BA2F5B4530}"/>
              </a:ext>
            </a:extLst>
          </p:cNvPr>
          <p:cNvSpPr/>
          <p:nvPr/>
        </p:nvSpPr>
        <p:spPr>
          <a:xfrm>
            <a:off x="8592866" y="4708443"/>
            <a:ext cx="7562175" cy="2968035"/>
          </a:xfrm>
          <a:prstGeom prst="roundRect">
            <a:avLst>
              <a:gd name="adj" fmla="val 270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78" name="TextBox 87">
            <a:extLst>
              <a:ext uri="{FF2B5EF4-FFF2-40B4-BE49-F238E27FC236}">
                <a16:creationId xmlns:a16="http://schemas.microsoft.com/office/drawing/2014/main" id="{8BE75856-4B7A-4721-A736-AB9DF41FD135}"/>
              </a:ext>
            </a:extLst>
          </p:cNvPr>
          <p:cNvSpPr txBox="1"/>
          <p:nvPr/>
        </p:nvSpPr>
        <p:spPr>
          <a:xfrm>
            <a:off x="8936601" y="5505599"/>
            <a:ext cx="6874704" cy="2308324"/>
          </a:xfrm>
          <a:prstGeom prst="rect">
            <a:avLst/>
          </a:prstGeom>
          <a:noFill/>
        </p:spPr>
        <p:txBody>
          <a:bodyPr wrap="square" rtlCol="0">
            <a:spAutoFit/>
          </a:bodyPr>
          <a:lstStyle>
            <a:defPPr>
              <a:defRPr kern="1200" smtId="4294967295"/>
            </a:defPPr>
          </a:lstStyle>
          <a:p>
            <a:r>
              <a:rPr lang="en-US" sz="2400" dirty="0">
                <a:solidFill>
                  <a:schemeClr val="tx1">
                    <a:lumMod val="65000"/>
                    <a:lumOff val="35000"/>
                  </a:schemeClr>
                </a:solidFill>
              </a:rPr>
              <a:t>The studies about your thesis, who did try to solve similar problems? What are their results? Which parts of these results are unsatisfactory? The contribution of your study? (May be your study is just a replica of some previous works. Please refer the previous work and just inform the reader about this).</a:t>
            </a:r>
            <a:endParaRPr lang="tr-TR" sz="2400" dirty="0">
              <a:solidFill>
                <a:schemeClr val="tx1">
                  <a:lumMod val="65000"/>
                  <a:lumOff val="35000"/>
                </a:schemeClr>
              </a:solidFill>
            </a:endParaRPr>
          </a:p>
        </p:txBody>
      </p:sp>
      <p:sp>
        <p:nvSpPr>
          <p:cNvPr id="79" name="Rectangle: Rounded Corners 39">
            <a:extLst>
              <a:ext uri="{FF2B5EF4-FFF2-40B4-BE49-F238E27FC236}">
                <a16:creationId xmlns:a16="http://schemas.microsoft.com/office/drawing/2014/main" id="{CAAAB36E-67D7-4372-83E3-8B1F1B2AA2B5}"/>
              </a:ext>
            </a:extLst>
          </p:cNvPr>
          <p:cNvSpPr/>
          <p:nvPr/>
        </p:nvSpPr>
        <p:spPr>
          <a:xfrm>
            <a:off x="8592866" y="8216857"/>
            <a:ext cx="7562175" cy="13195361"/>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80" name="TextBox 89">
            <a:extLst>
              <a:ext uri="{FF2B5EF4-FFF2-40B4-BE49-F238E27FC236}">
                <a16:creationId xmlns:a16="http://schemas.microsoft.com/office/drawing/2014/main" id="{7A55D487-AA25-44D5-AA57-9BDE815C6A2D}"/>
              </a:ext>
            </a:extLst>
          </p:cNvPr>
          <p:cNvSpPr txBox="1"/>
          <p:nvPr/>
        </p:nvSpPr>
        <p:spPr>
          <a:xfrm>
            <a:off x="8936601" y="9959866"/>
            <a:ext cx="6874704" cy="2369880"/>
          </a:xfrm>
          <a:prstGeom prst="rect">
            <a:avLst/>
          </a:prstGeom>
          <a:noFill/>
        </p:spPr>
        <p:txBody>
          <a:bodyPr wrap="square" rtlCol="0">
            <a:spAutoFit/>
          </a:bodyPr>
          <a:lstStyle>
            <a:defPPr>
              <a:defRPr kern="1200" smtId="4294967295"/>
            </a:defPPr>
          </a:lstStyle>
          <a:p>
            <a:r>
              <a:rPr lang="tr-TR" sz="2800" b="1" dirty="0">
                <a:solidFill>
                  <a:schemeClr val="tx1">
                    <a:lumMod val="65000"/>
                    <a:lumOff val="35000"/>
                  </a:schemeClr>
                </a:solidFill>
                <a:ea typeface="Open Sans" panose="020B0606030504020204" pitchFamily="34" charset="0"/>
                <a:cs typeface="Open Sans" panose="020B0606030504020204" pitchFamily="34" charset="0"/>
              </a:rPr>
              <a:t>4.1 </a:t>
            </a:r>
            <a:r>
              <a:rPr lang="en-US" sz="2800" b="1" dirty="0">
                <a:solidFill>
                  <a:schemeClr val="tx1">
                    <a:lumMod val="65000"/>
                    <a:lumOff val="35000"/>
                  </a:schemeClr>
                </a:solidFill>
                <a:ea typeface="Open Sans" panose="020B0606030504020204" pitchFamily="34" charset="0"/>
                <a:cs typeface="Open Sans" panose="020B0606030504020204" pitchFamily="34" charset="0"/>
              </a:rPr>
              <a:t>Realistic constraints and conditions</a:t>
            </a:r>
            <a:endParaRPr lang="tr-TR" sz="2800" b="1" dirty="0">
              <a:solidFill>
                <a:schemeClr val="tx1">
                  <a:lumMod val="65000"/>
                  <a:lumOff val="35000"/>
                </a:schemeClr>
              </a:solidFill>
              <a:ea typeface="Open Sans" panose="020B0606030504020204" pitchFamily="34" charset="0"/>
              <a:cs typeface="Open Sans" panose="020B0606030504020204" pitchFamily="34" charset="0"/>
            </a:endParaRPr>
          </a:p>
          <a:p>
            <a:r>
              <a:rPr lang="en-US" sz="2400" dirty="0">
                <a:solidFill>
                  <a:schemeClr val="tx1">
                    <a:lumMod val="65000"/>
                    <a:lumOff val="35000"/>
                  </a:schemeClr>
                </a:solidFill>
              </a:rPr>
              <a:t>In this subsection, you must include factors such as environmental issues, sustainability, manufacturability, ethics, health, safety, and social and political issues, in accordance with the nature of the design.</a:t>
            </a:r>
            <a:endParaRPr lang="tr-TR" sz="2800" b="1"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81" name="TextBox 90">
            <a:extLst>
              <a:ext uri="{FF2B5EF4-FFF2-40B4-BE49-F238E27FC236}">
                <a16:creationId xmlns:a16="http://schemas.microsoft.com/office/drawing/2014/main" id="{80C92E0D-0062-47F3-8892-FCA63D4DA913}"/>
              </a:ext>
            </a:extLst>
          </p:cNvPr>
          <p:cNvSpPr txBox="1"/>
          <p:nvPr/>
        </p:nvSpPr>
        <p:spPr>
          <a:xfrm>
            <a:off x="8936601" y="8489038"/>
            <a:ext cx="6874704" cy="1384995"/>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4. Design</a:t>
            </a:r>
          </a:p>
          <a:p>
            <a:r>
              <a:rPr lang="en-US" sz="2400" dirty="0">
                <a:solidFill>
                  <a:schemeClr val="tx1">
                    <a:lumMod val="65000"/>
                    <a:lumOff val="35000"/>
                  </a:schemeClr>
                </a:solidFill>
                <a:ea typeface="Open Sans" panose="020B0606030504020204" pitchFamily="34" charset="0"/>
                <a:cs typeface="Open Sans" panose="020B0606030504020204" pitchFamily="34" charset="0"/>
              </a:rPr>
              <a:t>Add your information, graphs and images to this section.</a:t>
            </a:r>
            <a:endParaRPr lang="en-US"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2" name="Rectangle: Rounded Corners 40">
            <a:extLst>
              <a:ext uri="{FF2B5EF4-FFF2-40B4-BE49-F238E27FC236}">
                <a16:creationId xmlns:a16="http://schemas.microsoft.com/office/drawing/2014/main" id="{E374A82E-7C1D-41A9-A3FB-CF816B096781}"/>
              </a:ext>
            </a:extLst>
          </p:cNvPr>
          <p:cNvSpPr/>
          <p:nvPr/>
        </p:nvSpPr>
        <p:spPr>
          <a:xfrm>
            <a:off x="16734188" y="4708442"/>
            <a:ext cx="7562175" cy="16703774"/>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83" name="TextBox 91">
            <a:extLst>
              <a:ext uri="{FF2B5EF4-FFF2-40B4-BE49-F238E27FC236}">
                <a16:creationId xmlns:a16="http://schemas.microsoft.com/office/drawing/2014/main" id="{F323DF77-DA1D-4E60-95FA-D870A0EDF806}"/>
              </a:ext>
            </a:extLst>
          </p:cNvPr>
          <p:cNvSpPr txBox="1"/>
          <p:nvPr/>
        </p:nvSpPr>
        <p:spPr>
          <a:xfrm>
            <a:off x="17077923" y="5875985"/>
            <a:ext cx="6874704" cy="2677656"/>
          </a:xfrm>
          <a:prstGeom prst="rect">
            <a:avLst/>
          </a:prstGeom>
          <a:noFill/>
        </p:spPr>
        <p:txBody>
          <a:bodyPr wrap="square" rtlCol="0">
            <a:spAutoFit/>
          </a:bodyPr>
          <a:lstStyle>
            <a:defPPr>
              <a:defRPr kern="1200" smtId="4294967295"/>
            </a:defPPr>
          </a:lstStyle>
          <a:p>
            <a:r>
              <a:rPr lang="en-US" sz="2400" dirty="0">
                <a:solidFill>
                  <a:schemeClr val="tx1">
                    <a:lumMod val="65000"/>
                    <a:lumOff val="35000"/>
                  </a:schemeClr>
                </a:solidFill>
              </a:rPr>
              <a:t>Design (implementation/simulation studies), The experimental setups/the algorithms/the HW designs must be mentioned in detail. The logic behind the study must be explained.</a:t>
            </a:r>
            <a:r>
              <a:rPr lang="tr-TR" sz="2400" dirty="0">
                <a:solidFill>
                  <a:schemeClr val="tx1">
                    <a:lumMod val="65000"/>
                    <a:lumOff val="35000"/>
                  </a:schemeClr>
                </a:solidFill>
              </a:rPr>
              <a:t> </a:t>
            </a:r>
          </a:p>
          <a:p>
            <a:r>
              <a:rPr lang="en-US" sz="2400" dirty="0">
                <a:solidFill>
                  <a:schemeClr val="tx1">
                    <a:lumMod val="65000"/>
                    <a:lumOff val="35000"/>
                  </a:schemeClr>
                </a:solidFill>
                <a:ea typeface="Open Sans" panose="020B0606030504020204" pitchFamily="34" charset="0"/>
                <a:cs typeface="Open Sans" panose="020B0606030504020204" pitchFamily="34" charset="0"/>
              </a:rPr>
              <a:t>Add your information, graphs and images to this section.</a:t>
            </a:r>
          </a:p>
          <a:p>
            <a:endParaRPr lang="tr-TR" sz="2400" dirty="0">
              <a:solidFill>
                <a:schemeClr val="tx1">
                  <a:lumMod val="65000"/>
                  <a:lumOff val="35000"/>
                </a:schemeClr>
              </a:solidFill>
            </a:endParaRPr>
          </a:p>
        </p:txBody>
      </p:sp>
      <p:sp>
        <p:nvSpPr>
          <p:cNvPr id="84" name="TextBox 92">
            <a:extLst>
              <a:ext uri="{FF2B5EF4-FFF2-40B4-BE49-F238E27FC236}">
                <a16:creationId xmlns:a16="http://schemas.microsoft.com/office/drawing/2014/main" id="{209EA58C-8090-48EB-A227-8533919644CF}"/>
              </a:ext>
            </a:extLst>
          </p:cNvPr>
          <p:cNvSpPr txBox="1"/>
          <p:nvPr/>
        </p:nvSpPr>
        <p:spPr>
          <a:xfrm>
            <a:off x="17077923" y="4918812"/>
            <a:ext cx="6874704" cy="646331"/>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5. </a:t>
            </a:r>
            <a:r>
              <a:rPr lang="tr-TR" sz="3600" b="1" dirty="0" err="1">
                <a:solidFill>
                  <a:schemeClr val="tx1">
                    <a:lumMod val="75000"/>
                    <a:lumOff val="25000"/>
                  </a:schemeClr>
                </a:solidFill>
                <a:latin typeface="Arial" panose="020B0604020202020204" pitchFamily="34" charset="0"/>
                <a:cs typeface="Arial" panose="020B0604020202020204" pitchFamily="34" charset="0"/>
              </a:rPr>
              <a:t>Methods</a:t>
            </a:r>
            <a:endParaRPr lang="en-US" sz="36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85" name="Picture 8" descr="Logo, company name&#10;&#10;Description automatically generated">
            <a:extLst>
              <a:ext uri="{FF2B5EF4-FFF2-40B4-BE49-F238E27FC236}">
                <a16:creationId xmlns:a16="http://schemas.microsoft.com/office/drawing/2014/main" id="{252706A4-3907-413B-A70C-B881C7D159BE}"/>
              </a:ext>
            </a:extLst>
          </p:cNvPr>
          <p:cNvPicPr>
            <a:picLocks noChangeAspect="1"/>
          </p:cNvPicPr>
          <p:nvPr/>
        </p:nvPicPr>
        <p:blipFill>
          <a:blip r:embed="rId2"/>
          <a:stretch>
            <a:fillRect/>
          </a:stretch>
        </p:blipFill>
        <p:spPr>
          <a:xfrm>
            <a:off x="681691" y="-218883"/>
            <a:ext cx="4489655" cy="4496596"/>
          </a:xfrm>
          <a:prstGeom prst="rect">
            <a:avLst/>
          </a:prstGeom>
        </p:spPr>
      </p:pic>
      <p:sp>
        <p:nvSpPr>
          <p:cNvPr id="86" name="TextBox 90">
            <a:extLst>
              <a:ext uri="{FF2B5EF4-FFF2-40B4-BE49-F238E27FC236}">
                <a16:creationId xmlns:a16="http://schemas.microsoft.com/office/drawing/2014/main" id="{1F183480-9ACD-4D37-B1C7-3A53B34D2F6F}"/>
              </a:ext>
            </a:extLst>
          </p:cNvPr>
          <p:cNvSpPr txBox="1"/>
          <p:nvPr/>
        </p:nvSpPr>
        <p:spPr>
          <a:xfrm>
            <a:off x="8936601" y="4939708"/>
            <a:ext cx="6874704" cy="646331"/>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3. </a:t>
            </a:r>
            <a:r>
              <a:rPr lang="tr-TR" sz="3600" b="1" dirty="0" err="1">
                <a:solidFill>
                  <a:schemeClr val="tx1">
                    <a:lumMod val="75000"/>
                    <a:lumOff val="25000"/>
                  </a:schemeClr>
                </a:solidFill>
                <a:latin typeface="Arial" panose="020B0604020202020204" pitchFamily="34" charset="0"/>
                <a:cs typeface="Arial" panose="020B0604020202020204" pitchFamily="34" charset="0"/>
              </a:rPr>
              <a:t>Related</a:t>
            </a:r>
            <a:r>
              <a:rPr lang="tr-TR" sz="3600" b="1" dirty="0">
                <a:solidFill>
                  <a:schemeClr val="tx1">
                    <a:lumMod val="75000"/>
                    <a:lumOff val="25000"/>
                  </a:schemeClr>
                </a:solidFill>
                <a:latin typeface="Arial" panose="020B0604020202020204" pitchFamily="34" charset="0"/>
                <a:cs typeface="Arial" panose="020B0604020202020204" pitchFamily="34" charset="0"/>
              </a:rPr>
              <a:t> </a:t>
            </a:r>
            <a:r>
              <a:rPr lang="tr-TR" sz="3600" b="1" dirty="0" err="1">
                <a:solidFill>
                  <a:schemeClr val="tx1">
                    <a:lumMod val="75000"/>
                    <a:lumOff val="25000"/>
                  </a:schemeClr>
                </a:solidFill>
                <a:latin typeface="Arial" panose="020B0604020202020204" pitchFamily="34" charset="0"/>
                <a:cs typeface="Arial" panose="020B0604020202020204" pitchFamily="34" charset="0"/>
              </a:rPr>
              <a:t>Literature</a:t>
            </a:r>
            <a:endParaRPr lang="en-US"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7" name="Rectangle: Rounded Corners 44">
            <a:extLst>
              <a:ext uri="{FF2B5EF4-FFF2-40B4-BE49-F238E27FC236}">
                <a16:creationId xmlns:a16="http://schemas.microsoft.com/office/drawing/2014/main" id="{C0790B11-4B07-4578-97F1-4169A0634D6F}"/>
              </a:ext>
            </a:extLst>
          </p:cNvPr>
          <p:cNvSpPr/>
          <p:nvPr/>
        </p:nvSpPr>
        <p:spPr>
          <a:xfrm>
            <a:off x="24904680" y="4708535"/>
            <a:ext cx="7562175" cy="6027584"/>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88" name="TextBox 83">
            <a:extLst>
              <a:ext uri="{FF2B5EF4-FFF2-40B4-BE49-F238E27FC236}">
                <a16:creationId xmlns:a16="http://schemas.microsoft.com/office/drawing/2014/main" id="{E0CB03D9-85B2-472F-B1FF-EE741A5B15C3}"/>
              </a:ext>
            </a:extLst>
          </p:cNvPr>
          <p:cNvSpPr txBox="1"/>
          <p:nvPr/>
        </p:nvSpPr>
        <p:spPr>
          <a:xfrm>
            <a:off x="25204659" y="5684075"/>
            <a:ext cx="6874704" cy="2308324"/>
          </a:xfrm>
          <a:prstGeom prst="rect">
            <a:avLst/>
          </a:prstGeom>
          <a:noFill/>
        </p:spPr>
        <p:txBody>
          <a:bodyPr wrap="square" rtlCol="0">
            <a:spAutoFit/>
          </a:bodyPr>
          <a:lstStyle>
            <a:defPPr>
              <a:defRPr kern="1200" smtId="4294967295"/>
            </a:defPPr>
          </a:lstStyle>
          <a:p>
            <a:r>
              <a:rPr lang="en-US" sz="2400" dirty="0">
                <a:solidFill>
                  <a:schemeClr val="tx1">
                    <a:lumMod val="65000"/>
                    <a:lumOff val="35000"/>
                  </a:schemeClr>
                </a:solidFill>
              </a:rPr>
              <a:t>Present the results of your study. Comment about the results: Are they satisfactory enough to solve your problem mentioned in chapter 1? Use these results to comment about your study: Which part of your study is not good enough and why? Discuss the satisfactory/unsatisfactory parts.</a:t>
            </a:r>
            <a:endParaRPr lang="tr-TR" sz="2400" dirty="0">
              <a:solidFill>
                <a:schemeClr val="tx1">
                  <a:lumMod val="65000"/>
                  <a:lumOff val="35000"/>
                </a:schemeClr>
              </a:solidFill>
            </a:endParaRPr>
          </a:p>
        </p:txBody>
      </p:sp>
      <p:sp>
        <p:nvSpPr>
          <p:cNvPr id="89" name="TextBox 84">
            <a:extLst>
              <a:ext uri="{FF2B5EF4-FFF2-40B4-BE49-F238E27FC236}">
                <a16:creationId xmlns:a16="http://schemas.microsoft.com/office/drawing/2014/main" id="{39F437F7-154A-45AE-BAAD-2C376E3FF07E}"/>
              </a:ext>
            </a:extLst>
          </p:cNvPr>
          <p:cNvSpPr txBox="1"/>
          <p:nvPr/>
        </p:nvSpPr>
        <p:spPr>
          <a:xfrm>
            <a:off x="25248416" y="5006872"/>
            <a:ext cx="6874704" cy="646331"/>
          </a:xfrm>
          <a:prstGeom prst="rect">
            <a:avLst/>
          </a:prstGeom>
          <a:noFill/>
        </p:spPr>
        <p:txBody>
          <a:bodyPr wrap="square" rtlCol="0">
            <a:spAutoFit/>
          </a:bodyPr>
          <a:lstStyle>
            <a:defPPr>
              <a:defRPr kern="1200" smtId="4294967295"/>
            </a:defPPr>
          </a:lstStyle>
          <a:p>
            <a:r>
              <a:rPr lang="tr-TR" sz="3600" b="1" dirty="0">
                <a:solidFill>
                  <a:schemeClr val="tx1">
                    <a:lumMod val="75000"/>
                    <a:lumOff val="25000"/>
                  </a:schemeClr>
                </a:solidFill>
                <a:latin typeface="Arial" panose="020B0604020202020204" pitchFamily="34" charset="0"/>
                <a:cs typeface="Arial" panose="020B0604020202020204" pitchFamily="34" charset="0"/>
              </a:rPr>
              <a:t>6. </a:t>
            </a:r>
            <a:r>
              <a:rPr lang="tr-TR" sz="3600" b="1" dirty="0" err="1">
                <a:solidFill>
                  <a:schemeClr val="tx1">
                    <a:lumMod val="75000"/>
                    <a:lumOff val="25000"/>
                  </a:schemeClr>
                </a:solidFill>
                <a:latin typeface="Arial" panose="020B0604020202020204" pitchFamily="34" charset="0"/>
                <a:cs typeface="Arial" panose="020B0604020202020204" pitchFamily="34" charset="0"/>
              </a:rPr>
              <a:t>Results</a:t>
            </a:r>
            <a:r>
              <a:rPr lang="tr-TR" sz="3600" b="1" dirty="0">
                <a:solidFill>
                  <a:schemeClr val="tx1">
                    <a:lumMod val="75000"/>
                    <a:lumOff val="25000"/>
                  </a:schemeClr>
                </a:solidFill>
                <a:latin typeface="Arial" panose="020B0604020202020204" pitchFamily="34" charset="0"/>
                <a:cs typeface="Arial" panose="020B0604020202020204" pitchFamily="34" charset="0"/>
              </a:rPr>
              <a:t> </a:t>
            </a:r>
            <a:r>
              <a:rPr lang="tr-TR" sz="3600" b="1" dirty="0" err="1">
                <a:solidFill>
                  <a:schemeClr val="tx1">
                    <a:lumMod val="75000"/>
                    <a:lumOff val="25000"/>
                  </a:schemeClr>
                </a:solidFill>
                <a:latin typeface="Arial" panose="020B0604020202020204" pitchFamily="34" charset="0"/>
                <a:cs typeface="Arial" panose="020B0604020202020204" pitchFamily="34" charset="0"/>
              </a:rPr>
              <a:t>and</a:t>
            </a:r>
            <a:r>
              <a:rPr lang="tr-TR" sz="3600" b="1" dirty="0">
                <a:solidFill>
                  <a:schemeClr val="tx1">
                    <a:lumMod val="75000"/>
                    <a:lumOff val="25000"/>
                  </a:schemeClr>
                </a:solidFill>
                <a:latin typeface="Arial" panose="020B0604020202020204" pitchFamily="34" charset="0"/>
                <a:cs typeface="Arial" panose="020B0604020202020204" pitchFamily="34" charset="0"/>
              </a:rPr>
              <a:t> </a:t>
            </a:r>
            <a:r>
              <a:rPr lang="tr-TR" sz="3600" b="1" dirty="0" err="1">
                <a:solidFill>
                  <a:schemeClr val="tx1">
                    <a:lumMod val="75000"/>
                    <a:lumOff val="25000"/>
                  </a:schemeClr>
                </a:solidFill>
                <a:latin typeface="Arial" panose="020B0604020202020204" pitchFamily="34" charset="0"/>
                <a:cs typeface="Arial" panose="020B0604020202020204" pitchFamily="34" charset="0"/>
              </a:rPr>
              <a:t>Discussions</a:t>
            </a:r>
            <a:endParaRPr lang="en-US"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0" name="Metin kutusu 89">
            <a:extLst>
              <a:ext uri="{FF2B5EF4-FFF2-40B4-BE49-F238E27FC236}">
                <a16:creationId xmlns:a16="http://schemas.microsoft.com/office/drawing/2014/main" id="{9C17E835-22DD-420B-A4A8-81DF0F936ABE}"/>
              </a:ext>
            </a:extLst>
          </p:cNvPr>
          <p:cNvSpPr txBox="1"/>
          <p:nvPr/>
        </p:nvSpPr>
        <p:spPr>
          <a:xfrm>
            <a:off x="29125333" y="1024510"/>
            <a:ext cx="3341522" cy="2585323"/>
          </a:xfrm>
          <a:prstGeom prst="rect">
            <a:avLst/>
          </a:prstGeom>
          <a:noFill/>
        </p:spPr>
        <p:txBody>
          <a:bodyPr wrap="square" rtlCol="0">
            <a:spAutoFit/>
          </a:bodyPr>
          <a:lstStyle/>
          <a:p>
            <a:r>
              <a:rPr lang="tr-TR" sz="5400" dirty="0" err="1"/>
              <a:t>Faculty</a:t>
            </a:r>
            <a:r>
              <a:rPr lang="tr-TR" sz="5400" dirty="0"/>
              <a:t> </a:t>
            </a:r>
            <a:r>
              <a:rPr lang="tr-TR" sz="5400" dirty="0" err="1"/>
              <a:t>or</a:t>
            </a:r>
            <a:endParaRPr lang="tr-TR" sz="5400" dirty="0"/>
          </a:p>
          <a:p>
            <a:r>
              <a:rPr lang="tr-TR" sz="5400" dirty="0"/>
              <a:t>Sponsor</a:t>
            </a:r>
          </a:p>
          <a:p>
            <a:r>
              <a:rPr lang="tr-TR" sz="5400" dirty="0"/>
              <a:t>Logo</a:t>
            </a:r>
          </a:p>
        </p:txBody>
      </p:sp>
      <p:sp>
        <p:nvSpPr>
          <p:cNvPr id="32" name="TextBox 89">
            <a:extLst>
              <a:ext uri="{FF2B5EF4-FFF2-40B4-BE49-F238E27FC236}">
                <a16:creationId xmlns:a16="http://schemas.microsoft.com/office/drawing/2014/main" id="{FAFC0494-6A23-49F6-8009-889457AA5C24}"/>
              </a:ext>
            </a:extLst>
          </p:cNvPr>
          <p:cNvSpPr txBox="1"/>
          <p:nvPr/>
        </p:nvSpPr>
        <p:spPr>
          <a:xfrm>
            <a:off x="8936601" y="12422881"/>
            <a:ext cx="6874704" cy="2000548"/>
          </a:xfrm>
          <a:prstGeom prst="rect">
            <a:avLst/>
          </a:prstGeom>
          <a:noFill/>
        </p:spPr>
        <p:txBody>
          <a:bodyPr wrap="square" rtlCol="0">
            <a:spAutoFit/>
          </a:bodyPr>
          <a:lstStyle>
            <a:defPPr>
              <a:defRPr kern="1200" smtId="4294967295"/>
            </a:defPPr>
          </a:lstStyle>
          <a:p>
            <a:r>
              <a:rPr lang="tr-TR" sz="2800" b="1" dirty="0">
                <a:solidFill>
                  <a:schemeClr val="tx1">
                    <a:lumMod val="65000"/>
                    <a:lumOff val="35000"/>
                  </a:schemeClr>
                </a:solidFill>
                <a:ea typeface="Open Sans" panose="020B0606030504020204" pitchFamily="34" charset="0"/>
                <a:cs typeface="Open Sans" panose="020B0606030504020204" pitchFamily="34" charset="0"/>
              </a:rPr>
              <a:t>4.2 </a:t>
            </a:r>
            <a:r>
              <a:rPr lang="en-US" sz="2800" b="1" dirty="0">
                <a:solidFill>
                  <a:schemeClr val="tx1">
                    <a:lumMod val="65000"/>
                    <a:lumOff val="35000"/>
                  </a:schemeClr>
                </a:solidFill>
                <a:ea typeface="Open Sans" panose="020B0606030504020204" pitchFamily="34" charset="0"/>
                <a:cs typeface="Open Sans" panose="020B0606030504020204" pitchFamily="34" charset="0"/>
              </a:rPr>
              <a:t>Cost of the design</a:t>
            </a:r>
            <a:endParaRPr lang="tr-TR" sz="2800" b="1" dirty="0">
              <a:solidFill>
                <a:schemeClr val="tx1">
                  <a:lumMod val="65000"/>
                  <a:lumOff val="35000"/>
                </a:schemeClr>
              </a:solidFill>
              <a:ea typeface="Open Sans" panose="020B0606030504020204" pitchFamily="34" charset="0"/>
              <a:cs typeface="Open Sans" panose="020B0606030504020204" pitchFamily="34" charset="0"/>
            </a:endParaRPr>
          </a:p>
          <a:p>
            <a:r>
              <a:rPr lang="en-US" sz="2400" dirty="0">
                <a:solidFill>
                  <a:schemeClr val="tx1">
                    <a:lumMod val="65000"/>
                    <a:lumOff val="35000"/>
                  </a:schemeClr>
                </a:solidFill>
              </a:rPr>
              <a:t>In this subsection, you must include the cost of your design in detail in accordance with the concept of the design. You can provide price of each components that you used in your project.</a:t>
            </a:r>
            <a:endParaRPr lang="tr-TR" sz="2800" b="1" dirty="0">
              <a:solidFill>
                <a:schemeClr val="tx1">
                  <a:lumMod val="65000"/>
                  <a:lumOff val="35000"/>
                </a:schemeClr>
              </a:solidFill>
              <a:ea typeface="Open Sans" panose="020B0606030504020204" pitchFamily="34" charset="0"/>
              <a:cs typeface="Open Sans" panose="020B0606030504020204" pitchFamily="34" charset="0"/>
            </a:endParaRPr>
          </a:p>
        </p:txBody>
      </p:sp>
      <p:sp>
        <p:nvSpPr>
          <p:cNvPr id="33" name="TextBox 89">
            <a:extLst>
              <a:ext uri="{FF2B5EF4-FFF2-40B4-BE49-F238E27FC236}">
                <a16:creationId xmlns:a16="http://schemas.microsoft.com/office/drawing/2014/main" id="{8A000FEE-981E-45FB-9BAF-2381C0FAF036}"/>
              </a:ext>
            </a:extLst>
          </p:cNvPr>
          <p:cNvSpPr txBox="1"/>
          <p:nvPr/>
        </p:nvSpPr>
        <p:spPr>
          <a:xfrm>
            <a:off x="8936601" y="14733510"/>
            <a:ext cx="6874704" cy="2000548"/>
          </a:xfrm>
          <a:prstGeom prst="rect">
            <a:avLst/>
          </a:prstGeom>
          <a:noFill/>
        </p:spPr>
        <p:txBody>
          <a:bodyPr wrap="square" rtlCol="0">
            <a:spAutoFit/>
          </a:bodyPr>
          <a:lstStyle>
            <a:defPPr>
              <a:defRPr kern="1200" smtId="4294967295"/>
            </a:defPPr>
          </a:lstStyle>
          <a:p>
            <a:r>
              <a:rPr lang="tr-TR" sz="2800" b="1" dirty="0">
                <a:solidFill>
                  <a:schemeClr val="tx1">
                    <a:lumMod val="65000"/>
                    <a:lumOff val="35000"/>
                  </a:schemeClr>
                </a:solidFill>
                <a:ea typeface="Open Sans" panose="020B0606030504020204" pitchFamily="34" charset="0"/>
                <a:cs typeface="Open Sans" panose="020B0606030504020204" pitchFamily="34" charset="0"/>
              </a:rPr>
              <a:t>4.3 </a:t>
            </a:r>
            <a:r>
              <a:rPr lang="en-US" sz="2800" b="1" dirty="0">
                <a:solidFill>
                  <a:schemeClr val="tx1">
                    <a:lumMod val="65000"/>
                    <a:lumOff val="35000"/>
                  </a:schemeClr>
                </a:solidFill>
                <a:ea typeface="Open Sans" panose="020B0606030504020204" pitchFamily="34" charset="0"/>
                <a:cs typeface="Open Sans" panose="020B0606030504020204" pitchFamily="34" charset="0"/>
              </a:rPr>
              <a:t>Engineering Standards</a:t>
            </a:r>
            <a:endParaRPr lang="tr-TR" sz="2800" b="1" dirty="0">
              <a:solidFill>
                <a:schemeClr val="tx1">
                  <a:lumMod val="65000"/>
                  <a:lumOff val="35000"/>
                </a:schemeClr>
              </a:solidFill>
              <a:ea typeface="Open Sans" panose="020B0606030504020204" pitchFamily="34" charset="0"/>
              <a:cs typeface="Open Sans" panose="020B0606030504020204" pitchFamily="34" charset="0"/>
            </a:endParaRPr>
          </a:p>
          <a:p>
            <a:r>
              <a:rPr lang="en-US" sz="2400" dirty="0">
                <a:solidFill>
                  <a:schemeClr val="tx1">
                    <a:lumMod val="65000"/>
                    <a:lumOff val="35000"/>
                  </a:schemeClr>
                </a:solidFill>
              </a:rPr>
              <a:t>In this subsection, you must provide and discuss the engineering standards used in your design. </a:t>
            </a:r>
            <a:endParaRPr lang="tr-TR" sz="2400" dirty="0">
              <a:solidFill>
                <a:schemeClr val="tx1">
                  <a:lumMod val="65000"/>
                  <a:lumOff val="35000"/>
                </a:schemeClr>
              </a:solidFill>
            </a:endParaRPr>
          </a:p>
          <a:p>
            <a:r>
              <a:rPr lang="en-US" sz="2400" dirty="0">
                <a:solidFill>
                  <a:schemeClr val="tx1">
                    <a:lumMod val="65000"/>
                    <a:lumOff val="35000"/>
                  </a:schemeClr>
                </a:solidFill>
              </a:rPr>
              <a:t>You may find some of sample standards in the </a:t>
            </a:r>
            <a:r>
              <a:rPr lang="tr-TR" sz="2400" dirty="0" err="1">
                <a:solidFill>
                  <a:schemeClr val="tx1">
                    <a:lumMod val="65000"/>
                    <a:lumOff val="35000"/>
                  </a:schemeClr>
                </a:solidFill>
              </a:rPr>
              <a:t>Thesis</a:t>
            </a:r>
            <a:r>
              <a:rPr lang="tr-TR" sz="2400" dirty="0">
                <a:solidFill>
                  <a:schemeClr val="tx1">
                    <a:lumMod val="65000"/>
                    <a:lumOff val="35000"/>
                  </a:schemeClr>
                </a:solidFill>
              </a:rPr>
              <a:t> </a:t>
            </a:r>
            <a:r>
              <a:rPr lang="tr-TR" sz="2400" dirty="0" err="1">
                <a:solidFill>
                  <a:schemeClr val="tx1">
                    <a:lumMod val="65000"/>
                    <a:lumOff val="35000"/>
                  </a:schemeClr>
                </a:solidFill>
              </a:rPr>
              <a:t>report</a:t>
            </a:r>
            <a:r>
              <a:rPr lang="tr-TR" sz="2400" dirty="0">
                <a:solidFill>
                  <a:schemeClr val="tx1">
                    <a:lumMod val="65000"/>
                    <a:lumOff val="35000"/>
                  </a:schemeClr>
                </a:solidFill>
              </a:rPr>
              <a:t> </a:t>
            </a:r>
            <a:r>
              <a:rPr lang="tr-TR" sz="2400" dirty="0" err="1">
                <a:solidFill>
                  <a:schemeClr val="tx1">
                    <a:lumMod val="65000"/>
                    <a:lumOff val="35000"/>
                  </a:schemeClr>
                </a:solidFill>
              </a:rPr>
              <a:t>template</a:t>
            </a:r>
            <a:r>
              <a:rPr lang="tr-TR" sz="2400" dirty="0">
                <a:solidFill>
                  <a:schemeClr val="tx1">
                    <a:lumMod val="65000"/>
                    <a:lumOff val="35000"/>
                  </a:schemeClr>
                </a:solidFill>
              </a:rPr>
              <a:t>.</a:t>
            </a:r>
          </a:p>
        </p:txBody>
      </p:sp>
      <p:sp>
        <p:nvSpPr>
          <p:cNvPr id="34" name="TextBox 89">
            <a:extLst>
              <a:ext uri="{FF2B5EF4-FFF2-40B4-BE49-F238E27FC236}">
                <a16:creationId xmlns:a16="http://schemas.microsoft.com/office/drawing/2014/main" id="{EBB84963-16A0-4B46-84ED-B27741657FD5}"/>
              </a:ext>
            </a:extLst>
          </p:cNvPr>
          <p:cNvSpPr txBox="1"/>
          <p:nvPr/>
        </p:nvSpPr>
        <p:spPr>
          <a:xfrm>
            <a:off x="8980358" y="17136992"/>
            <a:ext cx="6874704" cy="1692771"/>
          </a:xfrm>
          <a:prstGeom prst="rect">
            <a:avLst/>
          </a:prstGeom>
          <a:noFill/>
        </p:spPr>
        <p:txBody>
          <a:bodyPr wrap="square" rtlCol="0">
            <a:spAutoFit/>
          </a:bodyPr>
          <a:lstStyle>
            <a:defPPr>
              <a:defRPr kern="1200" smtId="4294967295"/>
            </a:defPPr>
          </a:lstStyle>
          <a:p>
            <a:r>
              <a:rPr lang="tr-TR" sz="2800" b="1" dirty="0">
                <a:solidFill>
                  <a:schemeClr val="tx1">
                    <a:lumMod val="65000"/>
                    <a:lumOff val="35000"/>
                  </a:schemeClr>
                </a:solidFill>
                <a:ea typeface="Open Sans" panose="020B0606030504020204" pitchFamily="34" charset="0"/>
                <a:cs typeface="Open Sans" panose="020B0606030504020204" pitchFamily="34" charset="0"/>
              </a:rPr>
              <a:t>4.4 </a:t>
            </a:r>
            <a:r>
              <a:rPr lang="en-US" sz="2800" b="1" dirty="0">
                <a:solidFill>
                  <a:schemeClr val="tx1">
                    <a:lumMod val="65000"/>
                    <a:lumOff val="35000"/>
                  </a:schemeClr>
                </a:solidFill>
                <a:ea typeface="Open Sans" panose="020B0606030504020204" pitchFamily="34" charset="0"/>
                <a:cs typeface="Open Sans" panose="020B0606030504020204" pitchFamily="34" charset="0"/>
              </a:rPr>
              <a:t>Details of the design</a:t>
            </a:r>
            <a:endParaRPr lang="tr-TR" sz="2800" b="1" dirty="0">
              <a:solidFill>
                <a:schemeClr val="tx1">
                  <a:lumMod val="65000"/>
                  <a:lumOff val="35000"/>
                </a:schemeClr>
              </a:solidFill>
              <a:ea typeface="Open Sans" panose="020B0606030504020204" pitchFamily="34" charset="0"/>
              <a:cs typeface="Open Sans" panose="020B0606030504020204" pitchFamily="34" charset="0"/>
            </a:endParaRPr>
          </a:p>
          <a:p>
            <a:r>
              <a:rPr lang="en-US" sz="2400" dirty="0">
                <a:solidFill>
                  <a:schemeClr val="tx1">
                    <a:lumMod val="65000"/>
                    <a:lumOff val="35000"/>
                  </a:schemeClr>
                </a:solidFill>
              </a:rPr>
              <a:t>In this subsection, you must provide a detailed explanation of your design.</a:t>
            </a:r>
            <a:endParaRPr lang="tr-TR" sz="2400" dirty="0">
              <a:solidFill>
                <a:schemeClr val="tx1">
                  <a:lumMod val="65000"/>
                  <a:lumOff val="35000"/>
                </a:schemeClr>
              </a:solidFill>
            </a:endParaRPr>
          </a:p>
          <a:p>
            <a:endParaRPr lang="en-US" sz="2800" b="1" dirty="0">
              <a:solidFill>
                <a:schemeClr val="tx1">
                  <a:lumMod val="65000"/>
                  <a:lumOff val="35000"/>
                </a:schemeClr>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20624495"/>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505</Words>
  <Application>Microsoft Office PowerPoint</Application>
  <PresentationFormat>Özel</PresentationFormat>
  <Paragraphs>32</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vt:lpstr>
      <vt:lpstr>Calibri Light</vt:lpstr>
      <vt:lpstr>Open Sans</vt:lpstr>
      <vt:lpstr>Office Teması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dc:creator>
  <cp:lastModifiedBy>Eda</cp:lastModifiedBy>
  <cp:revision>24</cp:revision>
  <dcterms:created xsi:type="dcterms:W3CDTF">2022-01-11T08:59:11Z</dcterms:created>
  <dcterms:modified xsi:type="dcterms:W3CDTF">2022-06-13T19:34:32Z</dcterms:modified>
</cp:coreProperties>
</file>