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60" r:id="rId8"/>
    <p:sldId id="267" r:id="rId9"/>
    <p:sldId id="27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8"/>
            <p14:sldId id="269"/>
            <p14:sldId id="270"/>
            <p14:sldId id="260"/>
            <p14:sldId id="267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rena%20Tassone\Desktop\UZH\FS%2021\Introduction_to_MachineLearning\Group_Project\Vgl_Classifi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sz="2000" dirty="0">
                <a:solidFill>
                  <a:schemeClr val="tx1"/>
                </a:solidFill>
              </a:rPr>
              <a:t>Overall </a:t>
            </a:r>
            <a:r>
              <a:rPr lang="de-CH" sz="2000" dirty="0" err="1">
                <a:solidFill>
                  <a:schemeClr val="tx1"/>
                </a:solidFill>
              </a:rPr>
              <a:t>Results</a:t>
            </a:r>
            <a:endParaRPr lang="de-CH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LR</c:v>
                </c:pt>
                <c:pt idx="1">
                  <c:v>LDA (with bagging)</c:v>
                </c:pt>
                <c:pt idx="2">
                  <c:v>LDA </c:v>
                </c:pt>
                <c:pt idx="3">
                  <c:v>QDA</c:v>
                </c:pt>
                <c:pt idx="4">
                  <c:v>QDA (with bagging)</c:v>
                </c:pt>
                <c:pt idx="5">
                  <c:v>KNN (with bagging)</c:v>
                </c:pt>
                <c:pt idx="6">
                  <c:v>KNN </c:v>
                </c:pt>
                <c:pt idx="7">
                  <c:v>DT</c:v>
                </c:pt>
                <c:pt idx="8">
                  <c:v>MLP</c:v>
                </c:pt>
                <c:pt idx="9">
                  <c:v>SVM</c:v>
                </c:pt>
                <c:pt idx="10">
                  <c:v>SVM (with bagging)</c:v>
                </c:pt>
                <c:pt idx="11">
                  <c:v>MLP (with bagging)</c:v>
                </c:pt>
                <c:pt idx="12">
                  <c:v>RF (Randomized Search)</c:v>
                </c:pt>
                <c:pt idx="13">
                  <c:v>RF</c:v>
                </c:pt>
                <c:pt idx="14">
                  <c:v>GB</c:v>
                </c:pt>
              </c:strCache>
            </c:strRef>
          </c:cat>
          <c:val>
            <c:numRef>
              <c:f>Tabelle1!$B$18:$B$32</c:f>
              <c:numCache>
                <c:formatCode>General</c:formatCode>
                <c:ptCount val="15"/>
                <c:pt idx="0">
                  <c:v>0.42970000000000003</c:v>
                </c:pt>
                <c:pt idx="1">
                  <c:v>0.43580000000000002</c:v>
                </c:pt>
                <c:pt idx="2">
                  <c:v>0.43669999999999998</c:v>
                </c:pt>
                <c:pt idx="3">
                  <c:v>0.48110000000000003</c:v>
                </c:pt>
                <c:pt idx="4">
                  <c:v>0.48930000000000001</c:v>
                </c:pt>
                <c:pt idx="5">
                  <c:v>0.61780000000000002</c:v>
                </c:pt>
                <c:pt idx="6">
                  <c:v>0.6351</c:v>
                </c:pt>
                <c:pt idx="7">
                  <c:v>0.67959999999999998</c:v>
                </c:pt>
                <c:pt idx="8">
                  <c:v>0.68889999999999996</c:v>
                </c:pt>
                <c:pt idx="9">
                  <c:v>0.72470000000000001</c:v>
                </c:pt>
                <c:pt idx="10">
                  <c:v>0.72560000000000002</c:v>
                </c:pt>
                <c:pt idx="11">
                  <c:v>0.75</c:v>
                </c:pt>
                <c:pt idx="12">
                  <c:v>0.75049999999999994</c:v>
                </c:pt>
                <c:pt idx="13">
                  <c:v>0.75349999999999995</c:v>
                </c:pt>
                <c:pt idx="14">
                  <c:v>0.76319999999999999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78-4F7B-B3A2-C6F77D47E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45810399"/>
        <c:axId val="2045834943"/>
      </c:barChart>
      <c:catAx>
        <c:axId val="2045810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5834943"/>
        <c:crosses val="autoZero"/>
        <c:auto val="1"/>
        <c:lblAlgn val="ctr"/>
        <c:lblOffset val="100"/>
        <c:noMultiLvlLbl val="0"/>
      </c:catAx>
      <c:valAx>
        <c:axId val="2045834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Test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5810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75" y="809796"/>
            <a:ext cx="6607899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for Q&amp;A</a:t>
            </a:r>
          </a:p>
        </p:txBody>
      </p:sp>
      <p:pic>
        <p:nvPicPr>
          <p:cNvPr id="26" name="Graphic 5" descr="Fragen">
            <a:extLst>
              <a:ext uri="{FF2B5EF4-FFF2-40B4-BE49-F238E27FC236}">
                <a16:creationId xmlns:a16="http://schemas.microsoft.com/office/drawing/2014/main" id="{EDB84102-38CC-4903-841B-0139E529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28" y="698676"/>
            <a:ext cx="5473524" cy="5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6"/>
            <a:ext cx="10543031" cy="126771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Eliminate high-NA Columns and Rows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Imputer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Imputer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E1B00CE-FA92-460F-99BB-8762AC588DE0}"/>
              </a:ext>
            </a:extLst>
          </p:cNvPr>
          <p:cNvSpPr txBox="1">
            <a:spLocks/>
          </p:cNvSpPr>
          <p:nvPr/>
        </p:nvSpPr>
        <p:spPr>
          <a:xfrm>
            <a:off x="1542619" y="1518158"/>
            <a:ext cx="10543031" cy="86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847F62E-D540-4DE1-9080-3D25B097C073}"/>
              </a:ext>
            </a:extLst>
          </p:cNvPr>
          <p:cNvSpPr txBox="1">
            <a:spLocks/>
          </p:cNvSpPr>
          <p:nvPr/>
        </p:nvSpPr>
        <p:spPr>
          <a:xfrm>
            <a:off x="1542618" y="1514236"/>
            <a:ext cx="10543031" cy="11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F2A794-0F7E-47A8-96D5-5DD0FCF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2" y="2781950"/>
            <a:ext cx="6418136" cy="21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0C7856-189A-4390-B118-E4C38EC5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r="11693"/>
          <a:stretch/>
        </p:blipFill>
        <p:spPr bwMode="auto">
          <a:xfrm>
            <a:off x="665018" y="2839799"/>
            <a:ext cx="510173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38A3EA-43AF-4503-80E5-81A43108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r="11609"/>
          <a:stretch/>
        </p:blipFill>
        <p:spPr bwMode="auto">
          <a:xfrm>
            <a:off x="6425249" y="2839799"/>
            <a:ext cx="510499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60540-488F-4732-8530-8B286F1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26" y="2696179"/>
            <a:ext cx="5005348" cy="40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3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000441" y="1611604"/>
            <a:ext cx="5993427" cy="4172524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477593" cy="438858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Reducing Overfitting by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in-/decreasing Parameters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manually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Bagging Method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Balanced/Unbalanced Data Set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Train/Test Score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34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Trained and Tested Classifiers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888B14-38BE-4A66-8A76-3556C46A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" y="1909521"/>
            <a:ext cx="11811412" cy="3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7B0FE08-19ED-4C36-9289-4C0CEECAA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667694"/>
              </p:ext>
            </p:extLst>
          </p:nvPr>
        </p:nvGraphicFramePr>
        <p:xfrm>
          <a:off x="1820293" y="1453154"/>
          <a:ext cx="8509956" cy="452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61" y="1459864"/>
            <a:ext cx="5036119" cy="70998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Gradient Boosting Classifier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DD3E7D-E5BB-4922-AC62-788B28F1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062240"/>
            <a:ext cx="4528494" cy="38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2575663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3442592"/>
            <a:ext cx="10487921" cy="260918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new Features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omplementing our Inflation and Momentum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erms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more Values at once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the Validity of the Models with more/different Performance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etrics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to reduce the Overfitting of our best Model and improve Performance further</a:t>
            </a:r>
            <a:endParaRPr lang="de-CH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359439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425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Machine Learning in Finance Group Project - Spring Semester 2021 </vt:lpstr>
      <vt:lpstr>Data Cleaning</vt:lpstr>
      <vt:lpstr>Feature Engineering</vt:lpstr>
      <vt:lpstr>Feature Engineering</vt:lpstr>
      <vt:lpstr>Training &amp; Testing of Model</vt:lpstr>
      <vt:lpstr>PowerPoint-Präsentation</vt:lpstr>
      <vt:lpstr>Results</vt:lpstr>
      <vt:lpstr>Best Classifier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56</cp:revision>
  <dcterms:created xsi:type="dcterms:W3CDTF">2021-04-15T14:42:45Z</dcterms:created>
  <dcterms:modified xsi:type="dcterms:W3CDTF">2021-04-18T21:33:58Z</dcterms:modified>
</cp:coreProperties>
</file>