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8" r:id="rId5"/>
    <p:sldId id="269" r:id="rId6"/>
    <p:sldId id="270" r:id="rId7"/>
    <p:sldId id="260" r:id="rId8"/>
    <p:sldId id="267" r:id="rId9"/>
    <p:sldId id="271" r:id="rId10"/>
    <p:sldId id="26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E16CE1-BF65-45B9-B97C-DB8D96DAE4EA}">
          <p14:sldIdLst>
            <p14:sldId id="256"/>
            <p14:sldId id="257"/>
            <p14:sldId id="264"/>
            <p14:sldId id="268"/>
            <p14:sldId id="269"/>
            <p14:sldId id="270"/>
            <p14:sldId id="260"/>
            <p14:sldId id="267"/>
            <p14:sldId id="27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3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rena%20Tassone\Desktop\UZH\FS%2021\Introduction_to_MachineLearning\Group_Project\Vgl_Classifie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de-CH" sz="2000" dirty="0">
                <a:solidFill>
                  <a:schemeClr val="tx1"/>
                </a:solidFill>
              </a:rPr>
              <a:t>Overall </a:t>
            </a:r>
            <a:r>
              <a:rPr lang="de-CH" sz="2000" dirty="0" err="1">
                <a:solidFill>
                  <a:schemeClr val="tx1"/>
                </a:solidFill>
              </a:rPr>
              <a:t>Results</a:t>
            </a:r>
            <a:endParaRPr lang="de-CH" sz="2000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0076A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Tabelle1!$A$18:$A$32</c:f>
              <c:strCache>
                <c:ptCount val="15"/>
                <c:pt idx="0">
                  <c:v>LR</c:v>
                </c:pt>
                <c:pt idx="1">
                  <c:v>LDA (with bagging)</c:v>
                </c:pt>
                <c:pt idx="2">
                  <c:v>LDA </c:v>
                </c:pt>
                <c:pt idx="3">
                  <c:v>QDA</c:v>
                </c:pt>
                <c:pt idx="4">
                  <c:v>QDA (with bagging)</c:v>
                </c:pt>
                <c:pt idx="5">
                  <c:v>KNN (with bagging)</c:v>
                </c:pt>
                <c:pt idx="6">
                  <c:v>KNN </c:v>
                </c:pt>
                <c:pt idx="7">
                  <c:v>DT</c:v>
                </c:pt>
                <c:pt idx="8">
                  <c:v>MLP</c:v>
                </c:pt>
                <c:pt idx="9">
                  <c:v>SVM</c:v>
                </c:pt>
                <c:pt idx="10">
                  <c:v>SVM (with bagging)</c:v>
                </c:pt>
                <c:pt idx="11">
                  <c:v>MLP (with bagging)</c:v>
                </c:pt>
                <c:pt idx="12">
                  <c:v>RF (Randomized Search)</c:v>
                </c:pt>
                <c:pt idx="13">
                  <c:v>RF</c:v>
                </c:pt>
                <c:pt idx="14">
                  <c:v>GB</c:v>
                </c:pt>
              </c:strCache>
            </c:strRef>
          </c:cat>
          <c:val>
            <c:numRef>
              <c:f>Tabelle1!$B$18:$B$32</c:f>
              <c:numCache>
                <c:formatCode>General</c:formatCode>
                <c:ptCount val="15"/>
                <c:pt idx="0">
                  <c:v>0.42970000000000003</c:v>
                </c:pt>
                <c:pt idx="1">
                  <c:v>0.43580000000000002</c:v>
                </c:pt>
                <c:pt idx="2">
                  <c:v>0.43669999999999998</c:v>
                </c:pt>
                <c:pt idx="3">
                  <c:v>0.48110000000000003</c:v>
                </c:pt>
                <c:pt idx="4">
                  <c:v>0.48930000000000001</c:v>
                </c:pt>
                <c:pt idx="5">
                  <c:v>0.61780000000000002</c:v>
                </c:pt>
                <c:pt idx="6">
                  <c:v>0.6351</c:v>
                </c:pt>
                <c:pt idx="7">
                  <c:v>0.67959999999999998</c:v>
                </c:pt>
                <c:pt idx="8">
                  <c:v>0.68889999999999996</c:v>
                </c:pt>
                <c:pt idx="9">
                  <c:v>0.72470000000000001</c:v>
                </c:pt>
                <c:pt idx="10">
                  <c:v>0.72560000000000002</c:v>
                </c:pt>
                <c:pt idx="11">
                  <c:v>0.75</c:v>
                </c:pt>
                <c:pt idx="12">
                  <c:v>0.75049999999999994</c:v>
                </c:pt>
                <c:pt idx="13">
                  <c:v>0.75349999999999995</c:v>
                </c:pt>
                <c:pt idx="14">
                  <c:v>0.76319999999999999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88-4CA3-8EF8-BC2CB8F7F4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45810399"/>
        <c:axId val="2045834943"/>
      </c:barChart>
      <c:catAx>
        <c:axId val="20458103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45834943"/>
        <c:crosses val="autoZero"/>
        <c:auto val="1"/>
        <c:lblAlgn val="ctr"/>
        <c:lblOffset val="100"/>
        <c:noMultiLvlLbl val="0"/>
      </c:catAx>
      <c:valAx>
        <c:axId val="2045834943"/>
        <c:scaling>
          <c:orientation val="minMax"/>
          <c:max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Test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0458103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597CAB-46EC-439F-933C-94BE9E57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985" y="3636358"/>
            <a:ext cx="8538215" cy="13696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Machine Learning in Finance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2700" dirty="0">
                <a:solidFill>
                  <a:schemeClr val="tx1"/>
                </a:solidFill>
              </a:rPr>
              <a:t>Group Project - Spring Semester 2021</a:t>
            </a:r>
            <a:br>
              <a:rPr lang="en-GB" sz="4800" dirty="0">
                <a:solidFill>
                  <a:schemeClr val="tx1"/>
                </a:solidFill>
              </a:rPr>
            </a:b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EE52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0" name="Picture 3" descr="3D-Rendering von gestapelten Würfeln in unterschiedlichen Farben">
            <a:extLst>
              <a:ext uri="{FF2B5EF4-FFF2-40B4-BE49-F238E27FC236}">
                <a16:creationId xmlns:a16="http://schemas.microsoft.com/office/drawing/2014/main" id="{5A807413-5A3D-43B2-B0FF-BE678B4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4" r="-1" b="432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9FE3DA2-E496-4B3C-A7A9-619D343B5ECB}"/>
              </a:ext>
            </a:extLst>
          </p:cNvPr>
          <p:cNvSpPr txBox="1"/>
          <p:nvPr/>
        </p:nvSpPr>
        <p:spPr>
          <a:xfrm>
            <a:off x="1470496" y="4748695"/>
            <a:ext cx="1797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Aaron Hauser</a:t>
            </a:r>
            <a:br>
              <a:rPr lang="en-GB" sz="1800" dirty="0"/>
            </a:br>
            <a:r>
              <a:rPr lang="en-GB" sz="1800" dirty="0"/>
              <a:t>Lorena Tassone</a:t>
            </a:r>
            <a:br>
              <a:rPr lang="en-GB" sz="1800" dirty="0"/>
            </a:br>
            <a:r>
              <a:rPr lang="en-GB" sz="1800" dirty="0"/>
              <a:t>Lukas Dekker</a:t>
            </a:r>
            <a:br>
              <a:rPr lang="en-GB" sz="1800" dirty="0"/>
            </a:br>
            <a:r>
              <a:rPr lang="en-GB" sz="1800" dirty="0"/>
              <a:t>Nick Vogel</a:t>
            </a:r>
          </a:p>
        </p:txBody>
      </p:sp>
    </p:spTree>
    <p:extLst>
      <p:ext uri="{BB962C8B-B14F-4D97-AF65-F5344CB8AC3E}">
        <p14:creationId xmlns:p14="http://schemas.microsoft.com/office/powerpoint/2010/main" val="336845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7FE3E-0564-4585-93B7-E2BB017B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675" y="809796"/>
            <a:ext cx="6607899" cy="132556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Time for Q&amp;A</a:t>
            </a:r>
          </a:p>
        </p:txBody>
      </p:sp>
      <p:pic>
        <p:nvPicPr>
          <p:cNvPr id="26" name="Graphic 5" descr="Fragen">
            <a:extLst>
              <a:ext uri="{FF2B5EF4-FFF2-40B4-BE49-F238E27FC236}">
                <a16:creationId xmlns:a16="http://schemas.microsoft.com/office/drawing/2014/main" id="{EDB84102-38CC-4903-841B-0139E5295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5428" y="698676"/>
            <a:ext cx="5473524" cy="547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B8-5C22-441A-88F1-3DBBC9D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22C5-12D3-4678-9511-17997C2D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9" y="1514236"/>
            <a:ext cx="10543031" cy="126771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Missing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Eliminate high-NA Columns and Rows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KNN Imputer / Iterative Imputer / </a:t>
            </a:r>
            <a:r>
              <a:rPr lang="en-GB" sz="2000" dirty="0" err="1">
                <a:solidFill>
                  <a:schemeClr val="tx1"/>
                </a:solidFill>
              </a:rPr>
              <a:t>MissForest</a:t>
            </a:r>
            <a:r>
              <a:rPr lang="en-GB" sz="2000" dirty="0">
                <a:solidFill>
                  <a:schemeClr val="tx1"/>
                </a:solidFill>
              </a:rPr>
              <a:t> Imputer</a:t>
            </a: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E1B00CE-FA92-460F-99BB-8762AC588DE0}"/>
              </a:ext>
            </a:extLst>
          </p:cNvPr>
          <p:cNvSpPr txBox="1">
            <a:spLocks/>
          </p:cNvSpPr>
          <p:nvPr/>
        </p:nvSpPr>
        <p:spPr>
          <a:xfrm>
            <a:off x="1542619" y="1518158"/>
            <a:ext cx="10543031" cy="86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Zero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Analysing Columns with high Zero Value Count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847F62E-D540-4DE1-9080-3D25B097C073}"/>
              </a:ext>
            </a:extLst>
          </p:cNvPr>
          <p:cNvSpPr txBox="1">
            <a:spLocks/>
          </p:cNvSpPr>
          <p:nvPr/>
        </p:nvSpPr>
        <p:spPr>
          <a:xfrm>
            <a:off x="1542618" y="1514236"/>
            <a:ext cx="10543031" cy="118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Outliers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IQR Method / </a:t>
            </a:r>
            <a:r>
              <a:rPr lang="en-GB" sz="2000" dirty="0" err="1">
                <a:solidFill>
                  <a:schemeClr val="tx1"/>
                </a:solidFill>
              </a:rPr>
              <a:t>Winsorization</a:t>
            </a:r>
            <a:r>
              <a:rPr lang="en-GB" sz="2000" dirty="0">
                <a:solidFill>
                  <a:schemeClr val="tx1"/>
                </a:solidFill>
              </a:rPr>
              <a:t> Method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F2A794-0F7E-47A8-96D5-5DD0FCF3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2" y="2781950"/>
            <a:ext cx="6418136" cy="21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0C7856-189A-4390-B118-E4C38EC53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r="11693"/>
          <a:stretch/>
        </p:blipFill>
        <p:spPr bwMode="auto">
          <a:xfrm>
            <a:off x="665018" y="2839799"/>
            <a:ext cx="5101735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38A3EA-43AF-4503-80E5-81A431084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" r="11609"/>
          <a:stretch/>
        </p:blipFill>
        <p:spPr bwMode="auto">
          <a:xfrm>
            <a:off x="6425249" y="2839799"/>
            <a:ext cx="5104994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4060540-488F-4732-8530-8B286F17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26" y="2696179"/>
            <a:ext cx="5005348" cy="40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61" y="1489253"/>
            <a:ext cx="10543031" cy="454578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Dummy Variables for ‘Sector’ and ‘Market Cap’: 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Addition of new Features: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Momentum Factor</a:t>
            </a:r>
          </a:p>
          <a:p>
            <a:pPr lvl="1"/>
            <a:r>
              <a:rPr lang="en-GB" sz="1800" dirty="0">
                <a:solidFill>
                  <a:schemeClr val="tx1"/>
                </a:solidFill>
              </a:rPr>
              <a:t>Macroeconomic Factor / Inflation Interaction Term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Constant Features: 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GB" sz="2000" dirty="0">
                <a:solidFill>
                  <a:schemeClr val="tx1"/>
                </a:solidFill>
              </a:rPr>
            </a:b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Highly Correlated Features: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085E52-FB98-4BE5-AF9A-99D18FEE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66" y="3824618"/>
            <a:ext cx="3125306" cy="14725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4D9873-5588-4FBC-93FF-B9939E31D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38"/>
          <a:stretch/>
        </p:blipFill>
        <p:spPr>
          <a:xfrm>
            <a:off x="6725499" y="5486685"/>
            <a:ext cx="5313289" cy="2567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1D6CBA-C305-468A-AE97-9908EE28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30" y="1572659"/>
            <a:ext cx="4680740" cy="1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478" y="1365954"/>
            <a:ext cx="10543031" cy="519301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Feature Selection with Random Forest Classifier: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Dealing with Class Imbalance: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 up sampling class “hold” 8000x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1E9FCE9-CCE1-4352-85FA-6C33021F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5" y="1740955"/>
            <a:ext cx="7445768" cy="5043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484258-3C28-4A5E-B97A-035B113A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14" y="2295611"/>
            <a:ext cx="4073387" cy="27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89F10CE-80C6-4E3C-A021-6833A9C6B6D3}"/>
              </a:ext>
            </a:extLst>
          </p:cNvPr>
          <p:cNvGrpSpPr/>
          <p:nvPr/>
        </p:nvGrpSpPr>
        <p:grpSpPr>
          <a:xfrm>
            <a:off x="6159537" y="4957531"/>
            <a:ext cx="3519565" cy="1171421"/>
            <a:chOff x="1645853" y="3779233"/>
            <a:chExt cx="5745134" cy="237937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0C4CDD-63EC-4A1A-9323-14E78657FCE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53" y="3779233"/>
              <a:ext cx="2853654" cy="237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882FBBE-44A8-4305-ACA4-1F50BE331232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334" y="3779233"/>
              <a:ext cx="2853653" cy="23793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141AB1D-2040-4686-B540-038DEBC86375}"/>
              </a:ext>
            </a:extLst>
          </p:cNvPr>
          <p:cNvSpPr txBox="1"/>
          <p:nvPr/>
        </p:nvSpPr>
        <p:spPr>
          <a:xfrm>
            <a:off x="9140339" y="3948766"/>
            <a:ext cx="72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____</a:t>
            </a:r>
          </a:p>
          <a:p>
            <a:r>
              <a:rPr lang="de-CH" sz="1200" u="heavy" dirty="0"/>
              <a:t>67.7%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4107481-F4F0-41EA-9B62-69A0AF8D51E5}"/>
              </a:ext>
            </a:extLst>
          </p:cNvPr>
          <p:cNvGrpSpPr/>
          <p:nvPr/>
        </p:nvGrpSpPr>
        <p:grpSpPr>
          <a:xfrm>
            <a:off x="5924626" y="2358210"/>
            <a:ext cx="3743325" cy="1727356"/>
            <a:chOff x="5924626" y="2358210"/>
            <a:chExt cx="3743325" cy="172735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A978931-ADCB-4C2B-8CC6-4FEB549DB79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924626" y="2358210"/>
              <a:ext cx="3743325" cy="140017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01EB915-2FFC-4367-ACA9-741320736375}"/>
                </a:ext>
              </a:extLst>
            </p:cNvPr>
            <p:cNvSpPr txBox="1"/>
            <p:nvPr/>
          </p:nvSpPr>
          <p:spPr>
            <a:xfrm>
              <a:off x="5990553" y="3676647"/>
              <a:ext cx="415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…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40B89E5-A0EA-47D9-AD4E-359C6F2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1951" y="3948766"/>
              <a:ext cx="3686000" cy="13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531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Training &amp; Testing of Model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B8608-4473-4BB0-89A9-6B92E1DD2B28}"/>
              </a:ext>
            </a:extLst>
          </p:cNvPr>
          <p:cNvGrpSpPr/>
          <p:nvPr/>
        </p:nvGrpSpPr>
        <p:grpSpPr>
          <a:xfrm>
            <a:off x="6000441" y="1611604"/>
            <a:ext cx="5993427" cy="4172524"/>
            <a:chOff x="3180726" y="115407"/>
            <a:chExt cx="7782930" cy="493311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D649AB2-4870-48F6-8D1E-F0029F06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727" y="115407"/>
              <a:ext cx="7782929" cy="381383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2F19B84-23E9-4014-BDA1-9B0F0CF1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0726" y="3985638"/>
              <a:ext cx="7782929" cy="1062885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937A-AC69-41A6-807A-E9E9230A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656337"/>
            <a:ext cx="4477593" cy="4388588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Hyperparameter Tuning</a:t>
            </a:r>
          </a:p>
          <a:p>
            <a:r>
              <a:rPr lang="en-GB" sz="2000" dirty="0">
                <a:solidFill>
                  <a:schemeClr val="tx1"/>
                </a:solidFill>
              </a:rPr>
              <a:t>Reducing Overfitting by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in-/decreasing Parameters 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</a:rPr>
              <a:t>manually</a:t>
            </a:r>
          </a:p>
          <a:p>
            <a:r>
              <a:rPr lang="en-GB" sz="2000" dirty="0">
                <a:solidFill>
                  <a:schemeClr val="tx1"/>
                </a:solidFill>
              </a:rPr>
              <a:t>Bagging Method</a:t>
            </a:r>
          </a:p>
          <a:p>
            <a:r>
              <a:rPr lang="en-GB" sz="2000" dirty="0">
                <a:solidFill>
                  <a:schemeClr val="tx1"/>
                </a:solidFill>
              </a:rPr>
              <a:t>Balanced/Unbalanced Data Set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 Train/Test Score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63480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0F1B861B-984C-4C62-83D5-4927D77441DE}"/>
              </a:ext>
            </a:extLst>
          </p:cNvPr>
          <p:cNvSpPr txBox="1">
            <a:spLocks/>
          </p:cNvSpPr>
          <p:nvPr/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Trained and Tested Classifiers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7888B14-38BE-4A66-8A76-3556C46A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94" y="1909521"/>
            <a:ext cx="11811412" cy="32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80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Results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C7B0FE08-19ED-4C36-9289-4C0CEECAA5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87739"/>
              </p:ext>
            </p:extLst>
          </p:nvPr>
        </p:nvGraphicFramePr>
        <p:xfrm>
          <a:off x="2204382" y="1372281"/>
          <a:ext cx="8684392" cy="4608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11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Best Classifier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061" y="1459864"/>
            <a:ext cx="5036119" cy="70998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Gradient Boosting Classifier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2DD3E7D-E5BB-4922-AC62-788B28F18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2062240"/>
            <a:ext cx="4528494" cy="383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10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43" y="2575663"/>
            <a:ext cx="5866494" cy="1073201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/>
                </a:solidFill>
              </a:rPr>
              <a:t>Further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7" y="3442592"/>
            <a:ext cx="10487921" cy="2609183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Apply more Imputing Methods</a:t>
            </a:r>
          </a:p>
          <a:p>
            <a:r>
              <a:rPr lang="en-GB" sz="2000" dirty="0">
                <a:solidFill>
                  <a:schemeClr val="tx1"/>
                </a:solidFill>
              </a:rPr>
              <a:t>Create new Features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omplementing our Inflation and Momentum </a:t>
            </a:r>
            <a:r>
              <a:rPr lang="en-GB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erms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Causality-based Feature Selection</a:t>
            </a:r>
          </a:p>
          <a:p>
            <a:r>
              <a:rPr lang="en-GB" sz="2000" dirty="0">
                <a:solidFill>
                  <a:schemeClr val="tx1"/>
                </a:solidFill>
              </a:rPr>
              <a:t>Hyperparameter Tuning including more Values at once</a:t>
            </a:r>
          </a:p>
          <a:p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the Validity of the Models with more/different Performance </a:t>
            </a:r>
            <a:r>
              <a:rPr lang="en-GB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etrics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 to reduce the Overfitting of our best Model and improve Performance further</a:t>
            </a:r>
            <a:endParaRPr lang="de-CH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ABDE08B-3F6A-422E-A839-531B90C1E820}"/>
              </a:ext>
            </a:extLst>
          </p:cNvPr>
          <p:cNvSpPr txBox="1">
            <a:spLocks/>
          </p:cNvSpPr>
          <p:nvPr/>
        </p:nvSpPr>
        <p:spPr>
          <a:xfrm>
            <a:off x="424743" y="375006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chemeClr val="tx1"/>
                </a:solidFill>
              </a:rPr>
              <a:t>Difficulties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6ABDECF-CF52-4F46-AAF6-8282C80392B3}"/>
              </a:ext>
            </a:extLst>
          </p:cNvPr>
          <p:cNvSpPr txBox="1">
            <a:spLocks/>
          </p:cNvSpPr>
          <p:nvPr/>
        </p:nvSpPr>
        <p:spPr>
          <a:xfrm>
            <a:off x="1542617" y="1359439"/>
            <a:ext cx="5312912" cy="179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Lack of Processing Power</a:t>
            </a:r>
          </a:p>
          <a:p>
            <a:r>
              <a:rPr lang="en-GB" sz="2000" dirty="0">
                <a:solidFill>
                  <a:schemeClr val="tx1"/>
                </a:solidFill>
              </a:rPr>
              <a:t>Overfitting 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Finding optimal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8425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</Words>
  <Application>Microsoft Office PowerPoint</Application>
  <PresentationFormat>Breitbild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Dante (Headings)2</vt:lpstr>
      <vt:lpstr>Georgia Pro</vt:lpstr>
      <vt:lpstr>Helvetica Neue Medium</vt:lpstr>
      <vt:lpstr>Wingdings</vt:lpstr>
      <vt:lpstr>Wingdings 2</vt:lpstr>
      <vt:lpstr>OffsetVTI</vt:lpstr>
      <vt:lpstr>Machine Learning in Finance Group Project - Spring Semester 2021 </vt:lpstr>
      <vt:lpstr>Data Cleaning</vt:lpstr>
      <vt:lpstr>Feature Engineering</vt:lpstr>
      <vt:lpstr>Feature Engineering</vt:lpstr>
      <vt:lpstr>Training &amp; Testing of Model</vt:lpstr>
      <vt:lpstr>PowerPoint-Präsentation</vt:lpstr>
      <vt:lpstr>Results</vt:lpstr>
      <vt:lpstr>Best Classifier</vt:lpstr>
      <vt:lpstr>Further Actions</vt:lpstr>
      <vt:lpstr>Time for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Aaron Hauser</dc:creator>
  <cp:lastModifiedBy>Lorena Tassone</cp:lastModifiedBy>
  <cp:revision>57</cp:revision>
  <dcterms:created xsi:type="dcterms:W3CDTF">2021-04-15T14:42:45Z</dcterms:created>
  <dcterms:modified xsi:type="dcterms:W3CDTF">2021-04-18T21:41:56Z</dcterms:modified>
</cp:coreProperties>
</file>