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4" r:id="rId4"/>
    <p:sldId id="263" r:id="rId5"/>
    <p:sldId id="265" r:id="rId6"/>
    <p:sldId id="259" r:id="rId7"/>
    <p:sldId id="260" r:id="rId8"/>
    <p:sldId id="267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0E16CE1-BF65-45B9-B97C-DB8D96DAE4EA}">
          <p14:sldIdLst>
            <p14:sldId id="256"/>
            <p14:sldId id="257"/>
            <p14:sldId id="264"/>
            <p14:sldId id="263"/>
            <p14:sldId id="265"/>
            <p14:sldId id="259"/>
            <p14:sldId id="260"/>
            <p14:sldId id="267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3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4:49:31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2348 524 12528 0 0,'5'-5'602'0'0,"5"-9"-467"0"0,-3 7 2 0 0,-2-1 0 0 0,11-15 0 0 0,-15 21-125 0 0,0 0 0 0 0,0 0 1 0 0,0-1-1 0 0,-1 1 0 0 0,1 0 0 0 0,0 0 0 0 0,-1 0 1 0 0,0-1-1 0 0,1 1 0 0 0,-1 0 0 0 0,0-1 0 0 0,0 1 1 0 0,0 0-1 0 0,0-1 0 0 0,-1 1 0 0 0,1 0 0 0 0,-2-4 1 0 0,0 2-13 0 0,0-1 0 0 0,0 1 0 0 0,0-1 0 0 0,-1 1 0 0 0,0 0 0 0 0,0-1 0 0 0,0 2 0 0 0,0-1 0 0 0,-1 0 0 0 0,0 1 0 0 0,1-1 0 0 0,-1 1 0 0 0,-9-5 0 0 0,-5-3 0 0 0,-19-12 32 0 0,-72-31 0 0 0,20 17 13 0 0,-54-21 51 0 0,97 42-71 0 0,-56-12 1 0 0,19 11 80 0 0,-132-9 0 0 0,159 24-41 0 0,0 2 0 0 0,0 2 0 0 0,-75 14 0 0 0,28 5 79 0 0,-140 49 0 0 0,183-48-112 0 0,1 2 1 0 0,1 3 0 0 0,1 3 0 0 0,1 2 0 0 0,2 3-1 0 0,2 2 1 0 0,1 2 0 0 0,2 2 0 0 0,-74 80 0 0 0,91-81-64 0 0,1 0 1 0 0,3 2-1 0 0,1 1 1 0 0,-22 47 0 0 0,36-63 25 0 0,2 1 0 0 0,1-1 0 0 0,1 2 0 0 0,1-1 0 0 0,2 1 0 0 0,0 0 0 0 0,2 0 0 0 0,2 1 0 0 0,0-1 0 0 0,2 1 0 0 0,1 0 0 0 0,6 30 1 0 0,-2-30-31 0 0,1 0 1 0 0,2 0-1 0 0,1-1 0 0 0,1 0 1 0 0,1-1-1 0 0,2 0 1 0 0,1-1-1 0 0,25 38 1 0 0,-19-39 4 0 0,0-1 0 0 0,1 0 0 0 0,2-2 0 0 0,0 0 0 0 0,1-2 0 0 0,2 0 0 0 0,0-2 0 0 0,1-1 0 0 0,0-1 1 0 0,55 24-1 0 0,-21-17 14 0 0,1-3 0 0 0,1-3 0 0 0,127 21 0 0 0,-148-35 16 0 0,74-3 0 0 0,42-13 0 0 0,-48-3 113 0 0,-2-5 1 0 0,-1-5-1 0 0,0-4 1 0 0,153-65 0 0 0,-76 5 231 0 0,-5-13-61 0 0,-79 43-161 0 0,-23 16-50 0 0,191-115 142 0 0,-219 125-215 0 0,50-44 0 0 0,36-44 0 0 0,-104 92 0 0 0,39-37-44 0 0,106-128 0 0 0,-150 162 24 0 0,-2-2 1 0 0,-2-1-1 0 0,-1-1 1 0 0,-2-1-1 0 0,-1 0 1 0 0,20-64 0 0 0,-34 86 22 0 0,0 0 0 0 0,-1-1 0 0 0,-1 1 1 0 0,0-1-1 0 0,-1 1 0 0 0,-1-1 0 0 0,-1 0 1 0 0,0 1-1 0 0,-6-28 0 0 0,4 31-9 0 0,0 0-1 0 0,-1 0 0 0 0,-1 0 1 0 0,0 1-1 0 0,-1-1 1 0 0,0 1-1 0 0,0 1 0 0 0,-1-1 1 0 0,-1 1-1 0 0,0 0 0 0 0,0 1 1 0 0,-15-13-1 0 0,10 10-195 0 0,-2 2-1 0 0,1 0 1 0 0,-1 0-1 0 0,-1 1 1 0 0,-20-8 0 0 0,11 8-1618 0 0,-32-10 1 0 0,-24 0-2826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4:49:32.5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3730 12752 0 0,'-1'-5'60'0'0,"0"0"0"0"0,1 0 0 0 0,-1 0 0 0 0,1 0 1 0 0,1 1-1 0 0,-1-1 0 0 0,1 0 0 0 0,-1 0 0 0 0,3-5 1 0 0,2-6 290 0 0,9-20 1 0 0,-5 15-257 0 0,14-33-41 0 0,46-77 0 0 0,43-46 143 0 0,-55 89-125 0 0,154-255 182 0 0,60-92 27 0 0,-165 273-301 0 0,391-583-287 0 0,-251 381-608 0 0,-29 18-463 0 0,-14-49-869 0 0,-196 381 2151 0 0,91-216-1151 0 0,-96 223 1217 0 0,40-104-610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18T14:49:32.8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142 1 10864 0 0,'-27'11'173'0'0,"-23"11"213"0"0,44-19-358 0 0,1 0 1 0 0,-1 1 0 0 0,1 0-1 0 0,0 0 1 0 0,0 0 0 0 0,-5 6 0 0 0,8-8-6 0 0,0 0 0 0 0,0 1 0 0 0,0-1-1 0 0,0 0 1 0 0,0 1 0 0 0,1 0 0 0 0,-1-1 0 0 0,1 1 0 0 0,0 0 0 0 0,0 0 0 0 0,0 0 0 0 0,0-1 0 0 0,0 1 0 0 0,1 0 0 0 0,-1 0 0 0 0,1 0 0 0 0,0 0 0 0 0,0 0 0 0 0,0 0 0 0 0,0 1 0 0 0,0-1 0 0 0,2 3 0 0 0,3 7 95 0 0,0 0 1 0 0,2-1 0 0 0,-1 0 0 0 0,1-1 0 0 0,1 1-1 0 0,13 14 1 0 0,0 2 74 0 0,118 134 515 0 0,-84-101-536 0 0,171 213 94 0 0,86 137-327 0 0,-121-163-168 0 0,260 306-2173 0 0,-334-429 1120 0 0,4-5 0 0 0,162 122 0 0 0,-187-169 828 0 0,4-5 1 0 0,136 71 0 0 0,-136-89-1120 0 0,-5-7-518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1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479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8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0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466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80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8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4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984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Sunday, April 18,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045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Sunday, April 18,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1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customXml" Target="../ink/ink2.xml"/><Relationship Id="rId4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8" name="Rectangle 8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9" name="Rectangle 10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597CAB-46EC-439F-933C-94BE9E57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8985" y="3636358"/>
            <a:ext cx="8538215" cy="1369602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GB" sz="4800" b="1" dirty="0">
                <a:solidFill>
                  <a:schemeClr val="tx1"/>
                </a:solidFill>
              </a:rPr>
              <a:t>Machine Learning in Finance</a:t>
            </a:r>
            <a:br>
              <a:rPr lang="en-GB" sz="4800" dirty="0">
                <a:solidFill>
                  <a:schemeClr val="tx1"/>
                </a:solidFill>
              </a:rPr>
            </a:br>
            <a:r>
              <a:rPr lang="en-GB" sz="2700" dirty="0">
                <a:solidFill>
                  <a:schemeClr val="tx1"/>
                </a:solidFill>
              </a:rPr>
              <a:t>Group Project - Spring Semester 2021</a:t>
            </a:r>
            <a:br>
              <a:rPr lang="en-GB" sz="4800" dirty="0">
                <a:solidFill>
                  <a:schemeClr val="tx1"/>
                </a:solidFill>
              </a:rPr>
            </a:br>
            <a:endParaRPr lang="en-GB" sz="4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DEE52A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0" name="Picture 3" descr="3D-Rendering von gestapelten Würfeln in unterschiedlichen Farben">
            <a:extLst>
              <a:ext uri="{FF2B5EF4-FFF2-40B4-BE49-F238E27FC236}">
                <a16:creationId xmlns:a16="http://schemas.microsoft.com/office/drawing/2014/main" id="{5A807413-5A3D-43B2-B0FF-BE678B4414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744" r="-1" b="43224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121" name="Straight Connector 16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8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DEE52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B9FE3DA2-E496-4B3C-A7A9-619D343B5ECB}"/>
              </a:ext>
            </a:extLst>
          </p:cNvPr>
          <p:cNvSpPr txBox="1"/>
          <p:nvPr/>
        </p:nvSpPr>
        <p:spPr>
          <a:xfrm>
            <a:off x="1470496" y="4748695"/>
            <a:ext cx="17972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Aaron Hauser</a:t>
            </a:r>
            <a:br>
              <a:rPr lang="en-GB" sz="1800" dirty="0"/>
            </a:br>
            <a:r>
              <a:rPr lang="en-GB" sz="1800" dirty="0"/>
              <a:t>Lorena Tassone</a:t>
            </a:r>
            <a:br>
              <a:rPr lang="en-GB" sz="1800" dirty="0"/>
            </a:br>
            <a:r>
              <a:rPr lang="en-GB" sz="1800" dirty="0"/>
              <a:t>Lukas Dekker</a:t>
            </a:r>
            <a:br>
              <a:rPr lang="en-GB" sz="1800" dirty="0"/>
            </a:br>
            <a:r>
              <a:rPr lang="en-GB" sz="1800" dirty="0"/>
              <a:t>Nick Vogel</a:t>
            </a:r>
          </a:p>
        </p:txBody>
      </p:sp>
    </p:spTree>
    <p:extLst>
      <p:ext uri="{BB962C8B-B14F-4D97-AF65-F5344CB8AC3E}">
        <p14:creationId xmlns:p14="http://schemas.microsoft.com/office/powerpoint/2010/main" val="336845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97B5B8-5C22-441A-88F1-3DBBC9D2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Data Cleaning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622C5-12D3-4678-9511-17997C2DC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9" y="1514236"/>
            <a:ext cx="10543031" cy="1267714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Missing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Eliminate high-NA Columns and Rows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KNN Imputer / Iterative Imputer / </a:t>
            </a:r>
            <a:r>
              <a:rPr lang="en-GB" sz="2000" dirty="0" err="1">
                <a:solidFill>
                  <a:schemeClr val="tx1"/>
                </a:solidFill>
              </a:rPr>
              <a:t>MissForest</a:t>
            </a:r>
            <a:r>
              <a:rPr lang="en-GB" sz="2000" dirty="0">
                <a:solidFill>
                  <a:schemeClr val="tx1"/>
                </a:solidFill>
              </a:rPr>
              <a:t> Imputer</a:t>
            </a:r>
          </a:p>
          <a:p>
            <a:pPr marL="457200" lvl="1" indent="0">
              <a:buNone/>
            </a:pP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EE1B00CE-FA92-460F-99BB-8762AC588DE0}"/>
              </a:ext>
            </a:extLst>
          </p:cNvPr>
          <p:cNvSpPr txBox="1">
            <a:spLocks/>
          </p:cNvSpPr>
          <p:nvPr/>
        </p:nvSpPr>
        <p:spPr>
          <a:xfrm>
            <a:off x="1542619" y="1518158"/>
            <a:ext cx="10543031" cy="861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Zero Values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Analysing Columns with high Zero Value Count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A847F62E-D540-4DE1-9080-3D25B097C073}"/>
              </a:ext>
            </a:extLst>
          </p:cNvPr>
          <p:cNvSpPr txBox="1">
            <a:spLocks/>
          </p:cNvSpPr>
          <p:nvPr/>
        </p:nvSpPr>
        <p:spPr>
          <a:xfrm>
            <a:off x="1542618" y="1514236"/>
            <a:ext cx="10543031" cy="1184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Outliers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IQR Method / </a:t>
            </a:r>
            <a:r>
              <a:rPr lang="en-GB" sz="2000" dirty="0" err="1">
                <a:solidFill>
                  <a:schemeClr val="tx1"/>
                </a:solidFill>
              </a:rPr>
              <a:t>Winsorization</a:t>
            </a:r>
            <a:r>
              <a:rPr lang="en-GB" sz="2000" dirty="0">
                <a:solidFill>
                  <a:schemeClr val="tx1"/>
                </a:solidFill>
              </a:rPr>
              <a:t> Method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F2A794-0F7E-47A8-96D5-5DD0FCF3F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32" y="2781950"/>
            <a:ext cx="6418136" cy="2102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3F0C7856-189A-4390-B118-E4C38EC53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r="11693"/>
          <a:stretch/>
        </p:blipFill>
        <p:spPr bwMode="auto">
          <a:xfrm>
            <a:off x="665018" y="2839799"/>
            <a:ext cx="5101735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38A3EA-43AF-4503-80E5-81A4310844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2" r="11609"/>
          <a:stretch/>
        </p:blipFill>
        <p:spPr bwMode="auto">
          <a:xfrm>
            <a:off x="6425249" y="2839799"/>
            <a:ext cx="5104994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4060540-488F-4732-8530-8B286F17D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326" y="2696179"/>
            <a:ext cx="5005348" cy="405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0018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" grpId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561" y="1489253"/>
            <a:ext cx="10543031" cy="4545787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Dummy variables for ‘Sector’ and ‘Market Cap’: </a:t>
            </a: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  <a:highlight>
                  <a:srgbClr val="FFFF00"/>
                </a:highlight>
              </a:rPr>
              <a:t>Addition of new features: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highlight>
                  <a:srgbClr val="FFFF00"/>
                </a:highlight>
              </a:rPr>
              <a:t>Momentum Factor</a:t>
            </a:r>
          </a:p>
          <a:p>
            <a:pPr lvl="1"/>
            <a:r>
              <a:rPr lang="en-GB" sz="1800" dirty="0">
                <a:solidFill>
                  <a:schemeClr val="tx1"/>
                </a:solidFill>
                <a:highlight>
                  <a:srgbClr val="FFFF00"/>
                </a:highlight>
              </a:rPr>
              <a:t>Macroeconomic Factor / Inflation Interaction Term</a:t>
            </a:r>
          </a:p>
          <a:p>
            <a:pPr lvl="1"/>
            <a:endParaRPr lang="en-GB" sz="18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 Constant Features: 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GB" sz="2000" dirty="0">
                <a:solidFill>
                  <a:schemeClr val="tx1"/>
                </a:solidFill>
              </a:rPr>
            </a:b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Elimination of Highly Correlated Features:</a:t>
            </a: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E085E52-FB98-4BE5-AF9A-99D18FEE6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166" y="3824618"/>
            <a:ext cx="3125306" cy="14725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DA4D9873-5588-4FBC-93FF-B9939E31D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038"/>
          <a:stretch/>
        </p:blipFill>
        <p:spPr>
          <a:xfrm>
            <a:off x="6725499" y="5486685"/>
            <a:ext cx="5313289" cy="25673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51D6CBA-C305-468A-AE97-9908EE285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830" y="1572659"/>
            <a:ext cx="4680740" cy="104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4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83C582-7289-4534-AC5D-3DA880C3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Feature Engineering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4B6761-81DA-4FAC-8917-274FE147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8478" y="1365954"/>
            <a:ext cx="10543031" cy="5193011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Feature Selection with Random Forest Classifier:</a:t>
            </a: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endParaRPr lang="en-GB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Dealing with Class Imbalance:</a:t>
            </a:r>
            <a:br>
              <a:rPr lang="en-GB" sz="2000" dirty="0">
                <a:solidFill>
                  <a:schemeClr val="tx1"/>
                </a:solidFill>
              </a:rPr>
            </a:br>
            <a:r>
              <a:rPr lang="en-GB" sz="2000" dirty="0">
                <a:solidFill>
                  <a:schemeClr val="tx1"/>
                </a:solidFill>
                <a:sym typeface="Wingdings" panose="05000000000000000000" pitchFamily="2" charset="2"/>
              </a:rPr>
              <a:t> up sampling class “hold” 8000x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1E9FCE9-CCE1-4352-85FA-6C33021FF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15" y="1740955"/>
            <a:ext cx="7445768" cy="50439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6484258-3C28-4A5E-B97A-035B113A2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314" y="2295611"/>
            <a:ext cx="4073387" cy="2706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989F10CE-80C6-4E3C-A021-6833A9C6B6D3}"/>
              </a:ext>
            </a:extLst>
          </p:cNvPr>
          <p:cNvGrpSpPr/>
          <p:nvPr/>
        </p:nvGrpSpPr>
        <p:grpSpPr>
          <a:xfrm>
            <a:off x="6159537" y="4957531"/>
            <a:ext cx="3519565" cy="1171421"/>
            <a:chOff x="1645853" y="3779233"/>
            <a:chExt cx="5745134" cy="2379373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60C4CDD-63EC-4A1A-9323-14E78657FCE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45853" y="3779233"/>
              <a:ext cx="2853654" cy="23793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0882FBBE-44A8-4305-ACA4-1F50BE331232}"/>
                </a:ext>
              </a:extLst>
            </p:cNvPr>
            <p:cNvPicPr/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334" y="3779233"/>
              <a:ext cx="2853653" cy="237937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Textfeld 3">
            <a:extLst>
              <a:ext uri="{FF2B5EF4-FFF2-40B4-BE49-F238E27FC236}">
                <a16:creationId xmlns:a16="http://schemas.microsoft.com/office/drawing/2014/main" id="{1141AB1D-2040-4686-B540-038DEBC86375}"/>
              </a:ext>
            </a:extLst>
          </p:cNvPr>
          <p:cNvSpPr txBox="1"/>
          <p:nvPr/>
        </p:nvSpPr>
        <p:spPr>
          <a:xfrm>
            <a:off x="9140339" y="3948766"/>
            <a:ext cx="720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/>
              <a:t>____</a:t>
            </a:r>
          </a:p>
          <a:p>
            <a:r>
              <a:rPr lang="de-CH" sz="1200" u="heavy" dirty="0"/>
              <a:t>67.7%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4107481-F4F0-41EA-9B62-69A0AF8D51E5}"/>
              </a:ext>
            </a:extLst>
          </p:cNvPr>
          <p:cNvGrpSpPr/>
          <p:nvPr/>
        </p:nvGrpSpPr>
        <p:grpSpPr>
          <a:xfrm>
            <a:off x="5924626" y="2358210"/>
            <a:ext cx="3743325" cy="1727356"/>
            <a:chOff x="5924626" y="2358210"/>
            <a:chExt cx="3743325" cy="1727356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CA978931-ADCB-4C2B-8CC6-4FEB549DB794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924626" y="2358210"/>
              <a:ext cx="3743325" cy="1400175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01EB915-2FFC-4367-ACA9-741320736375}"/>
                </a:ext>
              </a:extLst>
            </p:cNvPr>
            <p:cNvSpPr txBox="1"/>
            <p:nvPr/>
          </p:nvSpPr>
          <p:spPr>
            <a:xfrm>
              <a:off x="5990553" y="3676647"/>
              <a:ext cx="4151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200" dirty="0"/>
                <a:t>…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940B89E5-A0EA-47D9-AD4E-359C6F27F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81951" y="3948766"/>
              <a:ext cx="3686000" cy="13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080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D1E80-6305-4A6E-9629-527E53E4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Training &amp; Testing of Model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B4B8608-4473-4BB0-89A9-6B92E1DD2B28}"/>
              </a:ext>
            </a:extLst>
          </p:cNvPr>
          <p:cNvGrpSpPr/>
          <p:nvPr/>
        </p:nvGrpSpPr>
        <p:grpSpPr>
          <a:xfrm>
            <a:off x="6000441" y="1611604"/>
            <a:ext cx="5993427" cy="4172524"/>
            <a:chOff x="3180726" y="115407"/>
            <a:chExt cx="7782930" cy="4933116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D649AB2-4870-48F6-8D1E-F0029F069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0727" y="115407"/>
              <a:ext cx="7782929" cy="3813838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22F19B84-23E9-4014-BDA1-9B0F0CF1C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80726" y="3985638"/>
              <a:ext cx="7782929" cy="1062885"/>
            </a:xfrm>
            <a:prstGeom prst="rect">
              <a:avLst/>
            </a:prstGeom>
          </p:spPr>
        </p:pic>
      </p:grp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BC937A-AC69-41A6-807A-E9E9230A23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656337"/>
            <a:ext cx="4966921" cy="4388588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</a:rPr>
              <a:t>Hyperparameter tuning</a:t>
            </a:r>
          </a:p>
          <a:p>
            <a:r>
              <a:rPr lang="en-GB" sz="1800" dirty="0">
                <a:solidFill>
                  <a:schemeClr val="tx1"/>
                </a:solidFill>
              </a:rPr>
              <a:t>Reducing overfitting by in-/decreasing parameters manually</a:t>
            </a:r>
          </a:p>
          <a:p>
            <a:r>
              <a:rPr lang="en-GB" sz="1800" dirty="0">
                <a:solidFill>
                  <a:schemeClr val="tx1"/>
                </a:solidFill>
              </a:rPr>
              <a:t>Bagging method</a:t>
            </a:r>
          </a:p>
          <a:p>
            <a:r>
              <a:rPr lang="en-GB" sz="1800" dirty="0">
                <a:solidFill>
                  <a:schemeClr val="tx1"/>
                </a:solidFill>
              </a:rPr>
              <a:t>Balanced/Unbalanced data set</a:t>
            </a:r>
          </a:p>
          <a:p>
            <a:endParaRPr lang="en-GB" sz="1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GB" sz="1800" dirty="0">
                <a:solidFill>
                  <a:schemeClr val="tx1"/>
                </a:solidFill>
                <a:sym typeface="Wingdings" panose="05000000000000000000" pitchFamily="2" charset="2"/>
              </a:rPr>
              <a:t> Train/Test Score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800" dirty="0">
                <a:solidFill>
                  <a:schemeClr val="tx1"/>
                </a:solidFill>
                <a:sym typeface="Wingdings" panose="05000000000000000000" pitchFamily="2" charset="2"/>
              </a:rPr>
              <a:t>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402285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0F1B861B-984C-4C62-83D5-4927D77441DE}"/>
              </a:ext>
            </a:extLst>
          </p:cNvPr>
          <p:cNvSpPr txBox="1">
            <a:spLocks/>
          </p:cNvSpPr>
          <p:nvPr/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Trained and Tested Classifiers (</a:t>
            </a:r>
            <a:r>
              <a:rPr lang="en-US" sz="5400" dirty="0" err="1">
                <a:solidFill>
                  <a:schemeClr val="tx1"/>
                </a:solidFill>
              </a:rPr>
              <a:t>tbd</a:t>
            </a:r>
            <a:r>
              <a:rPr lang="en-US" sz="5400" dirty="0">
                <a:solidFill>
                  <a:schemeClr val="tx1"/>
                </a:solidFill>
              </a:rPr>
              <a:t>)</a:t>
            </a: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EB746322-17FF-4CB6-AC2B-8B4DC577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5" y="1753701"/>
            <a:ext cx="11894414" cy="369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28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Results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275" y="1825625"/>
            <a:ext cx="10543031" cy="4206383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**Overall Results plot**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184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064D1C-9F5A-41FE-A42D-E866774E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Best Classifier (</a:t>
            </a:r>
            <a:r>
              <a:rPr lang="en-GB" dirty="0" err="1">
                <a:solidFill>
                  <a:schemeClr val="tx1"/>
                </a:solidFill>
              </a:rPr>
              <a:t>tbd</a:t>
            </a:r>
            <a:r>
              <a:rPr lang="en-GB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F4FAA9-045A-477F-B15B-12F3FB2EB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7603" y="1543890"/>
            <a:ext cx="5036119" cy="709981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Gradient Boosting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717F33B-2B2B-494E-87B1-49AABEA4D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323" y="2640878"/>
            <a:ext cx="3403797" cy="3031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88C65630-CFE4-4E72-B4E9-35A52DC2DAE8}"/>
                  </a:ext>
                </a:extLst>
              </p14:cNvPr>
              <p14:cNvContentPartPr/>
              <p14:nvPr/>
            </p14:nvContentPartPr>
            <p14:xfrm>
              <a:off x="3560546" y="2390157"/>
              <a:ext cx="1216080" cy="69480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88C65630-CFE4-4E72-B4E9-35A52DC2DA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6226" y="2385837"/>
                <a:ext cx="1224720" cy="70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198BD6C-28B8-4DF4-B683-C8E1AD62037D}"/>
              </a:ext>
            </a:extLst>
          </p:cNvPr>
          <p:cNvGrpSpPr/>
          <p:nvPr/>
        </p:nvGrpSpPr>
        <p:grpSpPr>
          <a:xfrm>
            <a:off x="1563986" y="4146237"/>
            <a:ext cx="937800" cy="1342800"/>
            <a:chOff x="1563986" y="4146237"/>
            <a:chExt cx="937800" cy="134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D87FBA2B-EA36-4C74-B0A6-BFAA5547AC34}"/>
                    </a:ext>
                  </a:extLst>
                </p14:cNvPr>
                <p14:cNvContentPartPr/>
                <p14:nvPr/>
              </p14:nvContentPartPr>
              <p14:xfrm>
                <a:off x="1592786" y="4146237"/>
                <a:ext cx="790200" cy="1342800"/>
              </p14:xfrm>
            </p:contentPart>
          </mc:Choice>
          <mc:Fallback xmlns=""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D87FBA2B-EA36-4C74-B0A6-BFAA5547AC3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88466" y="4141917"/>
                  <a:ext cx="798840" cy="13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62A9C9E8-82F3-4650-B3D6-B8BD1F5B77E2}"/>
                    </a:ext>
                  </a:extLst>
                </p14:cNvPr>
                <p14:cNvContentPartPr/>
                <p14:nvPr/>
              </p14:nvContentPartPr>
              <p14:xfrm>
                <a:off x="1563986" y="4463397"/>
                <a:ext cx="937800" cy="1019160"/>
              </p14:xfrm>
            </p:contentPart>
          </mc:Choice>
          <mc:Fallback xmlns=""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62A9C9E8-82F3-4650-B3D6-B8BD1F5B77E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59666" y="4459077"/>
                  <a:ext cx="946440" cy="1027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36107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BA4CC3-E7BA-4592-90C7-FED2557A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43" y="2575663"/>
            <a:ext cx="5866494" cy="1073201"/>
          </a:xfrm>
        </p:spPr>
        <p:txBody>
          <a:bodyPr>
            <a:normAutofit/>
          </a:bodyPr>
          <a:lstStyle/>
          <a:p>
            <a:r>
              <a:rPr lang="en-GB" sz="4800" dirty="0">
                <a:solidFill>
                  <a:schemeClr val="tx1"/>
                </a:solidFill>
              </a:rPr>
              <a:t>Further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C1DEF8-D3C0-457D-AC2D-5125B1DC1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617" y="3442592"/>
            <a:ext cx="10487921" cy="2609183"/>
          </a:xfrm>
        </p:spPr>
        <p:txBody>
          <a:bodyPr>
            <a:no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Apply more Imputing Methods</a:t>
            </a:r>
          </a:p>
          <a:p>
            <a:r>
              <a:rPr lang="en-GB" sz="2000" dirty="0">
                <a:solidFill>
                  <a:schemeClr val="tx1"/>
                </a:solidFill>
              </a:rPr>
              <a:t>Create new features</a:t>
            </a:r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, complementing our inflation and momentum terms</a:t>
            </a:r>
            <a:endParaRPr lang="en-GB" sz="2000" dirty="0">
              <a:solidFill>
                <a:schemeClr val="tx1"/>
              </a:solidFill>
            </a:endParaRPr>
          </a:p>
          <a:p>
            <a:r>
              <a:rPr lang="en-GB" sz="2000" dirty="0">
                <a:solidFill>
                  <a:schemeClr val="tx1"/>
                </a:solidFill>
              </a:rPr>
              <a:t>Causality-based feature selection</a:t>
            </a:r>
          </a:p>
          <a:p>
            <a:r>
              <a:rPr lang="en-GB" sz="2000" dirty="0">
                <a:solidFill>
                  <a:schemeClr val="tx1"/>
                </a:solidFill>
              </a:rPr>
              <a:t>Hyperparameter tuning including more values at once</a:t>
            </a:r>
          </a:p>
          <a:p>
            <a:r>
              <a:rPr lang="en-GB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Check the validity of the models with more/different performance metrics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Try to reduce the overfitting of our best model and improve performance further</a:t>
            </a:r>
            <a:endParaRPr lang="de-CH" sz="2000" dirty="0"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FABDE08B-3F6A-422E-A839-531B90C1E820}"/>
              </a:ext>
            </a:extLst>
          </p:cNvPr>
          <p:cNvSpPr txBox="1">
            <a:spLocks/>
          </p:cNvSpPr>
          <p:nvPr/>
        </p:nvSpPr>
        <p:spPr>
          <a:xfrm>
            <a:off x="424743" y="375006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dirty="0">
                <a:solidFill>
                  <a:schemeClr val="tx1"/>
                </a:solidFill>
              </a:rPr>
              <a:t>Difficulties (</a:t>
            </a:r>
            <a:r>
              <a:rPr lang="en-GB" sz="4800" dirty="0" err="1">
                <a:solidFill>
                  <a:schemeClr val="tx1"/>
                </a:solidFill>
              </a:rPr>
              <a:t>tbd</a:t>
            </a:r>
            <a:r>
              <a:rPr lang="en-GB" sz="4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66ABDECF-CF52-4F46-AAF6-8282C80392B3}"/>
              </a:ext>
            </a:extLst>
          </p:cNvPr>
          <p:cNvSpPr txBox="1">
            <a:spLocks/>
          </p:cNvSpPr>
          <p:nvPr/>
        </p:nvSpPr>
        <p:spPr>
          <a:xfrm>
            <a:off x="1542617" y="1359439"/>
            <a:ext cx="5312912" cy="1799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1"/>
                </a:solidFill>
              </a:rPr>
              <a:t>Lack of Processing Power</a:t>
            </a:r>
          </a:p>
          <a:p>
            <a:r>
              <a:rPr lang="en-GB" sz="2000" dirty="0">
                <a:solidFill>
                  <a:schemeClr val="tx1"/>
                </a:solidFill>
              </a:rPr>
              <a:t>Overfitting </a:t>
            </a:r>
          </a:p>
          <a:p>
            <a:pPr lvl="1"/>
            <a:r>
              <a:rPr lang="en-GB" sz="2000" dirty="0">
                <a:solidFill>
                  <a:schemeClr val="tx1"/>
                </a:solidFill>
              </a:rPr>
              <a:t>Finding optimal parameters</a:t>
            </a:r>
          </a:p>
        </p:txBody>
      </p:sp>
    </p:spTree>
    <p:extLst>
      <p:ext uri="{BB962C8B-B14F-4D97-AF65-F5344CB8AC3E}">
        <p14:creationId xmlns:p14="http://schemas.microsoft.com/office/powerpoint/2010/main" val="2435305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Offic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Breitbild</PresentationFormat>
  <Paragraphs>59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Dante (Headings)2</vt:lpstr>
      <vt:lpstr>Georgia Pro</vt:lpstr>
      <vt:lpstr>Helvetica Neue Medium</vt:lpstr>
      <vt:lpstr>Wingdings</vt:lpstr>
      <vt:lpstr>Wingdings 2</vt:lpstr>
      <vt:lpstr>OffsetVTI</vt:lpstr>
      <vt:lpstr>Machine Learning in Finance Group Project - Spring Semester 2021 </vt:lpstr>
      <vt:lpstr>Data Cleaning</vt:lpstr>
      <vt:lpstr>Feature Engineering (tbd)</vt:lpstr>
      <vt:lpstr>Feature Engineering</vt:lpstr>
      <vt:lpstr>Training &amp; Testing of Model (tbd)</vt:lpstr>
      <vt:lpstr>PowerPoint-Präsentation</vt:lpstr>
      <vt:lpstr>Results (tbd)</vt:lpstr>
      <vt:lpstr>Best Classifier (tbd)</vt:lpstr>
      <vt:lpstr>Further 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Aaron Hauser</dc:creator>
  <cp:lastModifiedBy>Aaron Hauser</cp:lastModifiedBy>
  <cp:revision>43</cp:revision>
  <dcterms:created xsi:type="dcterms:W3CDTF">2021-04-15T14:42:45Z</dcterms:created>
  <dcterms:modified xsi:type="dcterms:W3CDTF">2021-04-18T18:57:52Z</dcterms:modified>
</cp:coreProperties>
</file>