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8" r:id="rId5"/>
    <p:sldId id="269" r:id="rId6"/>
    <p:sldId id="270" r:id="rId7"/>
    <p:sldId id="260" r:id="rId8"/>
    <p:sldId id="267" r:id="rId9"/>
    <p:sldId id="27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8"/>
            <p14:sldId id="269"/>
            <p14:sldId id="270"/>
            <p14:sldId id="260"/>
            <p14:sldId id="267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Machine Learning in Finance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Group Project - Spring Semester 2021</a:t>
            </a:r>
            <a:br>
              <a:rPr lang="en-GB" sz="4800" dirty="0">
                <a:solidFill>
                  <a:schemeClr val="tx1"/>
                </a:solidFill>
              </a:rPr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Aaron Hauser</a:t>
            </a:r>
            <a:br>
              <a:rPr lang="en-GB" sz="1800" dirty="0"/>
            </a:br>
            <a:r>
              <a:rPr lang="en-GB" sz="1800" dirty="0"/>
              <a:t>Lorena Tassone</a:t>
            </a:r>
            <a:br>
              <a:rPr lang="en-GB" sz="1800" dirty="0"/>
            </a:br>
            <a:r>
              <a:rPr lang="en-GB" sz="1800" dirty="0"/>
              <a:t>Lukas Dekker</a:t>
            </a:r>
            <a:br>
              <a:rPr lang="en-GB" sz="1800" dirty="0"/>
            </a:br>
            <a:r>
              <a:rPr lang="en-GB" sz="1800" dirty="0"/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75" y="809796"/>
            <a:ext cx="6607899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Time for Q&amp;A</a:t>
            </a:r>
          </a:p>
        </p:txBody>
      </p:sp>
      <p:pic>
        <p:nvPicPr>
          <p:cNvPr id="26" name="Graphic 5" descr="Fragen">
            <a:extLst>
              <a:ext uri="{FF2B5EF4-FFF2-40B4-BE49-F238E27FC236}">
                <a16:creationId xmlns:a16="http://schemas.microsoft.com/office/drawing/2014/main" id="{EDB84102-38CC-4903-841B-0139E529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28" y="698676"/>
            <a:ext cx="5473524" cy="5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6"/>
            <a:ext cx="10543031" cy="126771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Missing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Eliminate high-NA Columns and Rows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KNN Imputer / Iterative Imputer / </a:t>
            </a:r>
            <a:r>
              <a:rPr lang="en-GB" sz="2000" dirty="0" err="1">
                <a:solidFill>
                  <a:schemeClr val="tx1"/>
                </a:solidFill>
              </a:rPr>
              <a:t>MissForest</a:t>
            </a:r>
            <a:r>
              <a:rPr lang="en-GB" sz="2000" dirty="0">
                <a:solidFill>
                  <a:schemeClr val="tx1"/>
                </a:solidFill>
              </a:rPr>
              <a:t> Imputer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E1B00CE-FA92-460F-99BB-8762AC588DE0}"/>
              </a:ext>
            </a:extLst>
          </p:cNvPr>
          <p:cNvSpPr txBox="1">
            <a:spLocks/>
          </p:cNvSpPr>
          <p:nvPr/>
        </p:nvSpPr>
        <p:spPr>
          <a:xfrm>
            <a:off x="1542619" y="1518158"/>
            <a:ext cx="10543031" cy="86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Zero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Analysing Columns with high Zero Value Count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847F62E-D540-4DE1-9080-3D25B097C073}"/>
              </a:ext>
            </a:extLst>
          </p:cNvPr>
          <p:cNvSpPr txBox="1">
            <a:spLocks/>
          </p:cNvSpPr>
          <p:nvPr/>
        </p:nvSpPr>
        <p:spPr>
          <a:xfrm>
            <a:off x="1542618" y="1514236"/>
            <a:ext cx="10543031" cy="118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Outliers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IQR Method / </a:t>
            </a:r>
            <a:r>
              <a:rPr lang="en-GB" sz="2000" dirty="0" err="1">
                <a:solidFill>
                  <a:schemeClr val="tx1"/>
                </a:solidFill>
              </a:rPr>
              <a:t>Winsorization</a:t>
            </a:r>
            <a:r>
              <a:rPr lang="en-GB" sz="2000" dirty="0">
                <a:solidFill>
                  <a:schemeClr val="tx1"/>
                </a:solidFill>
              </a:rPr>
              <a:t> Method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F2A794-0F7E-47A8-96D5-5DD0FCF3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2" y="2781950"/>
            <a:ext cx="6418136" cy="21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0C7856-189A-4390-B118-E4C38EC5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r="11693"/>
          <a:stretch/>
        </p:blipFill>
        <p:spPr bwMode="auto">
          <a:xfrm>
            <a:off x="665018" y="2839799"/>
            <a:ext cx="510173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38A3EA-43AF-4503-80E5-81A431084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r="11609"/>
          <a:stretch/>
        </p:blipFill>
        <p:spPr bwMode="auto">
          <a:xfrm>
            <a:off x="6425249" y="2839799"/>
            <a:ext cx="510499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060540-488F-4732-8530-8B286F1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26" y="2696179"/>
            <a:ext cx="5005348" cy="40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5457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Dummy Variables for ‘Sector’ and ‘Market Cap’: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Addition of new Features: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Momentum Factor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Macroeconomic Factor / Inflation Interaction Term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Constant Features: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Highly Correlated Features: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6" y="3824618"/>
            <a:ext cx="3125306" cy="1472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6725499" y="5486685"/>
            <a:ext cx="5313289" cy="256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1D6CBA-C305-468A-AE97-9908EE28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30" y="1572659"/>
            <a:ext cx="4680740" cy="1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365954"/>
            <a:ext cx="10543031" cy="519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Feature Selection with Random Forest Classifier: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Dealing with Class Imbalance: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 up sampling class “hold” 8000x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740955"/>
            <a:ext cx="7445768" cy="504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484258-3C28-4A5E-B97A-035B113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4" y="2295611"/>
            <a:ext cx="4073387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9F10CE-80C6-4E3C-A021-6833A9C6B6D3}"/>
              </a:ext>
            </a:extLst>
          </p:cNvPr>
          <p:cNvGrpSpPr/>
          <p:nvPr/>
        </p:nvGrpSpPr>
        <p:grpSpPr>
          <a:xfrm>
            <a:off x="6159537" y="4957531"/>
            <a:ext cx="3519565" cy="1171421"/>
            <a:chOff x="1645853" y="3779233"/>
            <a:chExt cx="5745134" cy="237937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0C4CDD-63EC-4A1A-9323-14E78657FCE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882FBBE-44A8-4305-ACA4-1F50BE33123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141AB1D-2040-4686-B540-038DEBC86375}"/>
              </a:ext>
            </a:extLst>
          </p:cNvPr>
          <p:cNvSpPr txBox="1"/>
          <p:nvPr/>
        </p:nvSpPr>
        <p:spPr>
          <a:xfrm>
            <a:off x="9140339" y="3948766"/>
            <a:ext cx="7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____</a:t>
            </a:r>
          </a:p>
          <a:p>
            <a:r>
              <a:rPr lang="de-CH" sz="1200" u="heavy" dirty="0"/>
              <a:t>67.7%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4107481-F4F0-41EA-9B62-69A0AF8D51E5}"/>
              </a:ext>
            </a:extLst>
          </p:cNvPr>
          <p:cNvGrpSpPr/>
          <p:nvPr/>
        </p:nvGrpSpPr>
        <p:grpSpPr>
          <a:xfrm>
            <a:off x="5924626" y="2358210"/>
            <a:ext cx="3743325" cy="1727356"/>
            <a:chOff x="5924626" y="2358210"/>
            <a:chExt cx="3743325" cy="172735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978931-ADCB-4C2B-8CC6-4FEB549DB79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24626" y="2358210"/>
              <a:ext cx="3743325" cy="14001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01EB915-2FFC-4367-ACA9-741320736375}"/>
                </a:ext>
              </a:extLst>
            </p:cNvPr>
            <p:cNvSpPr txBox="1"/>
            <p:nvPr/>
          </p:nvSpPr>
          <p:spPr>
            <a:xfrm>
              <a:off x="5990553" y="3676647"/>
              <a:ext cx="41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…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40B89E5-A0EA-47D9-AD4E-359C6F2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951" y="3948766"/>
              <a:ext cx="3686000" cy="1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3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Training &amp; Testing of Model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B8608-4473-4BB0-89A9-6B92E1DD2B28}"/>
              </a:ext>
            </a:extLst>
          </p:cNvPr>
          <p:cNvGrpSpPr/>
          <p:nvPr/>
        </p:nvGrpSpPr>
        <p:grpSpPr>
          <a:xfrm>
            <a:off x="6000441" y="1611604"/>
            <a:ext cx="5993427" cy="4172524"/>
            <a:chOff x="3180726" y="115407"/>
            <a:chExt cx="7782930" cy="49331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D649AB2-4870-48F6-8D1E-F0029F06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727" y="115407"/>
              <a:ext cx="7782929" cy="381383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F19B84-23E9-4014-BDA1-9B0F0C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726" y="3985638"/>
              <a:ext cx="7782929" cy="1062885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656337"/>
            <a:ext cx="4477593" cy="438858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Hyperparameter Tuning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Reducing Overfitting by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in-/decreasing Parameters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manually</a:t>
            </a:r>
          </a:p>
          <a:p>
            <a:r>
              <a:rPr lang="en-GB" sz="2000" dirty="0">
                <a:solidFill>
                  <a:schemeClr val="tx1"/>
                </a:solidFill>
              </a:rPr>
              <a:t>Bagging Method</a:t>
            </a:r>
          </a:p>
          <a:p>
            <a:r>
              <a:rPr lang="en-GB" sz="2000" dirty="0">
                <a:solidFill>
                  <a:schemeClr val="tx1"/>
                </a:solidFill>
              </a:rPr>
              <a:t>Balanced/Unbalanced Data Set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 Train/Test Score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34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0F1B861B-984C-4C62-83D5-4927D77441DE}"/>
              </a:ext>
            </a:extLst>
          </p:cNvPr>
          <p:cNvSpPr txBox="1">
            <a:spLocks/>
          </p:cNvSpPr>
          <p:nvPr/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Trained and Tested Classifiers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888B14-38BE-4A66-8A76-3556C46A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" y="1909521"/>
            <a:ext cx="11811412" cy="32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97B1D7-DF9D-4D88-B7EC-A0AC97D9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43" y="1492980"/>
            <a:ext cx="8481137" cy="45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Best 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61" y="1459864"/>
            <a:ext cx="5036119" cy="70998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Gradient Boosting Classifier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DD3E7D-E5BB-4922-AC62-788B28F1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062240"/>
            <a:ext cx="4528494" cy="38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43" y="2575663"/>
            <a:ext cx="5866494" cy="107320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7" y="3442592"/>
            <a:ext cx="10487921" cy="260918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Apply more Imputing Methods</a:t>
            </a:r>
          </a:p>
          <a:p>
            <a:r>
              <a:rPr lang="en-GB" sz="2000" dirty="0">
                <a:solidFill>
                  <a:schemeClr val="tx1"/>
                </a:solidFill>
              </a:rPr>
              <a:t>Create new Features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omplementing our Inflation and Momentum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erms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Causality-based Feature Selection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Hyperparameter Tuning including more Values at once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the Validity of the Models with more/different Performance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etrics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to reduce the Overfitting of our best Model and improve Performance further</a:t>
            </a:r>
            <a:endParaRPr lang="de-CH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BDE08B-3F6A-422E-A839-531B90C1E820}"/>
              </a:ext>
            </a:extLst>
          </p:cNvPr>
          <p:cNvSpPr txBox="1">
            <a:spLocks/>
          </p:cNvSpPr>
          <p:nvPr/>
        </p:nvSpPr>
        <p:spPr>
          <a:xfrm>
            <a:off x="424743" y="375006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6ABDECF-CF52-4F46-AAF6-8282C80392B3}"/>
              </a:ext>
            </a:extLst>
          </p:cNvPr>
          <p:cNvSpPr txBox="1">
            <a:spLocks/>
          </p:cNvSpPr>
          <p:nvPr/>
        </p:nvSpPr>
        <p:spPr>
          <a:xfrm>
            <a:off x="1542617" y="1359439"/>
            <a:ext cx="5312912" cy="17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Lack of Processing Power</a:t>
            </a:r>
          </a:p>
          <a:p>
            <a:r>
              <a:rPr lang="en-GB" sz="2000" dirty="0">
                <a:solidFill>
                  <a:schemeClr val="tx1"/>
                </a:solidFill>
              </a:rPr>
              <a:t>Overfitting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Finding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8425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Dante (Headings)2</vt:lpstr>
      <vt:lpstr>Georgia Pro</vt:lpstr>
      <vt:lpstr>Helvetica Neue Medium</vt:lpstr>
      <vt:lpstr>Wingdings</vt:lpstr>
      <vt:lpstr>Wingdings 2</vt:lpstr>
      <vt:lpstr>OffsetVTI</vt:lpstr>
      <vt:lpstr>Machine Learning in Finance Group Project - Spring Semester 2021 </vt:lpstr>
      <vt:lpstr>Data Cleaning</vt:lpstr>
      <vt:lpstr>Feature Engineering</vt:lpstr>
      <vt:lpstr>Feature Engineering</vt:lpstr>
      <vt:lpstr>Training &amp; Testing of Model</vt:lpstr>
      <vt:lpstr>PowerPoint-Präsentation</vt:lpstr>
      <vt:lpstr>Results</vt:lpstr>
      <vt:lpstr>Best Classifier</vt:lpstr>
      <vt:lpstr>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Lorena Tassone</cp:lastModifiedBy>
  <cp:revision>58</cp:revision>
  <dcterms:created xsi:type="dcterms:W3CDTF">2021-04-15T14:42:45Z</dcterms:created>
  <dcterms:modified xsi:type="dcterms:W3CDTF">2021-04-18T21:48:13Z</dcterms:modified>
</cp:coreProperties>
</file>