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64" r:id="rId4"/>
    <p:sldId id="263" r:id="rId5"/>
    <p:sldId id="267" r:id="rId6"/>
    <p:sldId id="259" r:id="rId7"/>
    <p:sldId id="265" r:id="rId8"/>
    <p:sldId id="260" r:id="rId9"/>
    <p:sldId id="261" r:id="rId10"/>
    <p:sldId id="266" r:id="rId11"/>
    <p:sldId id="26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0E16CE1-BF65-45B9-B97C-DB8D96DAE4EA}">
          <p14:sldIdLst>
            <p14:sldId id="256"/>
            <p14:sldId id="257"/>
            <p14:sldId id="264"/>
            <p14:sldId id="263"/>
            <p14:sldId id="267"/>
            <p14:sldId id="259"/>
            <p14:sldId id="265"/>
            <p14:sldId id="260"/>
            <p14:sldId id="261"/>
            <p14:sldId id="266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Saturday, April 17,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1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Saturday, April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7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Saturday, April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8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Saturday, April 17,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9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Saturday, April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6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Saturday, April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8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Saturday, April 17,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8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Saturday, April 17,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4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Saturday, April 17,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0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Saturday, April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8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Saturday, April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Saturday, April 17,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1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8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9" name="Rectangle 10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36E6B-D7EF-409B-B48D-1628C06EE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597CAB-46EC-439F-933C-94BE9E574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985" y="3636358"/>
            <a:ext cx="8538215" cy="136960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GB" sz="4800" b="1" dirty="0"/>
              <a:t>Machine Learning in Finance</a:t>
            </a:r>
            <a:br>
              <a:rPr lang="en-GB" sz="4800" dirty="0"/>
            </a:br>
            <a:r>
              <a:rPr lang="en-GB" sz="2700" dirty="0"/>
              <a:t>Group Project - Spring Semester 2021</a:t>
            </a:r>
            <a:br>
              <a:rPr lang="en-GB" sz="4800" dirty="0"/>
            </a:br>
            <a:endParaRPr lang="en-GB" sz="4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6D2053-BB10-4615-A38D-86EEC0D8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422144" cy="3599020"/>
          </a:xfrm>
          <a:prstGeom prst="rect">
            <a:avLst/>
          </a:prstGeom>
          <a:solidFill>
            <a:srgbClr val="DEE52A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20" name="Picture 3" descr="3D-Rendering von gestapelten Würfeln in unterschiedlichen Farben">
            <a:extLst>
              <a:ext uri="{FF2B5EF4-FFF2-40B4-BE49-F238E27FC236}">
                <a16:creationId xmlns:a16="http://schemas.microsoft.com/office/drawing/2014/main" id="{5A807413-5A3D-43B2-B0FF-BE678B4414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744" r="-1" b="43224"/>
          <a:stretch/>
        </p:blipFill>
        <p:spPr>
          <a:xfrm>
            <a:off x="422145" y="10"/>
            <a:ext cx="11082529" cy="3599011"/>
          </a:xfrm>
          <a:prstGeom prst="rect">
            <a:avLst/>
          </a:prstGeom>
        </p:spPr>
      </p:pic>
      <p:cxnSp>
        <p:nvCxnSpPr>
          <p:cNvPr id="121" name="Straight Connector 16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DEE52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8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DEE52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B9FE3DA2-E496-4B3C-A7A9-619D343B5ECB}"/>
              </a:ext>
            </a:extLst>
          </p:cNvPr>
          <p:cNvSpPr txBox="1"/>
          <p:nvPr/>
        </p:nvSpPr>
        <p:spPr>
          <a:xfrm>
            <a:off x="1470496" y="4748695"/>
            <a:ext cx="17972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chemeClr val="tx2"/>
                </a:solidFill>
              </a:rPr>
              <a:t>Aaron Hauser</a:t>
            </a:r>
            <a:br>
              <a:rPr lang="en-GB" sz="1800" dirty="0">
                <a:solidFill>
                  <a:schemeClr val="tx2"/>
                </a:solidFill>
              </a:rPr>
            </a:br>
            <a:r>
              <a:rPr lang="en-GB" sz="1800" dirty="0">
                <a:solidFill>
                  <a:schemeClr val="tx2"/>
                </a:solidFill>
              </a:rPr>
              <a:t>Lorena Tassone</a:t>
            </a:r>
            <a:br>
              <a:rPr lang="en-GB" sz="1800" dirty="0">
                <a:solidFill>
                  <a:schemeClr val="tx2"/>
                </a:solidFill>
              </a:rPr>
            </a:br>
            <a:r>
              <a:rPr lang="en-GB" sz="1800" dirty="0">
                <a:solidFill>
                  <a:schemeClr val="tx2"/>
                </a:solidFill>
              </a:rPr>
              <a:t>Lukas Dekker</a:t>
            </a:r>
            <a:br>
              <a:rPr lang="en-GB" sz="1800" dirty="0">
                <a:solidFill>
                  <a:schemeClr val="tx2"/>
                </a:solidFill>
              </a:rPr>
            </a:br>
            <a:r>
              <a:rPr lang="en-GB" sz="1800" dirty="0">
                <a:solidFill>
                  <a:schemeClr val="tx2"/>
                </a:solidFill>
              </a:rPr>
              <a:t>Nick Vogel</a:t>
            </a:r>
          </a:p>
        </p:txBody>
      </p:sp>
    </p:spTree>
    <p:extLst>
      <p:ext uri="{BB962C8B-B14F-4D97-AF65-F5344CB8AC3E}">
        <p14:creationId xmlns:p14="http://schemas.microsoft.com/office/powerpoint/2010/main" val="336845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A4CC3-E7BA-4592-90C7-FED2557A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Actions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C1DEF8-D3C0-457D-AC2D-5125B1DC1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2275" y="1538948"/>
            <a:ext cx="10543031" cy="4206383"/>
          </a:xfrm>
        </p:spPr>
        <p:txBody>
          <a:bodyPr/>
          <a:lstStyle/>
          <a:p>
            <a:r>
              <a:rPr lang="en-GB" dirty="0"/>
              <a:t>Apply more Imputing Methods</a:t>
            </a:r>
          </a:p>
          <a:p>
            <a:r>
              <a:rPr lang="en-GB" dirty="0"/>
              <a:t>Causality-based feature selection</a:t>
            </a:r>
          </a:p>
          <a:p>
            <a:r>
              <a:rPr lang="en-GB" dirty="0"/>
              <a:t>Hyperparameter tuning including all values at once</a:t>
            </a:r>
          </a:p>
        </p:txBody>
      </p:sp>
    </p:spTree>
    <p:extLst>
      <p:ext uri="{BB962C8B-B14F-4D97-AF65-F5344CB8AC3E}">
        <p14:creationId xmlns:p14="http://schemas.microsoft.com/office/powerpoint/2010/main" val="2435305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7FE3E-0564-4585-93B7-E2BB017B7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for Q&amp;A</a:t>
            </a:r>
          </a:p>
        </p:txBody>
      </p:sp>
    </p:spTree>
    <p:extLst>
      <p:ext uri="{BB962C8B-B14F-4D97-AF65-F5344CB8AC3E}">
        <p14:creationId xmlns:p14="http://schemas.microsoft.com/office/powerpoint/2010/main" val="408640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7B5B8-5C22-441A-88F1-3DBBC9D2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 Cleaning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B622C5-12D3-4678-9511-17997C2DC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2619" y="1514235"/>
            <a:ext cx="10543031" cy="4206383"/>
          </a:xfrm>
        </p:spPr>
        <p:txBody>
          <a:bodyPr/>
          <a:lstStyle/>
          <a:p>
            <a:r>
              <a:rPr lang="en-GB" dirty="0"/>
              <a:t>Missing Values</a:t>
            </a:r>
          </a:p>
          <a:p>
            <a:pPr lvl="1"/>
            <a:r>
              <a:rPr lang="en-GB" dirty="0"/>
              <a:t>KNN Imputer / Iterative Imputing / </a:t>
            </a:r>
            <a:r>
              <a:rPr lang="en-GB" dirty="0" err="1"/>
              <a:t>MissForest</a:t>
            </a:r>
            <a:r>
              <a:rPr lang="en-GB" dirty="0"/>
              <a:t> Imputing / Eliminate high-NA Rows</a:t>
            </a:r>
          </a:p>
          <a:p>
            <a:r>
              <a:rPr lang="en-GB" dirty="0"/>
              <a:t>Zero Values</a:t>
            </a:r>
          </a:p>
          <a:p>
            <a:pPr lvl="1"/>
            <a:r>
              <a:rPr lang="en-GB" dirty="0"/>
              <a:t>Analysing Columns with high Zero Value count</a:t>
            </a:r>
          </a:p>
          <a:p>
            <a:r>
              <a:rPr lang="en-GB" dirty="0"/>
              <a:t>Outliers</a:t>
            </a:r>
          </a:p>
          <a:p>
            <a:pPr lvl="1"/>
            <a:r>
              <a:rPr lang="en-GB" dirty="0"/>
              <a:t>IQR Method / </a:t>
            </a:r>
            <a:r>
              <a:rPr lang="en-GB" dirty="0" err="1"/>
              <a:t>Winsorization</a:t>
            </a:r>
            <a:r>
              <a:rPr lang="en-GB" dirty="0"/>
              <a:t> Method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001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3C582-7289-4534-AC5D-3DA880C3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Engineering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4B6761-81DA-4FAC-8917-274FE147B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561" y="1489253"/>
            <a:ext cx="10543031" cy="4206383"/>
          </a:xfrm>
        </p:spPr>
        <p:txBody>
          <a:bodyPr/>
          <a:lstStyle/>
          <a:p>
            <a:r>
              <a:rPr lang="en-GB" dirty="0"/>
              <a:t>Addition of new features</a:t>
            </a:r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r>
              <a:rPr lang="en-GB" dirty="0"/>
              <a:t>Eliminate Constant Features: </a:t>
            </a:r>
          </a:p>
          <a:p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r>
              <a:rPr lang="en-GB" dirty="0"/>
              <a:t>Eliminate Highly Correlated Features:</a:t>
            </a:r>
          </a:p>
          <a:p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E085E52-FB98-4BE5-AF9A-99D18FEE6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412" y="2903136"/>
            <a:ext cx="3510090" cy="165387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A4D9873-5588-4FBC-93FF-B9939E31D4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038"/>
          <a:stretch/>
        </p:blipFill>
        <p:spPr>
          <a:xfrm>
            <a:off x="5870412" y="5128440"/>
            <a:ext cx="6029325" cy="29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3C582-7289-4534-AC5D-3DA880C3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Engineering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4B6761-81DA-4FAC-8917-274FE147B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478" y="1479637"/>
            <a:ext cx="10543031" cy="4421950"/>
          </a:xfrm>
        </p:spPr>
        <p:txBody>
          <a:bodyPr>
            <a:normAutofit/>
          </a:bodyPr>
          <a:lstStyle/>
          <a:p>
            <a:r>
              <a:rPr lang="en-GB" sz="2000" dirty="0"/>
              <a:t>Feature Selection with Random Forest Classifier:</a:t>
            </a:r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1E9FCE9-CCE1-4352-85FA-6C33021FF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15" y="1930237"/>
            <a:ext cx="9640330" cy="65305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0BB63BA-EDE6-4767-B68D-9FF8A8329FF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315" y="2670810"/>
            <a:ext cx="5760720" cy="38220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080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3C582-7289-4534-AC5D-3DA880C3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Engineering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4B6761-81DA-4FAC-8917-274FE147B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102" y="1484579"/>
            <a:ext cx="10543031" cy="4421950"/>
          </a:xfrm>
        </p:spPr>
        <p:txBody>
          <a:bodyPr>
            <a:normAutofit/>
          </a:bodyPr>
          <a:lstStyle/>
          <a:p>
            <a:r>
              <a:rPr lang="en-GB" dirty="0"/>
              <a:t>Dealing with Class Imbalance:</a:t>
            </a:r>
            <a:br>
              <a:rPr lang="en-GB" dirty="0"/>
            </a:br>
            <a:r>
              <a:rPr lang="en-GB" sz="2000" dirty="0">
                <a:sym typeface="Wingdings" panose="05000000000000000000" pitchFamily="2" charset="2"/>
              </a:rPr>
              <a:t> up sampling class “hold” 8000x</a:t>
            </a:r>
            <a:endParaRPr lang="en-GB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53E54B1-1041-478A-9DEF-17969C95B406}"/>
              </a:ext>
            </a:extLst>
          </p:cNvPr>
          <p:cNvGrpSpPr/>
          <p:nvPr/>
        </p:nvGrpSpPr>
        <p:grpSpPr>
          <a:xfrm>
            <a:off x="1962186" y="2239313"/>
            <a:ext cx="5745134" cy="2379373"/>
            <a:chOff x="1645853" y="3779233"/>
            <a:chExt cx="5745134" cy="2379373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2457B207-F218-4B83-83FC-3EAD83448217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5853" y="3779233"/>
              <a:ext cx="2853654" cy="23793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4141A3AE-15B5-4EF3-A244-D23654FBC590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7334" y="3779233"/>
              <a:ext cx="2853653" cy="237937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20439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D1E80-6305-4A6E-9629-527E53E4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Trained and Tested Classifiers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B8F039E1-800C-4554-A909-C4BCAE013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596830"/>
              </p:ext>
            </p:extLst>
          </p:nvPr>
        </p:nvGraphicFramePr>
        <p:xfrm>
          <a:off x="528869" y="1604408"/>
          <a:ext cx="11005548" cy="472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0508">
                  <a:extLst>
                    <a:ext uri="{9D8B030D-6E8A-4147-A177-3AD203B41FA5}">
                      <a16:colId xmlns:a16="http://schemas.microsoft.com/office/drawing/2014/main" val="2719954638"/>
                    </a:ext>
                  </a:extLst>
                </a:gridCol>
                <a:gridCol w="2206260">
                  <a:extLst>
                    <a:ext uri="{9D8B030D-6E8A-4147-A177-3AD203B41FA5}">
                      <a16:colId xmlns:a16="http://schemas.microsoft.com/office/drawing/2014/main" val="421186257"/>
                    </a:ext>
                  </a:extLst>
                </a:gridCol>
                <a:gridCol w="2206260">
                  <a:extLst>
                    <a:ext uri="{9D8B030D-6E8A-4147-A177-3AD203B41FA5}">
                      <a16:colId xmlns:a16="http://schemas.microsoft.com/office/drawing/2014/main" val="1127444215"/>
                    </a:ext>
                  </a:extLst>
                </a:gridCol>
                <a:gridCol w="2206260">
                  <a:extLst>
                    <a:ext uri="{9D8B030D-6E8A-4147-A177-3AD203B41FA5}">
                      <a16:colId xmlns:a16="http://schemas.microsoft.com/office/drawing/2014/main" val="3982447329"/>
                    </a:ext>
                  </a:extLst>
                </a:gridCol>
                <a:gridCol w="2206260">
                  <a:extLst>
                    <a:ext uri="{9D8B030D-6E8A-4147-A177-3AD203B41FA5}">
                      <a16:colId xmlns:a16="http://schemas.microsoft.com/office/drawing/2014/main" val="1861831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CH" sz="14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b="1" dirty="0"/>
                        <a:t>Balanced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b="1" dirty="0" err="1"/>
                        <a:t>Unbalanced</a:t>
                      </a:r>
                      <a:endParaRPr lang="de-CH" sz="14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b="1" dirty="0"/>
                        <a:t>With </a:t>
                      </a:r>
                      <a:r>
                        <a:rPr lang="de-CH" sz="1400" b="1" dirty="0" err="1"/>
                        <a:t>bagging</a:t>
                      </a:r>
                      <a:endParaRPr lang="de-CH" sz="14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b="1" dirty="0"/>
                        <a:t>Overfitting?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83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400" b="1" dirty="0" err="1"/>
                        <a:t>Decision</a:t>
                      </a:r>
                      <a:r>
                        <a:rPr lang="de-CH" sz="1400" b="1" dirty="0"/>
                        <a:t> </a:t>
                      </a:r>
                      <a:r>
                        <a:rPr lang="de-CH" sz="1400" b="1" dirty="0" err="1"/>
                        <a:t>Tree</a:t>
                      </a:r>
                      <a:endParaRPr lang="de-CH" sz="14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40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400" b="1" dirty="0"/>
                        <a:t>Random Forest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678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400" b="1" dirty="0"/>
                        <a:t>Gradient </a:t>
                      </a:r>
                      <a:r>
                        <a:rPr lang="de-CH" sz="1400" b="1" dirty="0" err="1"/>
                        <a:t>Boosting</a:t>
                      </a:r>
                      <a:endParaRPr lang="de-CH" sz="14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53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</a:t>
                      </a:r>
                      <a:r>
                        <a:rPr lang="de-CH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Regression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62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</a:t>
                      </a:r>
                      <a:r>
                        <a:rPr lang="de-CH" sz="14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Discriminant</a:t>
                      </a:r>
                      <a:r>
                        <a:rPr lang="de-CH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Analysis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69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Quadratic</a:t>
                      </a:r>
                      <a:r>
                        <a:rPr lang="de-CH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4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Discriminant</a:t>
                      </a:r>
                      <a:r>
                        <a:rPr lang="de-CH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Analysis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470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400" b="1" dirty="0"/>
                        <a:t>Support Vector Machines 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435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400" b="1" dirty="0"/>
                        <a:t>k-</a:t>
                      </a:r>
                      <a:r>
                        <a:rPr lang="de-CH" sz="1400" b="1" dirty="0" err="1"/>
                        <a:t>Nearest</a:t>
                      </a:r>
                      <a:r>
                        <a:rPr lang="de-CH" sz="1400" b="1" dirty="0"/>
                        <a:t> </a:t>
                      </a:r>
                      <a:r>
                        <a:rPr lang="de-CH" sz="1400" b="1" dirty="0" err="1"/>
                        <a:t>Neighbors</a:t>
                      </a:r>
                      <a:endParaRPr lang="de-CH" sz="14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78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</a:t>
                      </a:r>
                      <a:r>
                        <a:rPr lang="de-CH" sz="14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Neural</a:t>
                      </a:r>
                      <a:r>
                        <a:rPr lang="de-CH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Network (Multi Layer </a:t>
                      </a:r>
                      <a:r>
                        <a:rPr lang="de-CH" sz="14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Perceptron</a:t>
                      </a:r>
                      <a:r>
                        <a:rPr lang="de-CH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94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28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D1E80-6305-4A6E-9629-527E53E4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&amp; Testing of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BC937A-AC69-41A6-807A-E9E9230A2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1931" y="1613088"/>
            <a:ext cx="10543031" cy="4206383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228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64D1C-9F5A-41FE-A42D-E866774E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/ Insights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F4FAA9-045A-477F-B15B-12F3FB2EB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Overall Results plot</a:t>
            </a:r>
          </a:p>
          <a:p>
            <a:r>
              <a:rPr lang="en-GB" dirty="0"/>
              <a:t>Best </a:t>
            </a:r>
            <a:r>
              <a:rPr lang="en-GB" dirty="0" err="1"/>
              <a:t>Classifie</a:t>
            </a:r>
            <a:r>
              <a:rPr lang="en-GB" dirty="0"/>
              <a:t> insights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1184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A4CC3-E7BA-4592-90C7-FED2557A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Difficulties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C1DEF8-D3C0-457D-AC2D-5125B1DC1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5" y="1499407"/>
            <a:ext cx="10543031" cy="4206383"/>
          </a:xfrm>
        </p:spPr>
        <p:txBody>
          <a:bodyPr/>
          <a:lstStyle/>
          <a:p>
            <a:r>
              <a:rPr lang="en-GB" dirty="0"/>
              <a:t>Lack of Processing Power</a:t>
            </a:r>
          </a:p>
          <a:p>
            <a:r>
              <a:rPr lang="en-GB" dirty="0"/>
              <a:t>Overfitting </a:t>
            </a:r>
          </a:p>
        </p:txBody>
      </p:sp>
    </p:spTree>
    <p:extLst>
      <p:ext uri="{BB962C8B-B14F-4D97-AF65-F5344CB8AC3E}">
        <p14:creationId xmlns:p14="http://schemas.microsoft.com/office/powerpoint/2010/main" val="2166392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Breitbild</PresentationFormat>
  <Paragraphs>47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Dante (Headings)2</vt:lpstr>
      <vt:lpstr>Georgia Pro</vt:lpstr>
      <vt:lpstr>Helvetica Neue Medium</vt:lpstr>
      <vt:lpstr>Wingdings 2</vt:lpstr>
      <vt:lpstr>OffsetVTI</vt:lpstr>
      <vt:lpstr>Machine Learning in Finance Group Project - Spring Semester 2021 </vt:lpstr>
      <vt:lpstr>Data Cleaning</vt:lpstr>
      <vt:lpstr>Feature Engineering</vt:lpstr>
      <vt:lpstr>Feature Engineering</vt:lpstr>
      <vt:lpstr>Feature Engineering</vt:lpstr>
      <vt:lpstr>Trained and Tested Classifiers</vt:lpstr>
      <vt:lpstr>Training &amp; Testing of Model</vt:lpstr>
      <vt:lpstr>Results / Insights</vt:lpstr>
      <vt:lpstr>Difficulties</vt:lpstr>
      <vt:lpstr>Further Actions</vt:lpstr>
      <vt:lpstr>Time for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Aaron Hauser</dc:creator>
  <cp:lastModifiedBy>Lorena Tassone</cp:lastModifiedBy>
  <cp:revision>18</cp:revision>
  <dcterms:created xsi:type="dcterms:W3CDTF">2021-04-15T14:42:45Z</dcterms:created>
  <dcterms:modified xsi:type="dcterms:W3CDTF">2021-04-17T18:16:55Z</dcterms:modified>
</cp:coreProperties>
</file>