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2"/>
  </p:notesMasterIdLst>
  <p:sldIdLst>
    <p:sldId id="256" r:id="rId2"/>
    <p:sldId id="257" r:id="rId3"/>
    <p:sldId id="258" r:id="rId4"/>
    <p:sldId id="284" r:id="rId5"/>
    <p:sldId id="285" r:id="rId6"/>
    <p:sldId id="287" r:id="rId7"/>
    <p:sldId id="288" r:id="rId8"/>
    <p:sldId id="289" r:id="rId9"/>
    <p:sldId id="290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5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27" autoAdjust="0"/>
  </p:normalViewPr>
  <p:slideViewPr>
    <p:cSldViewPr snapToGrid="0" showGuides="1">
      <p:cViewPr varScale="1">
        <p:scale>
          <a:sx n="56" d="100"/>
          <a:sy n="56" d="100"/>
        </p:scale>
        <p:origin x="1495" y="45"/>
      </p:cViewPr>
      <p:guideLst>
        <p:guide orient="horz" pos="2136"/>
        <p:guide pos="3840"/>
        <p:guide pos="528"/>
        <p:guide orient="horz" pos="5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ABF83-DE1D-439A-9038-821E6E7BE63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E67C-C920-44E4-BE40-876EA236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3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the field of vision of a single human eye is about 120 degrees, the peripheral vision takes up 115 degrees and the 5 degrees is the central vision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to focus on a single word in a text and check how quickly the resolution degrades with distance: only a couple words to the left and right on the current line and one-two lines above and below are clearly discernable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eyes rapidly jump from one part of a sizable object to another -- something known as saccade -- and the brain creates an illusion of a broader visual field from the parsed patches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95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connect to the DBMS</a:t>
            </a:r>
            <a:r>
              <a:rPr lang="en-US" baseline="0" dirty="0" smtClean="0"/>
              <a:t> an give it instructions to query or modify the data.</a:t>
            </a:r>
          </a:p>
          <a:p>
            <a:r>
              <a:rPr lang="en-US" baseline="0" dirty="0" smtClean="0"/>
              <a:t>The DBMS will execute instructions and send the results back.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smtClean="0"/>
              <a:t>DBMS is a special software that helps to create and maintain a database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dirty="0" smtClean="0"/>
              <a:t>Writing/retrieving</a:t>
            </a:r>
            <a:r>
              <a:rPr lang="en-US" baseline="0" dirty="0" smtClean="0"/>
              <a:t> data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Handling concurrent requests</a:t>
            </a:r>
            <a:endParaRPr lang="en-US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dirty="0" smtClean="0"/>
              <a:t>Disk space</a:t>
            </a:r>
            <a:r>
              <a:rPr lang="en-US" baseline="0" dirty="0" smtClean="0"/>
              <a:t> management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Security (Admins, Users)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Backups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5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SQL is a standardized language for managing RDBMS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Different flavors like MySQL or Oracle SQL are akin to dialects of the same language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Relational means relations within each row, not between different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0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SQL is a standardized language for managing RDBMS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Different flavors like MySQL or Oracle SQL are akin to dialects of the same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4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SQL is a standardized language for managing RDBMS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Different flavors like MySQL or Oracle SQL are akin to dialects of the same language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Relational means relations within each row, not between different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SQL is a standardized language for managing RDBMS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Different flavors like MySQL or Oracle SQL are akin to dialects of the same language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Relational means relations within each row, not between different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59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SQL is a standardized language for managing RDBMS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Different flavors like MySQL or Oracle SQL are akin to dialects of the same language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Relational means relations within each row, not between different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7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3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3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7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4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8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9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B4113-CC9A-4791-AE56-CF423D86ED9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Databases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SQL: Composite Keys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This one is easy, we can uniquely identify a row with two columns, which totally makes sense in the case of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stock_info</a:t>
            </a:r>
            <a:r>
              <a:rPr lang="en-US" sz="2400" b="1" dirty="0" smtClean="0"/>
              <a:t>`</a:t>
            </a:r>
            <a:r>
              <a:rPr lang="en-US" sz="2400" dirty="0" smtClean="0"/>
              <a:t> table: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19018"/>
              </p:ext>
            </p:extLst>
          </p:nvPr>
        </p:nvGraphicFramePr>
        <p:xfrm>
          <a:off x="1760166" y="2497577"/>
          <a:ext cx="433583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851"/>
                <a:gridCol w="1417536"/>
                <a:gridCol w="1001949"/>
                <a:gridCol w="108949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ticker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return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211.49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209.70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75170"/>
              </p:ext>
            </p:extLst>
          </p:nvPr>
        </p:nvGraphicFramePr>
        <p:xfrm>
          <a:off x="6800273" y="2497577"/>
          <a:ext cx="42163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1"/>
                <a:gridCol w="1799617"/>
                <a:gridCol w="1503020"/>
              </a:tblGrid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sector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 Inc.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Corp.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ExxonMobil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Oil &amp; Gas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6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Content</a:t>
            </a:r>
            <a:endParaRPr lang="en-US" sz="3800" dirty="0"/>
          </a:p>
        </p:txBody>
      </p:sp>
      <p:sp>
        <p:nvSpPr>
          <p:cNvPr id="8" name="TextBox 7"/>
          <p:cNvSpPr txBox="1"/>
          <p:nvPr/>
        </p:nvSpPr>
        <p:spPr>
          <a:xfrm>
            <a:off x="9951720" y="6581001"/>
            <a:ext cx="231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credit: Zyxwv99, Wikipedia </a:t>
            </a:r>
            <a:endParaRPr lang="en-US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483327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Overview of databases and database management </a:t>
            </a:r>
            <a:r>
              <a:rPr lang="en-US" sz="2400" dirty="0" smtClean="0"/>
              <a:t>systems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Key concepts in relational databases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Tutorial: introduction to MySQL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Tutorial: building a simple API to operate a MySQL database using Python</a:t>
            </a:r>
          </a:p>
        </p:txBody>
      </p:sp>
    </p:spTree>
    <p:extLst>
      <p:ext uri="{BB962C8B-B14F-4D97-AF65-F5344CB8AC3E}">
        <p14:creationId xmlns:p14="http://schemas.microsoft.com/office/powerpoint/2010/main" val="1309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1"/>
            <a:ext cx="52578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What is a Database?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45" y="1164705"/>
            <a:ext cx="6308436" cy="4833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 database is an organized storage of information: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</a:t>
            </a:r>
            <a:r>
              <a:rPr lang="en-US" dirty="0" smtClean="0"/>
              <a:t>hopping list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</a:t>
            </a:r>
            <a:r>
              <a:rPr lang="en-US" dirty="0" smtClean="0"/>
              <a:t>hone book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Bloomberg terminal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Your memory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08276" y="6525644"/>
            <a:ext cx="220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credit: Jan Antonin Kolar</a:t>
            </a:r>
          </a:p>
          <a:p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3" t="1" r="32020" b="-3"/>
          <a:stretch/>
        </p:blipFill>
        <p:spPr>
          <a:xfrm>
            <a:off x="0" y="0"/>
            <a:ext cx="5212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Database Management Systems (DBMS)</a:t>
            </a:r>
            <a:endParaRPr lang="en-US" sz="3800" dirty="0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9180021" y="1285246"/>
            <a:ext cx="1282700" cy="1574801"/>
            <a:chOff x="0" y="0"/>
            <a:chExt cx="808" cy="992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0" y="573"/>
              <a:ext cx="808" cy="419"/>
              <a:chOff x="0" y="0"/>
              <a:chExt cx="808" cy="418"/>
            </a:xfrm>
          </p:grpSpPr>
          <p:sp>
            <p:nvSpPr>
              <p:cNvPr id="23" name="AutoShape 14"/>
              <p:cNvSpPr>
                <a:spLocks/>
              </p:cNvSpPr>
              <p:nvPr/>
            </p:nvSpPr>
            <p:spPr bwMode="auto">
              <a:xfrm>
                <a:off x="0" y="0"/>
                <a:ext cx="808" cy="418"/>
              </a:xfrm>
              <a:custGeom>
                <a:avLst/>
                <a:gdLst>
                  <a:gd name="T0" fmla="*/ 0 w 21600"/>
                  <a:gd name="T1" fmla="*/ 5400 h 21600"/>
                  <a:gd name="T2" fmla="*/ 10800 w 21600"/>
                  <a:gd name="T3" fmla="*/ 0 h 21600"/>
                  <a:gd name="T4" fmla="*/ 21600 w 21600"/>
                  <a:gd name="T5" fmla="*/ 5400 h 21600"/>
                  <a:gd name="T6" fmla="*/ 21600 w 21600"/>
                  <a:gd name="T7" fmla="*/ 16200 h 21600"/>
                  <a:gd name="T8" fmla="*/ 10800 w 21600"/>
                  <a:gd name="T9" fmla="*/ 21600 h 21600"/>
                  <a:gd name="T10" fmla="*/ 0 w 21600"/>
                  <a:gd name="T11" fmla="*/ 16200 h 21600"/>
                  <a:gd name="T12" fmla="*/ 0 w 21600"/>
                  <a:gd name="T13" fmla="*/ 5400 h 21600"/>
                  <a:gd name="T14" fmla="*/ 0 w 21600"/>
                  <a:gd name="T15" fmla="*/ 54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lnTo>
                      <a:pt x="0" y="5400"/>
                    </a:lnTo>
                    <a:close/>
                    <a:moveTo>
                      <a:pt x="0" y="5400"/>
                    </a:move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AutoShape 15"/>
              <p:cNvSpPr>
                <a:spLocks/>
              </p:cNvSpPr>
              <p:nvPr/>
            </p:nvSpPr>
            <p:spPr bwMode="auto">
              <a:xfrm>
                <a:off x="0" y="0"/>
                <a:ext cx="807" cy="209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21600 w 21600"/>
                  <a:gd name="T5" fmla="*/ 10800 h 21600"/>
                  <a:gd name="T6" fmla="*/ 10800 w 21600"/>
                  <a:gd name="T7" fmla="*/ 21600 h 21600"/>
                  <a:gd name="T8" fmla="*/ 0 w 21600"/>
                  <a:gd name="T9" fmla="*/ 10800 h 21600"/>
                  <a:gd name="T10" fmla="*/ 0 w 21600"/>
                  <a:gd name="T11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000000">
                  <a:alpha val="1490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>
                        <a:alpha val="14902"/>
                      </a:srgbClr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0" y="286"/>
              <a:ext cx="808" cy="419"/>
              <a:chOff x="0" y="0"/>
              <a:chExt cx="808" cy="418"/>
            </a:xfrm>
          </p:grpSpPr>
          <p:sp>
            <p:nvSpPr>
              <p:cNvPr id="21" name="AutoShape 17"/>
              <p:cNvSpPr>
                <a:spLocks/>
              </p:cNvSpPr>
              <p:nvPr/>
            </p:nvSpPr>
            <p:spPr bwMode="auto">
              <a:xfrm>
                <a:off x="0" y="0"/>
                <a:ext cx="808" cy="418"/>
              </a:xfrm>
              <a:custGeom>
                <a:avLst/>
                <a:gdLst>
                  <a:gd name="T0" fmla="*/ 0 w 21600"/>
                  <a:gd name="T1" fmla="*/ 5400 h 21600"/>
                  <a:gd name="T2" fmla="*/ 10800 w 21600"/>
                  <a:gd name="T3" fmla="*/ 0 h 21600"/>
                  <a:gd name="T4" fmla="*/ 21600 w 21600"/>
                  <a:gd name="T5" fmla="*/ 5400 h 21600"/>
                  <a:gd name="T6" fmla="*/ 21600 w 21600"/>
                  <a:gd name="T7" fmla="*/ 16200 h 21600"/>
                  <a:gd name="T8" fmla="*/ 10800 w 21600"/>
                  <a:gd name="T9" fmla="*/ 21600 h 21600"/>
                  <a:gd name="T10" fmla="*/ 0 w 21600"/>
                  <a:gd name="T11" fmla="*/ 16200 h 21600"/>
                  <a:gd name="T12" fmla="*/ 0 w 21600"/>
                  <a:gd name="T13" fmla="*/ 5400 h 21600"/>
                  <a:gd name="T14" fmla="*/ 0 w 21600"/>
                  <a:gd name="T15" fmla="*/ 54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lnTo>
                      <a:pt x="0" y="5400"/>
                    </a:lnTo>
                    <a:close/>
                    <a:moveTo>
                      <a:pt x="0" y="5400"/>
                    </a:move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AutoShape 18"/>
              <p:cNvSpPr>
                <a:spLocks/>
              </p:cNvSpPr>
              <p:nvPr/>
            </p:nvSpPr>
            <p:spPr bwMode="auto">
              <a:xfrm>
                <a:off x="0" y="0"/>
                <a:ext cx="807" cy="209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21600 w 21600"/>
                  <a:gd name="T5" fmla="*/ 10800 h 21600"/>
                  <a:gd name="T6" fmla="*/ 10800 w 21600"/>
                  <a:gd name="T7" fmla="*/ 21600 h 21600"/>
                  <a:gd name="T8" fmla="*/ 0 w 21600"/>
                  <a:gd name="T9" fmla="*/ 10800 h 21600"/>
                  <a:gd name="T10" fmla="*/ 0 w 21600"/>
                  <a:gd name="T11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000000">
                  <a:alpha val="1490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>
                        <a:alpha val="14902"/>
                      </a:srgbClr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0" y="0"/>
              <a:ext cx="808" cy="418"/>
              <a:chOff x="0" y="0"/>
              <a:chExt cx="808" cy="418"/>
            </a:xfrm>
          </p:grpSpPr>
          <p:sp>
            <p:nvSpPr>
              <p:cNvPr id="19" name="AutoShape 20"/>
              <p:cNvSpPr>
                <a:spLocks/>
              </p:cNvSpPr>
              <p:nvPr/>
            </p:nvSpPr>
            <p:spPr bwMode="auto">
              <a:xfrm>
                <a:off x="0" y="0"/>
                <a:ext cx="808" cy="418"/>
              </a:xfrm>
              <a:custGeom>
                <a:avLst/>
                <a:gdLst>
                  <a:gd name="T0" fmla="*/ 0 w 21600"/>
                  <a:gd name="T1" fmla="*/ 5400 h 21600"/>
                  <a:gd name="T2" fmla="*/ 10800 w 21600"/>
                  <a:gd name="T3" fmla="*/ 0 h 21600"/>
                  <a:gd name="T4" fmla="*/ 21600 w 21600"/>
                  <a:gd name="T5" fmla="*/ 5400 h 21600"/>
                  <a:gd name="T6" fmla="*/ 21600 w 21600"/>
                  <a:gd name="T7" fmla="*/ 16200 h 21600"/>
                  <a:gd name="T8" fmla="*/ 10800 w 21600"/>
                  <a:gd name="T9" fmla="*/ 21600 h 21600"/>
                  <a:gd name="T10" fmla="*/ 0 w 21600"/>
                  <a:gd name="T11" fmla="*/ 16200 h 21600"/>
                  <a:gd name="T12" fmla="*/ 0 w 21600"/>
                  <a:gd name="T13" fmla="*/ 5400 h 21600"/>
                  <a:gd name="T14" fmla="*/ 0 w 21600"/>
                  <a:gd name="T15" fmla="*/ 54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lnTo>
                      <a:pt x="0" y="5400"/>
                    </a:lnTo>
                    <a:close/>
                    <a:moveTo>
                      <a:pt x="0" y="540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AutoShape 21"/>
              <p:cNvSpPr>
                <a:spLocks/>
              </p:cNvSpPr>
              <p:nvPr/>
            </p:nvSpPr>
            <p:spPr bwMode="auto">
              <a:xfrm>
                <a:off x="0" y="0"/>
                <a:ext cx="807" cy="209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21600 w 21600"/>
                  <a:gd name="T5" fmla="*/ 10800 h 21600"/>
                  <a:gd name="T6" fmla="*/ 10800 w 21600"/>
                  <a:gd name="T7" fmla="*/ 21600 h 21600"/>
                  <a:gd name="T8" fmla="*/ 0 w 21600"/>
                  <a:gd name="T9" fmla="*/ 10800 h 21600"/>
                  <a:gd name="T10" fmla="*/ 0 w 21600"/>
                  <a:gd name="T11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000000">
                  <a:alpha val="1490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>
                        <a:alpha val="14902"/>
                      </a:srgbClr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72424" y="1354496"/>
            <a:ext cx="2439554" cy="1285081"/>
            <a:chOff x="0" y="0"/>
            <a:chExt cx="2095" cy="1200"/>
          </a:xfrm>
        </p:grpSpPr>
        <p:sp>
          <p:nvSpPr>
            <p:cNvPr id="26" name="AutoShape 11"/>
            <p:cNvSpPr>
              <a:spLocks/>
            </p:cNvSpPr>
            <p:nvPr/>
          </p:nvSpPr>
          <p:spPr bwMode="auto">
            <a:xfrm>
              <a:off x="228" y="0"/>
              <a:ext cx="1659" cy="1116"/>
            </a:xfrm>
            <a:custGeom>
              <a:avLst/>
              <a:gdLst>
                <a:gd name="T0" fmla="*/ 21600 w 21600"/>
                <a:gd name="T1" fmla="*/ 20636 h 21600"/>
                <a:gd name="T2" fmla="*/ 21108 w 21600"/>
                <a:gd name="T3" fmla="*/ 21600 h 21600"/>
                <a:gd name="T4" fmla="*/ 514 w 21600"/>
                <a:gd name="T5" fmla="*/ 21600 h 21600"/>
                <a:gd name="T6" fmla="*/ 0 w 21600"/>
                <a:gd name="T7" fmla="*/ 20636 h 21600"/>
                <a:gd name="T8" fmla="*/ 0 w 21600"/>
                <a:gd name="T9" fmla="*/ 964 h 21600"/>
                <a:gd name="T10" fmla="*/ 514 w 21600"/>
                <a:gd name="T11" fmla="*/ 0 h 21600"/>
                <a:gd name="T12" fmla="*/ 21108 w 21600"/>
                <a:gd name="T13" fmla="*/ 0 h 21600"/>
                <a:gd name="T14" fmla="*/ 21600 w 21600"/>
                <a:gd name="T15" fmla="*/ 964 h 21600"/>
                <a:gd name="T16" fmla="*/ 21600 w 21600"/>
                <a:gd name="T17" fmla="*/ 20636 h 21600"/>
                <a:gd name="T18" fmla="*/ 21600 w 21600"/>
                <a:gd name="T19" fmla="*/ 2063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20636"/>
                  </a:moveTo>
                  <a:cubicBezTo>
                    <a:pt x="21600" y="21168"/>
                    <a:pt x="21376" y="21600"/>
                    <a:pt x="21108" y="21600"/>
                  </a:cubicBezTo>
                  <a:cubicBezTo>
                    <a:pt x="514" y="21600"/>
                    <a:pt x="514" y="21600"/>
                    <a:pt x="514" y="21600"/>
                  </a:cubicBezTo>
                  <a:cubicBezTo>
                    <a:pt x="224" y="21600"/>
                    <a:pt x="0" y="21168"/>
                    <a:pt x="0" y="20636"/>
                  </a:cubicBezTo>
                  <a:cubicBezTo>
                    <a:pt x="0" y="964"/>
                    <a:pt x="0" y="964"/>
                    <a:pt x="0" y="964"/>
                  </a:cubicBezTo>
                  <a:cubicBezTo>
                    <a:pt x="0" y="432"/>
                    <a:pt x="224" y="0"/>
                    <a:pt x="514" y="0"/>
                  </a:cubicBezTo>
                  <a:cubicBezTo>
                    <a:pt x="21108" y="0"/>
                    <a:pt x="21108" y="0"/>
                    <a:pt x="21108" y="0"/>
                  </a:cubicBezTo>
                  <a:cubicBezTo>
                    <a:pt x="21376" y="0"/>
                    <a:pt x="21600" y="432"/>
                    <a:pt x="21600" y="964"/>
                  </a:cubicBezTo>
                  <a:lnTo>
                    <a:pt x="21600" y="20636"/>
                  </a:lnTo>
                  <a:close/>
                  <a:moveTo>
                    <a:pt x="21600" y="20636"/>
                  </a:moveTo>
                </a:path>
              </a:pathLst>
            </a:custGeom>
            <a:solidFill>
              <a:srgbClr val="34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endParaRPr lang="en-US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5" y="77"/>
              <a:ext cx="1511" cy="9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AutoShape 13"/>
            <p:cNvSpPr>
              <a:spLocks/>
            </p:cNvSpPr>
            <p:nvPr/>
          </p:nvSpPr>
          <p:spPr bwMode="auto">
            <a:xfrm>
              <a:off x="2" y="1140"/>
              <a:ext cx="2089" cy="60"/>
            </a:xfrm>
            <a:custGeom>
              <a:avLst/>
              <a:gdLst>
                <a:gd name="T0" fmla="*/ 7 w 21474"/>
                <a:gd name="T1" fmla="*/ 2700 h 21600"/>
                <a:gd name="T2" fmla="*/ 820 w 21474"/>
                <a:gd name="T3" fmla="*/ 21600 h 21600"/>
                <a:gd name="T4" fmla="*/ 20644 w 21474"/>
                <a:gd name="T5" fmla="*/ 21600 h 21600"/>
                <a:gd name="T6" fmla="*/ 21474 w 21474"/>
                <a:gd name="T7" fmla="*/ 6750 h 21600"/>
                <a:gd name="T8" fmla="*/ 21474 w 21474"/>
                <a:gd name="T9" fmla="*/ 0 h 21600"/>
                <a:gd name="T10" fmla="*/ 7 w 21474"/>
                <a:gd name="T11" fmla="*/ 2700 h 21600"/>
                <a:gd name="T12" fmla="*/ 7 w 21474"/>
                <a:gd name="T13" fmla="*/ 27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74" h="21600">
                  <a:moveTo>
                    <a:pt x="7" y="2700"/>
                  </a:moveTo>
                  <a:cubicBezTo>
                    <a:pt x="7" y="2700"/>
                    <a:pt x="-126" y="12825"/>
                    <a:pt x="820" y="21600"/>
                  </a:cubicBezTo>
                  <a:cubicBezTo>
                    <a:pt x="20644" y="21600"/>
                    <a:pt x="20644" y="21600"/>
                    <a:pt x="20644" y="21600"/>
                  </a:cubicBezTo>
                  <a:cubicBezTo>
                    <a:pt x="20644" y="21600"/>
                    <a:pt x="21308" y="19575"/>
                    <a:pt x="21474" y="6750"/>
                  </a:cubicBezTo>
                  <a:cubicBezTo>
                    <a:pt x="21474" y="0"/>
                    <a:pt x="21474" y="0"/>
                    <a:pt x="21474" y="0"/>
                  </a:cubicBezTo>
                  <a:lnTo>
                    <a:pt x="7" y="2700"/>
                  </a:lnTo>
                  <a:close/>
                  <a:moveTo>
                    <a:pt x="7" y="2700"/>
                  </a:moveTo>
                </a:path>
              </a:pathLst>
            </a:custGeom>
            <a:solidFill>
              <a:srgbClr val="5E6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endParaRPr lang="en-US"/>
            </a:p>
          </p:txBody>
        </p:sp>
        <p:pic>
          <p:nvPicPr>
            <p:cNvPr id="29" name="Picture 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1083"/>
              <a:ext cx="15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0" y="1063"/>
              <a:ext cx="2095" cy="88"/>
            </a:xfrm>
            <a:prstGeom prst="rect">
              <a:avLst/>
            </a:prstGeom>
            <a:solidFill>
              <a:srgbClr val="9A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6" name="Diamond 35"/>
          <p:cNvSpPr/>
          <p:nvPr/>
        </p:nvSpPr>
        <p:spPr>
          <a:xfrm>
            <a:off x="5127952" y="1016923"/>
            <a:ext cx="1936095" cy="1960227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DBMS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31591" y="1537934"/>
            <a:ext cx="1737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SELECT data FROM </a:t>
            </a:r>
            <a:r>
              <a:rPr lang="en-US" sz="1000" dirty="0" err="1" smtClean="0"/>
              <a:t>my_table</a:t>
            </a:r>
            <a:r>
              <a:rPr lang="en-US" sz="1000" dirty="0" smtClean="0"/>
              <a:t>;</a:t>
            </a:r>
            <a:endParaRPr lang="en-US" sz="10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95989" y="1537934"/>
            <a:ext cx="202730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087677" y="2575323"/>
            <a:ext cx="2035617" cy="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40123" y="892831"/>
            <a:ext cx="103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067833" y="1490077"/>
            <a:ext cx="202730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7059521" y="2527466"/>
            <a:ext cx="2035617" cy="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69327" y="1168602"/>
            <a:ext cx="14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22748" y="2185687"/>
            <a:ext cx="14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837922" y="3390900"/>
            <a:ext cx="10676025" cy="3467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/>
              <a:t>DBMS is software providing an interface between user and </a:t>
            </a:r>
            <a:r>
              <a:rPr lang="en-US" dirty="0" smtClean="0"/>
              <a:t>data: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Create, retrieve, update, and delete (CRUD)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Interaction with programming </a:t>
            </a:r>
            <a:r>
              <a:rPr lang="en-US" sz="2800" dirty="0" smtClean="0"/>
              <a:t>languages</a:t>
            </a:r>
            <a:endParaRPr lang="en-US" sz="2800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Security (admins, users, backups)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Concurrent requests from several users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…</a:t>
            </a:r>
            <a:endParaRPr lang="en-US" sz="2800" dirty="0" smtClean="0"/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53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Relational (SQL) DBMS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Data is stored in and represented as rectangular tables (columns and rows)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Rows are uniquely identified: </a:t>
            </a:r>
            <a:r>
              <a:rPr lang="en-US" sz="2400" dirty="0" smtClean="0"/>
              <a:t>`id` (`ticker`) are unique in the left (right) table below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SQL = Structured Query Language, originally -- </a:t>
            </a:r>
            <a:r>
              <a:rPr lang="en-US" sz="2400" b="1" dirty="0" smtClean="0"/>
              <a:t>S</a:t>
            </a:r>
            <a:r>
              <a:rPr lang="en-US" sz="2400" dirty="0" smtClean="0"/>
              <a:t>tructured </a:t>
            </a:r>
            <a:r>
              <a:rPr lang="en-US" sz="2400" b="1" dirty="0" smtClean="0"/>
              <a:t>E</a:t>
            </a:r>
            <a:r>
              <a:rPr lang="en-US" sz="2400" dirty="0" smtClean="0"/>
              <a:t>nglish </a:t>
            </a:r>
            <a:r>
              <a:rPr lang="en-US" sz="2400" b="1" dirty="0" smtClean="0"/>
              <a:t>Qu</a:t>
            </a:r>
            <a:r>
              <a:rPr lang="en-US" sz="2400" dirty="0" smtClean="0"/>
              <a:t>ery </a:t>
            </a:r>
            <a:r>
              <a:rPr lang="en-US" sz="2400" b="1" dirty="0" smtClean="0"/>
              <a:t>L</a:t>
            </a:r>
            <a:r>
              <a:rPr lang="en-US" sz="2400" dirty="0" smtClean="0"/>
              <a:t>anguage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Examples of RDBMS: MySQL, Microsoft SQL Server, PostgreSQL…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021"/>
              </p:ext>
            </p:extLst>
          </p:nvPr>
        </p:nvGraphicFramePr>
        <p:xfrm>
          <a:off x="1224064" y="2616902"/>
          <a:ext cx="487193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02"/>
                <a:gridCol w="826851"/>
                <a:gridCol w="1417536"/>
                <a:gridCol w="1001949"/>
                <a:gridCol w="108949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return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211.49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209.70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94717"/>
              </p:ext>
            </p:extLst>
          </p:nvPr>
        </p:nvGraphicFramePr>
        <p:xfrm>
          <a:off x="6800273" y="2616902"/>
          <a:ext cx="42163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1"/>
                <a:gridCol w="1799617"/>
                <a:gridCol w="1503020"/>
              </a:tblGrid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sector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 Inc.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Corp.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ExxonMobil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Oil &amp; Gas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7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4000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Data </a:t>
            </a:r>
            <a:r>
              <a:rPr lang="en-US" sz="2400" dirty="0" smtClean="0"/>
              <a:t>can be organized in any way – no language standard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For example, key-value pairs like Python dictionaries or JSONs: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Examples: MongoDB for storing documents, Oracle NoSQL DB for key-value pairs…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Non-relational (NoSQL) DBMS</a:t>
            </a:r>
            <a:endParaRPr lang="en-US" sz="3800" dirty="0"/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2574587" y="2580702"/>
            <a:ext cx="6096000" cy="332398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"AAPL"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"Apple Inc."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"return"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D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0.0083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D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0.0013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"2018-08-18"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"2018-08-19"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"MSFT"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"Microsoft Corp."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"return"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D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0.0058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D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0.0085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"2019-08-18"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"2018-08-19"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2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Summary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DBMS provide an interface between the user and database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Key functions of DBMS is CRUD operations + maintenance, administration, security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Relational databases are synonymous to SQL represent the data as tables with rows and columns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SQL is standardized, but there are different dialects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Non-relational (NoSQL) databases admit any representation, however the language is DBMS-specific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192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SQL: Primary Keys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A primary key </a:t>
            </a:r>
            <a:r>
              <a:rPr lang="en-US" sz="2400" b="1" dirty="0" smtClean="0"/>
              <a:t>uniquely</a:t>
            </a:r>
            <a:r>
              <a:rPr lang="en-US" sz="2400" dirty="0" smtClean="0"/>
              <a:t> identifies each row in a table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In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stock_data</a:t>
            </a:r>
            <a:r>
              <a:rPr lang="en-US" sz="2400" b="1" dirty="0" smtClean="0"/>
              <a:t>` </a:t>
            </a:r>
            <a:r>
              <a:rPr lang="en-US" sz="2400" dirty="0" smtClean="0"/>
              <a:t>table to the left the primary key is `id` allowing for duplicate rows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In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stock_info</a:t>
            </a:r>
            <a:r>
              <a:rPr lang="en-US" sz="2400" b="1" dirty="0" smtClean="0"/>
              <a:t>` </a:t>
            </a:r>
            <a:r>
              <a:rPr lang="en-US" sz="2400" dirty="0" smtClean="0"/>
              <a:t>table to the right the primary key is ticker – we only can have one row for each unique ticker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87625"/>
              </p:ext>
            </p:extLst>
          </p:nvPr>
        </p:nvGraphicFramePr>
        <p:xfrm>
          <a:off x="1224064" y="2004060"/>
          <a:ext cx="487193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02"/>
                <a:gridCol w="826851"/>
                <a:gridCol w="1417536"/>
                <a:gridCol w="1001949"/>
                <a:gridCol w="108949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return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211.49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209.70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73021"/>
              </p:ext>
            </p:extLst>
          </p:nvPr>
        </p:nvGraphicFramePr>
        <p:xfrm>
          <a:off x="6800273" y="2004060"/>
          <a:ext cx="42163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1"/>
                <a:gridCol w="1799617"/>
                <a:gridCol w="1503020"/>
              </a:tblGrid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sector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 Inc.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Corp.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ExxonMobil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Oil &amp; Gas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1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SQL: Foreign Keys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A foreign key is a column in a table that links this table to another one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In the example above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stock_data</a:t>
            </a:r>
            <a:r>
              <a:rPr lang="en-US" sz="2400" b="1" dirty="0" smtClean="0"/>
              <a:t>`</a:t>
            </a:r>
            <a:r>
              <a:rPr lang="en-US" sz="2400" dirty="0" smtClean="0"/>
              <a:t> table  </a:t>
            </a:r>
            <a:r>
              <a:rPr lang="en-US" sz="2400" b="1" dirty="0" smtClean="0"/>
              <a:t>`ticker`</a:t>
            </a:r>
            <a:r>
              <a:rPr lang="en-US" sz="2400" dirty="0" smtClean="0"/>
              <a:t> is a foreign key, because it is a primary key in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stock_info</a:t>
            </a:r>
            <a:r>
              <a:rPr lang="en-US" sz="2400" b="1" dirty="0" smtClean="0"/>
              <a:t>`</a:t>
            </a:r>
            <a:r>
              <a:rPr lang="en-US" sz="2400" dirty="0" smtClean="0"/>
              <a:t> table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175436"/>
              </p:ext>
            </p:extLst>
          </p:nvPr>
        </p:nvGraphicFramePr>
        <p:xfrm>
          <a:off x="1233791" y="1955422"/>
          <a:ext cx="487193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02"/>
                <a:gridCol w="826851"/>
                <a:gridCol w="1417536"/>
                <a:gridCol w="1001949"/>
                <a:gridCol w="108949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ticker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return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211.49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209.70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22422"/>
              </p:ext>
            </p:extLst>
          </p:nvPr>
        </p:nvGraphicFramePr>
        <p:xfrm>
          <a:off x="6805137" y="1945857"/>
          <a:ext cx="42163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1"/>
                <a:gridCol w="1799617"/>
                <a:gridCol w="1503020"/>
              </a:tblGrid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ticker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sector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 Inc.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Corp.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ExxonMobil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Oil &amp; Gas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5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4231</TotalTime>
  <Words>961</Words>
  <Application>Microsoft Office PowerPoint</Application>
  <PresentationFormat>Widescreen</PresentationFormat>
  <Paragraphs>323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Heiti SC Light</vt:lpstr>
      <vt:lpstr>Lora</vt:lpstr>
      <vt:lpstr>Wingdings</vt:lpstr>
      <vt:lpstr>Office Theme</vt:lpstr>
      <vt:lpstr>Introduction to Databases</vt:lpstr>
      <vt:lpstr>Content</vt:lpstr>
      <vt:lpstr>What is a Database?</vt:lpstr>
      <vt:lpstr>Database Management Systems (DBMS)</vt:lpstr>
      <vt:lpstr>Relational (SQL) DBMS</vt:lpstr>
      <vt:lpstr>Non-relational (NoSQL) DBMS</vt:lpstr>
      <vt:lpstr>Summary</vt:lpstr>
      <vt:lpstr>SQL: Primary Keys</vt:lpstr>
      <vt:lpstr>SQL: Foreign Keys</vt:lpstr>
      <vt:lpstr>SQL: Composite Keys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Strategies for Effective Data Visualization</dc:title>
  <dc:creator>Дмитрий Борисенко</dc:creator>
  <cp:lastModifiedBy>Дмитрий Борисенко</cp:lastModifiedBy>
  <cp:revision>135</cp:revision>
  <dcterms:created xsi:type="dcterms:W3CDTF">2020-08-15T18:08:07Z</dcterms:created>
  <dcterms:modified xsi:type="dcterms:W3CDTF">2020-08-20T10:16:50Z</dcterms:modified>
</cp:coreProperties>
</file>