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8"/>
  </p:notesMasterIdLst>
  <p:sldIdLst>
    <p:sldId id="256" r:id="rId2"/>
    <p:sldId id="257" r:id="rId3"/>
    <p:sldId id="258" r:id="rId4"/>
    <p:sldId id="260" r:id="rId5"/>
    <p:sldId id="261" r:id="rId6"/>
    <p:sldId id="281" r:id="rId7"/>
    <p:sldId id="282" r:id="rId8"/>
    <p:sldId id="283" r:id="rId9"/>
    <p:sldId id="265" r:id="rId10"/>
    <p:sldId id="269" r:id="rId11"/>
    <p:sldId id="270" r:id="rId12"/>
    <p:sldId id="262" r:id="rId13"/>
    <p:sldId id="263" r:id="rId14"/>
    <p:sldId id="271" r:id="rId15"/>
    <p:sldId id="272" r:id="rId16"/>
    <p:sldId id="273" r:id="rId17"/>
    <p:sldId id="275" r:id="rId18"/>
    <p:sldId id="276" r:id="rId19"/>
    <p:sldId id="277" r:id="rId20"/>
    <p:sldId id="278" r:id="rId21"/>
    <p:sldId id="274" r:id="rId22"/>
    <p:sldId id="266" r:id="rId23"/>
    <p:sldId id="268" r:id="rId24"/>
    <p:sldId id="267"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4" autoAdjust="0"/>
  </p:normalViewPr>
  <p:slideViewPr>
    <p:cSldViewPr snapToGrid="0" showGuides="1">
      <p:cViewPr varScale="1">
        <p:scale>
          <a:sx n="59" d="100"/>
          <a:sy n="59" d="100"/>
        </p:scale>
        <p:origin x="1382" y="34"/>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3474633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a:t>
            </a:r>
            <a:r>
              <a:rPr lang="en-US" sz="1200" b="0" i="0" kern="1200" dirty="0" smtClean="0">
                <a:solidFill>
                  <a:schemeClr val="tx1"/>
                </a:solidFill>
                <a:effectLst/>
                <a:latin typeface="+mn-lt"/>
                <a:ea typeface="+mn-ea"/>
                <a:cs typeface="+mn-cs"/>
              </a:rPr>
              <a:t>, 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value.</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20</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p>
          <a:p>
            <a:pPr marL="171450" indent="-171450">
              <a:buFont typeface="Wingdings" panose="05000000000000000000" pitchFamily="2" charset="2"/>
              <a:buChar char="Ø"/>
            </a:pPr>
            <a:endParaRPr lang="en-US" sz="12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The majority of us is accustomed to the time flowing from left to right</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1. there is what can heuristically be called </a:t>
            </a:r>
            <a:r>
              <a:rPr lang="en-US" b="1" dirty="0" smtClean="0"/>
              <a:t>primary</a:t>
            </a:r>
            <a:r>
              <a:rPr lang="en-US" dirty="0" smtClean="0"/>
              <a:t> and </a:t>
            </a:r>
            <a:r>
              <a:rPr lang="en-US" b="1" dirty="0" smtClean="0"/>
              <a:t>secondary</a:t>
            </a:r>
            <a:r>
              <a:rPr lang="en-US" dirty="0" smtClean="0"/>
              <a:t> information on every slide</a:t>
            </a:r>
          </a:p>
          <a:p>
            <a:pPr lvl="1">
              <a:lnSpc>
                <a:spcPct val="100000"/>
              </a:lnSpc>
              <a:spcBef>
                <a:spcPts val="1200"/>
              </a:spcBef>
              <a:spcAft>
                <a:spcPts val="1200"/>
              </a:spcAft>
            </a:pPr>
            <a:r>
              <a:rPr lang="en-US" dirty="0" smtClean="0"/>
              <a:t>2. the brain needs to process both while its resources are limited</a:t>
            </a:r>
          </a:p>
          <a:p>
            <a:pPr>
              <a:lnSpc>
                <a:spcPct val="100000"/>
              </a:lnSpc>
              <a:spcBef>
                <a:spcPts val="1200"/>
              </a:spcBef>
              <a:spcAft>
                <a:spcPts val="1200"/>
              </a:spcAft>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6</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the presenter's task to understand these concepts and be informed of the wiring of the audience's brains to foster concentration on the primary information. Which would maybe imply drawing charts differently for Aymara speakers.</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8</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10</a:t>
            </a:fld>
            <a:endParaRPr lang="en-US"/>
          </a:p>
        </p:txBody>
      </p:sp>
    </p:spTree>
    <p:extLst>
      <p:ext uri="{BB962C8B-B14F-4D97-AF65-F5344CB8AC3E}">
        <p14:creationId xmlns:p14="http://schemas.microsoft.com/office/powerpoint/2010/main" val="170397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package allows to align the</a:t>
            </a:r>
            <a:r>
              <a:rPr lang="en-US" baseline="0" dirty="0" smtClean="0"/>
              <a:t> decimals + the sectors are closer</a:t>
            </a:r>
            <a:r>
              <a:rPr lang="en-US" dirty="0" smtClean="0"/>
              <a:t> (the</a:t>
            </a:r>
            <a:r>
              <a:rPr lang="en-US" baseline="0" dirty="0" smtClean="0"/>
              <a:t> code for the tables is in the repository)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left ‘de-emphasized’ corner is almost empty. The most interesting data – SPY and correlations are all to the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a:t>
            </a:r>
            <a:r>
              <a:rPr lang="en-US" sz="1200" baseline="0" dirty="0" smtClean="0"/>
              <a:t> that  we decode the image in a rather predictable fashion, we can exploit it to craft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14</a:t>
            </a:fld>
            <a:endParaRPr lang="en-US"/>
          </a:p>
        </p:txBody>
      </p:sp>
    </p:spTree>
    <p:extLst>
      <p:ext uri="{BB962C8B-B14F-4D97-AF65-F5344CB8AC3E}">
        <p14:creationId xmlns:p14="http://schemas.microsoft.com/office/powerpoint/2010/main" val="264283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15</a:t>
            </a:fld>
            <a:endParaRPr lang="en-US"/>
          </a:p>
        </p:txBody>
      </p:sp>
    </p:spTree>
    <p:extLst>
      <p:ext uri="{BB962C8B-B14F-4D97-AF65-F5344CB8AC3E}">
        <p14:creationId xmlns:p14="http://schemas.microsoft.com/office/powerpoint/2010/main" val="25922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Strategies for Effective Data Visualization</a:t>
            </a:r>
            <a:endParaRPr lang="en-US" dirty="0"/>
          </a:p>
        </p:txBody>
      </p:sp>
      <p:sp>
        <p:nvSpPr>
          <p:cNvPr id="3" name="Subtitle 2"/>
          <p:cNvSpPr>
            <a:spLocks noGrp="1"/>
          </p:cNvSpPr>
          <p:nvPr>
            <p:ph type="subTitle" idx="1"/>
          </p:nvPr>
        </p:nvSpPr>
        <p:spPr>
          <a:xfrm>
            <a:off x="1524000" y="3987931"/>
            <a:ext cx="9524301" cy="1959863"/>
          </a:xfrm>
        </p:spPr>
        <p:txBody>
          <a:bodyPr>
            <a:normAutofit/>
          </a:bodyPr>
          <a:lstStyle/>
          <a:p>
            <a:pPr algn="l">
              <a:lnSpc>
                <a:spcPct val="150000"/>
              </a:lnSpc>
            </a:pPr>
            <a:r>
              <a:rPr lang="en-US" i="1" dirty="0"/>
              <a:t>“Humans are pattern-seeking story-telling animals, and we are quite adept at telling stories about patterns, whether they exist or not.”</a:t>
            </a:r>
            <a:endParaRPr lang="en-US" dirty="0"/>
          </a:p>
          <a:p>
            <a:pPr algn="r">
              <a:lnSpc>
                <a:spcPct val="150000"/>
              </a:lnSpc>
            </a:pPr>
            <a:r>
              <a:rPr lang="en-US" dirty="0" smtClean="0"/>
              <a:t>Michael </a:t>
            </a:r>
            <a:r>
              <a:rPr lang="en-US" dirty="0" err="1"/>
              <a:t>Shermer</a:t>
            </a:r>
            <a:endParaRPr lang="en-US" dirty="0"/>
          </a:p>
          <a:p>
            <a:endParaRPr lang="en-US" dirty="0"/>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105429"/>
          </a:xfrm>
        </p:spPr>
        <p:txBody>
          <a:bodyPr>
            <a:normAutofit/>
          </a:bodyPr>
          <a:lstStyle/>
          <a:p>
            <a:r>
              <a:rPr lang="en-US" sz="2400" dirty="0" smtClean="0"/>
              <a:t>Well, that wasn’t helpful</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simulator</a:t>
            </a:r>
            <a:r>
              <a:rPr lang="en-US" sz="2400" dirty="0" smtClean="0"/>
              <a:t> allows to display images as seen by people with different types of color vision deficiency. </a:t>
            </a:r>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10,000,000</a:t>
            </a:r>
          </a:p>
          <a:p>
            <a:pPr>
              <a:lnSpc>
                <a:spcPct val="125000"/>
              </a:lnSpc>
              <a:spcBef>
                <a:spcPts val="1200"/>
              </a:spcBef>
              <a:spcAft>
                <a:spcPts val="1200"/>
              </a:spcAft>
            </a:pPr>
            <a:r>
              <a:rPr lang="en-US" sz="2400" dirty="0" smtClean="0"/>
              <a:t>We 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right, text is read top-to-bottom, and left-to-right</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Cultural Conventions</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2905</TotalTime>
  <Words>1940</Words>
  <Application>Microsoft Office PowerPoint</Application>
  <PresentationFormat>Widescreen</PresentationFormat>
  <Paragraphs>338</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Strategies for Effective Data Visualization</vt:lpstr>
      <vt:lpstr>Basics of Human Vision</vt:lpstr>
      <vt:lpstr>Hierarchy of Visual Attention</vt:lpstr>
      <vt:lpstr>Pre-attentive Attributes</vt:lpstr>
      <vt:lpstr>Hierarchy of Visual Attention (continued)</vt:lpstr>
      <vt:lpstr>Example: Cultural Conventions</vt:lpstr>
      <vt:lpstr>Primary / Secondary Information</vt:lpstr>
      <vt:lpstr>Primary / Secondary Information</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vt:lpstr>
      <vt:lpstr>PowerPoint Presentation</vt:lpstr>
      <vt:lpstr>Abuse of Visualization: Pie Charts</vt:lpstr>
      <vt:lpstr>Abuse of Visualization: Bar Charts &gt; Pie Charts</vt:lpstr>
      <vt:lpstr>Abuse of Visualization: Bar Charts &gt; Pie Charts</vt:lpstr>
      <vt:lpstr>Abuse of Visualization: Axes of Evil</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78</cp:revision>
  <dcterms:created xsi:type="dcterms:W3CDTF">2020-08-15T18:08:07Z</dcterms:created>
  <dcterms:modified xsi:type="dcterms:W3CDTF">2020-08-18T09:46:22Z</dcterms:modified>
</cp:coreProperties>
</file>