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8"/>
  </p:notesMasterIdLst>
  <p:sldIdLst>
    <p:sldId id="256" r:id="rId2"/>
    <p:sldId id="257" r:id="rId3"/>
    <p:sldId id="258" r:id="rId4"/>
    <p:sldId id="260" r:id="rId5"/>
    <p:sldId id="261" r:id="rId6"/>
    <p:sldId id="265" r:id="rId7"/>
    <p:sldId id="269" r:id="rId8"/>
    <p:sldId id="270" r:id="rId9"/>
    <p:sldId id="262" r:id="rId10"/>
    <p:sldId id="263" r:id="rId11"/>
    <p:sldId id="271" r:id="rId12"/>
    <p:sldId id="272" r:id="rId13"/>
    <p:sldId id="273" r:id="rId14"/>
    <p:sldId id="275" r:id="rId15"/>
    <p:sldId id="276" r:id="rId16"/>
    <p:sldId id="277" r:id="rId17"/>
    <p:sldId id="278" r:id="rId18"/>
    <p:sldId id="274" r:id="rId19"/>
    <p:sldId id="281" r:id="rId20"/>
    <p:sldId id="282" r:id="rId21"/>
    <p:sldId id="283" r:id="rId22"/>
    <p:sldId id="266" r:id="rId23"/>
    <p:sldId id="268" r:id="rId24"/>
    <p:sldId id="267"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4" autoAdjust="0"/>
  </p:normalViewPr>
  <p:slideViewPr>
    <p:cSldViewPr snapToGrid="0" showGuides="1">
      <p:cViewPr varScale="1">
        <p:scale>
          <a:sx n="59" d="100"/>
          <a:sy n="59" d="100"/>
        </p:scale>
        <p:origin x="1382" y="34"/>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6</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a:t>
            </a:r>
            <a:r>
              <a:rPr lang="en-US" dirty="0" smtClean="0"/>
              <a:t>package allows to align the</a:t>
            </a:r>
            <a:r>
              <a:rPr lang="en-US" baseline="0" dirty="0" smtClean="0"/>
              <a:t> decimals + the sectors are closer</a:t>
            </a:r>
            <a:r>
              <a:rPr lang="en-US" dirty="0" smtClean="0"/>
              <a:t> (the</a:t>
            </a:r>
            <a:r>
              <a:rPr lang="en-US" baseline="0" dirty="0" smtClean="0"/>
              <a:t> code for the tables is in the repository</a:t>
            </a:r>
            <a:r>
              <a:rPr lang="en-US" baseline="0" dirty="0" smtClean="0"/>
              <a:t>)</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8</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25922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14</a:t>
            </a:fld>
            <a:endParaRPr lang="en-US"/>
          </a:p>
        </p:txBody>
      </p:sp>
    </p:spTree>
    <p:extLst>
      <p:ext uri="{BB962C8B-B14F-4D97-AF65-F5344CB8AC3E}">
        <p14:creationId xmlns:p14="http://schemas.microsoft.com/office/powerpoint/2010/main" val="347463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8/17/2020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Strategies for Effective Data Visualization</a:t>
            </a:r>
            <a:endParaRPr lang="en-US" dirty="0"/>
          </a:p>
        </p:txBody>
      </p:sp>
      <p:sp>
        <p:nvSpPr>
          <p:cNvPr id="3" name="Subtitle 2"/>
          <p:cNvSpPr>
            <a:spLocks noGrp="1"/>
          </p:cNvSpPr>
          <p:nvPr>
            <p:ph type="subTitle" idx="1"/>
          </p:nvPr>
        </p:nvSpPr>
        <p:spPr>
          <a:xfrm>
            <a:off x="1524000" y="3987931"/>
            <a:ext cx="9524301" cy="1959863"/>
          </a:xfrm>
        </p:spPr>
        <p:txBody>
          <a:bodyPr>
            <a:normAutofit/>
          </a:bodyPr>
          <a:lstStyle/>
          <a:p>
            <a:pPr algn="l">
              <a:lnSpc>
                <a:spcPct val="150000"/>
              </a:lnSpc>
            </a:pPr>
            <a:r>
              <a:rPr lang="en-US" i="1" dirty="0"/>
              <a:t>“Humans are pattern-seeking story-telling animals, and we are quite adept at telling stories about patterns, whether they exist or not.”</a:t>
            </a:r>
            <a:endParaRPr lang="en-US" dirty="0"/>
          </a:p>
          <a:p>
            <a:pPr algn="r">
              <a:lnSpc>
                <a:spcPct val="150000"/>
              </a:lnSpc>
            </a:pPr>
            <a:r>
              <a:rPr lang="en-US" dirty="0" smtClean="0"/>
              <a:t>Michael </a:t>
            </a:r>
            <a:r>
              <a:rPr lang="en-US" dirty="0" err="1"/>
              <a:t>Shermer</a:t>
            </a:r>
            <a:endParaRPr lang="en-US" dirty="0"/>
          </a:p>
          <a:p>
            <a:endParaRPr lang="en-US" dirty="0"/>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a:t>
            </a:r>
            <a:r>
              <a:rPr lang="en-US" sz="3800" dirty="0" smtClean="0"/>
              <a:t>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a:t>
            </a:r>
            <a:r>
              <a:rPr lang="en-US" sz="3800" dirty="0" smtClean="0"/>
              <a:t>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a:t>
            </a:r>
            <a:r>
              <a:rPr lang="en-US" sz="3800" dirty="0" smtClean="0"/>
              <a:t>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a:t>
            </a:r>
            <a:r>
              <a:rPr lang="en-US" sz="3800" dirty="0" smtClean="0"/>
              <a:t>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Axes of </a:t>
            </a:r>
            <a:r>
              <a:rPr lang="en-US" sz="3800" dirty="0" smtClean="0"/>
              <a:t>Evil 2</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endParaRPr lang="en-US" sz="2400" dirty="0" smtClean="0"/>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endParaRPr lang="en-US" sz="3800" dirty="0"/>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endParaRPr lang="en-US" sz="3800" dirty="0"/>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a:t>
            </a:r>
            <a:r>
              <a:rPr lang="en-US" sz="2400" dirty="0" smtClean="0"/>
              <a:t>10,000,000</a:t>
            </a:r>
          </a:p>
          <a:p>
            <a:pPr>
              <a:lnSpc>
                <a:spcPct val="125000"/>
              </a:lnSpc>
              <a:spcBef>
                <a:spcPts val="1200"/>
              </a:spcBef>
              <a:spcAft>
                <a:spcPts val="1200"/>
              </a:spcAft>
            </a:pPr>
            <a:r>
              <a:rPr lang="en-US" sz="2400" dirty="0" smtClean="0"/>
              <a:t>We </a:t>
            </a:r>
            <a:r>
              <a:rPr lang="en-US" sz="2400" dirty="0" smtClean="0"/>
              <a:t>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a:t>
            </a:r>
            <a:r>
              <a:rPr lang="en-US" sz="2400" dirty="0" smtClean="0"/>
              <a:t>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2872</TotalTime>
  <Words>1940</Words>
  <Application>Microsoft Office PowerPoint</Application>
  <PresentationFormat>Widescreen</PresentationFormat>
  <Paragraphs>338</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Strategies for Effective Data Visualization</vt:lpstr>
      <vt:lpstr>Basics of Human Vision</vt:lpstr>
      <vt:lpstr>Hierarchy of Visual Attention</vt:lpstr>
      <vt:lpstr>Pre-attentive Attributes</vt:lpstr>
      <vt:lpstr>Hierarchy of Visual Attention (continued)</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Axes of Evil 2</vt:lpstr>
      <vt:lpstr>Primary / Secondary Information</vt:lpstr>
      <vt:lpstr>Primary / Secondary Information</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77</cp:revision>
  <dcterms:created xsi:type="dcterms:W3CDTF">2020-08-15T18:08:07Z</dcterms:created>
  <dcterms:modified xsi:type="dcterms:W3CDTF">2020-08-17T18:02:33Z</dcterms:modified>
</cp:coreProperties>
</file>