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4" r:id="rId1"/>
  </p:sldMasterIdLst>
  <p:notesMasterIdLst>
    <p:notesMasterId r:id="rId13"/>
  </p:notesMasterIdLst>
  <p:sldIdLst>
    <p:sldId id="256" r:id="rId2"/>
    <p:sldId id="257" r:id="rId3"/>
    <p:sldId id="258" r:id="rId4"/>
    <p:sldId id="284" r:id="rId5"/>
    <p:sldId id="285" r:id="rId6"/>
    <p:sldId id="287" r:id="rId7"/>
    <p:sldId id="289" r:id="rId8"/>
    <p:sldId id="290" r:id="rId9"/>
    <p:sldId id="291" r:id="rId10"/>
    <p:sldId id="288" r:id="rId11"/>
    <p:sldId id="29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orient="horz" pos="55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3027" autoAdjust="0"/>
  </p:normalViewPr>
  <p:slideViewPr>
    <p:cSldViewPr snapToGrid="0" showGuides="1">
      <p:cViewPr varScale="1">
        <p:scale>
          <a:sx n="56" d="100"/>
          <a:sy n="56" d="100"/>
        </p:scale>
        <p:origin x="1495" y="45"/>
      </p:cViewPr>
      <p:guideLst>
        <p:guide orient="horz" pos="2136"/>
        <p:guide pos="3840"/>
        <p:guide pos="528"/>
        <p:guide orient="horz" pos="5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4ABF83-DE1D-439A-9038-821E6E7BE630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DE67C-C920-44E4-BE40-876EA236BA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3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Although the field of vision of a single human eye is about 120 degrees, the peripheral vision takes up 115 degrees and the 5 degrees is the central vision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 to focus on a single word in a text and check how quickly the resolution degrades with distance: only a couple words to the left and right on the current line and one-two lines above and below are clearly discernable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Our eyes rapidly jump from one part of a sizable object to another -- something known as saccade -- and the brain creates an illusion of a broader visual field from the parsed patches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769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15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95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connect to the DBMS</a:t>
            </a:r>
            <a:r>
              <a:rPr lang="en-US" baseline="0" dirty="0" smtClean="0"/>
              <a:t> an give it instructions to query or modify the data.</a:t>
            </a:r>
          </a:p>
          <a:p>
            <a:r>
              <a:rPr lang="en-US" baseline="0" dirty="0" smtClean="0"/>
              <a:t>The DBMS will execute instructions and send the results back.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dirty="0" smtClean="0"/>
              <a:t>DBMS is a special software that helps to create and maintain a database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dirty="0" smtClean="0"/>
              <a:t>Writing/retrieving</a:t>
            </a:r>
            <a:r>
              <a:rPr lang="en-US" baseline="0" dirty="0" smtClean="0"/>
              <a:t> data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Handling concurrent requests</a:t>
            </a:r>
            <a:endParaRPr lang="en-US" dirty="0" smtClean="0"/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dirty="0" smtClean="0"/>
              <a:t>Disk space</a:t>
            </a:r>
            <a:r>
              <a:rPr lang="en-US" baseline="0" dirty="0" smtClean="0"/>
              <a:t> management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Security (Admins, Users)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Backups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525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SQL is a standardized language for managing RDBMS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Different flavors like MySQL or Oracle SQL are akin to dialects of the same language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baseline="0" dirty="0" smtClean="0"/>
              <a:t>Relational means relations within each row, not between different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05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62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05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59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271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DE67C-C920-44E4-BE40-876EA236BA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42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7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89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0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39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3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335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1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71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4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88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4113-CC9A-4791-AE56-CF423D86ED9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299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B4113-CC9A-4791-AE56-CF423D86ED9A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491EA-91E2-45A4-8D17-BD25D4F3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605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XV3zeQKqGY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7S_tz1z_5b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Databases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6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Summary</a:t>
            </a:r>
            <a:endParaRPr lang="en-US" sz="38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838200" y="1312015"/>
            <a:ext cx="10882745" cy="53125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DBMS provide an interface between the user and database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Key functions of DBMS is CRUD operations + maintenance, administration, security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Relational databases are synonymous to SQL represent the data as tables with rows and columns 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SQL is standardized, but there are different dialects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Non-relational (NoSQL) databases admit any representation, however the language is DBMS-specific</a:t>
            </a: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1923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Links</a:t>
            </a:r>
            <a:endParaRPr lang="en-US" sz="38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838200" y="1312015"/>
            <a:ext cx="10882745" cy="53125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>
                <a:hlinkClick r:id="rId3"/>
              </a:rPr>
              <a:t>A very good general tutorial about MySQL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>
                <a:hlinkClick r:id="rId4"/>
              </a:rPr>
              <a:t>Another good tutorial</a:t>
            </a: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7419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Content</a:t>
            </a:r>
            <a:endParaRPr lang="en-US" sz="3800" dirty="0"/>
          </a:p>
        </p:txBody>
      </p:sp>
      <p:sp>
        <p:nvSpPr>
          <p:cNvPr id="8" name="TextBox 7"/>
          <p:cNvSpPr txBox="1"/>
          <p:nvPr/>
        </p:nvSpPr>
        <p:spPr>
          <a:xfrm>
            <a:off x="9951720" y="6581001"/>
            <a:ext cx="23162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 credit: Zyxwv99, Wikipedia </a:t>
            </a:r>
            <a:endParaRPr lang="en-US" sz="1200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312015"/>
            <a:ext cx="10882745" cy="483327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Overview of databases and database management systems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Key concepts in relational databases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Tutorial: introduction to MySQL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/>
              <a:t>Tutorial: building a simple API to operate a MySQL database using Python</a:t>
            </a:r>
          </a:p>
        </p:txBody>
      </p:sp>
    </p:spTree>
    <p:extLst>
      <p:ext uri="{BB962C8B-B14F-4D97-AF65-F5344CB8AC3E}">
        <p14:creationId xmlns:p14="http://schemas.microsoft.com/office/powerpoint/2010/main" val="13093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0" y="1"/>
            <a:ext cx="52578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What is a Database?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4545" y="1164705"/>
            <a:ext cx="6308436" cy="483327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 database is an organized storage of information: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</a:t>
            </a:r>
            <a:r>
              <a:rPr lang="en-US" dirty="0" smtClean="0"/>
              <a:t>hopping list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</a:t>
            </a:r>
            <a:r>
              <a:rPr lang="en-US" dirty="0" smtClean="0"/>
              <a:t>hone book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Bloomberg terminal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Your memory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…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457200" lvl="1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08276" y="6525644"/>
            <a:ext cx="2201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Image credit: Jan Antonin Kolar</a:t>
            </a:r>
          </a:p>
          <a:p>
            <a:endParaRPr lang="en-US" sz="1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3" t="1" r="32020" b="-3"/>
          <a:stretch/>
        </p:blipFill>
        <p:spPr>
          <a:xfrm>
            <a:off x="0" y="0"/>
            <a:ext cx="5212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81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Database Management Systems (DBMS)</a:t>
            </a:r>
            <a:endParaRPr lang="en-US" sz="3800" dirty="0"/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9180021" y="1285246"/>
            <a:ext cx="1282700" cy="1574801"/>
            <a:chOff x="0" y="0"/>
            <a:chExt cx="808" cy="992"/>
          </a:xfrm>
        </p:grpSpPr>
        <p:grpSp>
          <p:nvGrpSpPr>
            <p:cNvPr id="16" name="Group 15"/>
            <p:cNvGrpSpPr>
              <a:grpSpLocks/>
            </p:cNvGrpSpPr>
            <p:nvPr/>
          </p:nvGrpSpPr>
          <p:grpSpPr bwMode="auto">
            <a:xfrm>
              <a:off x="0" y="573"/>
              <a:ext cx="808" cy="419"/>
              <a:chOff x="0" y="0"/>
              <a:chExt cx="808" cy="418"/>
            </a:xfrm>
          </p:grpSpPr>
          <p:sp>
            <p:nvSpPr>
              <p:cNvPr id="23" name="AutoShape 14"/>
              <p:cNvSpPr>
                <a:spLocks/>
              </p:cNvSpPr>
              <p:nvPr/>
            </p:nvSpPr>
            <p:spPr bwMode="auto">
              <a:xfrm>
                <a:off x="0" y="0"/>
                <a:ext cx="808" cy="418"/>
              </a:xfrm>
              <a:custGeom>
                <a:avLst/>
                <a:gdLst>
                  <a:gd name="T0" fmla="*/ 0 w 21600"/>
                  <a:gd name="T1" fmla="*/ 5400 h 21600"/>
                  <a:gd name="T2" fmla="*/ 10800 w 21600"/>
                  <a:gd name="T3" fmla="*/ 0 h 21600"/>
                  <a:gd name="T4" fmla="*/ 21600 w 21600"/>
                  <a:gd name="T5" fmla="*/ 5400 h 21600"/>
                  <a:gd name="T6" fmla="*/ 21600 w 21600"/>
                  <a:gd name="T7" fmla="*/ 16200 h 21600"/>
                  <a:gd name="T8" fmla="*/ 10800 w 21600"/>
                  <a:gd name="T9" fmla="*/ 21600 h 21600"/>
                  <a:gd name="T10" fmla="*/ 0 w 21600"/>
                  <a:gd name="T11" fmla="*/ 16200 h 21600"/>
                  <a:gd name="T12" fmla="*/ 0 w 21600"/>
                  <a:gd name="T13" fmla="*/ 5400 h 21600"/>
                  <a:gd name="T14" fmla="*/ 0 w 21600"/>
                  <a:gd name="T15" fmla="*/ 54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0" y="5400"/>
                    </a:moveTo>
                    <a:cubicBezTo>
                      <a:pt x="0" y="2418"/>
                      <a:pt x="4835" y="0"/>
                      <a:pt x="10800" y="0"/>
                    </a:cubicBezTo>
                    <a:cubicBezTo>
                      <a:pt x="16765" y="0"/>
                      <a:pt x="21600" y="2418"/>
                      <a:pt x="21600" y="5400"/>
                    </a:cubicBezTo>
                    <a:lnTo>
                      <a:pt x="21600" y="16200"/>
                    </a:lnTo>
                    <a:cubicBezTo>
                      <a:pt x="21600" y="19182"/>
                      <a:pt x="16765" y="21600"/>
                      <a:pt x="10800" y="21600"/>
                    </a:cubicBezTo>
                    <a:cubicBezTo>
                      <a:pt x="4835" y="21600"/>
                      <a:pt x="0" y="19182"/>
                      <a:pt x="0" y="16200"/>
                    </a:cubicBezTo>
                    <a:lnTo>
                      <a:pt x="0" y="5400"/>
                    </a:lnTo>
                    <a:close/>
                    <a:moveTo>
                      <a:pt x="0" y="5400"/>
                    </a:moveTo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ap="flat">
                    <a:solidFill>
                      <a:srgbClr val="FFFFFF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AutoShape 15"/>
              <p:cNvSpPr>
                <a:spLocks/>
              </p:cNvSpPr>
              <p:nvPr/>
            </p:nvSpPr>
            <p:spPr bwMode="auto">
              <a:xfrm>
                <a:off x="0" y="0"/>
                <a:ext cx="807" cy="209"/>
              </a:xfrm>
              <a:custGeom>
                <a:avLst/>
                <a:gdLst>
                  <a:gd name="T0" fmla="*/ 0 w 21600"/>
                  <a:gd name="T1" fmla="*/ 10800 h 21600"/>
                  <a:gd name="T2" fmla="*/ 10800 w 21600"/>
                  <a:gd name="T3" fmla="*/ 0 h 21600"/>
                  <a:gd name="T4" fmla="*/ 21600 w 21600"/>
                  <a:gd name="T5" fmla="*/ 10800 h 21600"/>
                  <a:gd name="T6" fmla="*/ 10800 w 21600"/>
                  <a:gd name="T7" fmla="*/ 21600 h 21600"/>
                  <a:gd name="T8" fmla="*/ 0 w 21600"/>
                  <a:gd name="T9" fmla="*/ 10800 h 21600"/>
                  <a:gd name="T10" fmla="*/ 0 w 21600"/>
                  <a:gd name="T11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0" y="10800"/>
                    </a:moveTo>
                  </a:path>
                </a:pathLst>
              </a:custGeom>
              <a:solidFill>
                <a:srgbClr val="000000">
                  <a:alpha val="1490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ap="flat">
                    <a:solidFill>
                      <a:srgbClr val="FFFFFF">
                        <a:alpha val="14902"/>
                      </a:srgbClr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7" name="Group 16"/>
            <p:cNvGrpSpPr>
              <a:grpSpLocks/>
            </p:cNvGrpSpPr>
            <p:nvPr/>
          </p:nvGrpSpPr>
          <p:grpSpPr bwMode="auto">
            <a:xfrm>
              <a:off x="0" y="286"/>
              <a:ext cx="808" cy="419"/>
              <a:chOff x="0" y="0"/>
              <a:chExt cx="808" cy="418"/>
            </a:xfrm>
          </p:grpSpPr>
          <p:sp>
            <p:nvSpPr>
              <p:cNvPr id="21" name="AutoShape 17"/>
              <p:cNvSpPr>
                <a:spLocks/>
              </p:cNvSpPr>
              <p:nvPr/>
            </p:nvSpPr>
            <p:spPr bwMode="auto">
              <a:xfrm>
                <a:off x="0" y="0"/>
                <a:ext cx="808" cy="418"/>
              </a:xfrm>
              <a:custGeom>
                <a:avLst/>
                <a:gdLst>
                  <a:gd name="T0" fmla="*/ 0 w 21600"/>
                  <a:gd name="T1" fmla="*/ 5400 h 21600"/>
                  <a:gd name="T2" fmla="*/ 10800 w 21600"/>
                  <a:gd name="T3" fmla="*/ 0 h 21600"/>
                  <a:gd name="T4" fmla="*/ 21600 w 21600"/>
                  <a:gd name="T5" fmla="*/ 5400 h 21600"/>
                  <a:gd name="T6" fmla="*/ 21600 w 21600"/>
                  <a:gd name="T7" fmla="*/ 16200 h 21600"/>
                  <a:gd name="T8" fmla="*/ 10800 w 21600"/>
                  <a:gd name="T9" fmla="*/ 21600 h 21600"/>
                  <a:gd name="T10" fmla="*/ 0 w 21600"/>
                  <a:gd name="T11" fmla="*/ 16200 h 21600"/>
                  <a:gd name="T12" fmla="*/ 0 w 21600"/>
                  <a:gd name="T13" fmla="*/ 5400 h 21600"/>
                  <a:gd name="T14" fmla="*/ 0 w 21600"/>
                  <a:gd name="T15" fmla="*/ 54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0" y="5400"/>
                    </a:moveTo>
                    <a:cubicBezTo>
                      <a:pt x="0" y="2418"/>
                      <a:pt x="4835" y="0"/>
                      <a:pt x="10800" y="0"/>
                    </a:cubicBezTo>
                    <a:cubicBezTo>
                      <a:pt x="16765" y="0"/>
                      <a:pt x="21600" y="2418"/>
                      <a:pt x="21600" y="5400"/>
                    </a:cubicBezTo>
                    <a:lnTo>
                      <a:pt x="21600" y="16200"/>
                    </a:lnTo>
                    <a:cubicBezTo>
                      <a:pt x="21600" y="19182"/>
                      <a:pt x="16765" y="21600"/>
                      <a:pt x="10800" y="21600"/>
                    </a:cubicBezTo>
                    <a:cubicBezTo>
                      <a:pt x="4835" y="21600"/>
                      <a:pt x="0" y="19182"/>
                      <a:pt x="0" y="16200"/>
                    </a:cubicBezTo>
                    <a:lnTo>
                      <a:pt x="0" y="5400"/>
                    </a:lnTo>
                    <a:close/>
                    <a:moveTo>
                      <a:pt x="0" y="5400"/>
                    </a:moveTo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ap="flat">
                    <a:solidFill>
                      <a:srgbClr val="FFFFFF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AutoShape 18"/>
              <p:cNvSpPr>
                <a:spLocks/>
              </p:cNvSpPr>
              <p:nvPr/>
            </p:nvSpPr>
            <p:spPr bwMode="auto">
              <a:xfrm>
                <a:off x="0" y="0"/>
                <a:ext cx="807" cy="209"/>
              </a:xfrm>
              <a:custGeom>
                <a:avLst/>
                <a:gdLst>
                  <a:gd name="T0" fmla="*/ 0 w 21600"/>
                  <a:gd name="T1" fmla="*/ 10800 h 21600"/>
                  <a:gd name="T2" fmla="*/ 10800 w 21600"/>
                  <a:gd name="T3" fmla="*/ 0 h 21600"/>
                  <a:gd name="T4" fmla="*/ 21600 w 21600"/>
                  <a:gd name="T5" fmla="*/ 10800 h 21600"/>
                  <a:gd name="T6" fmla="*/ 10800 w 21600"/>
                  <a:gd name="T7" fmla="*/ 21600 h 21600"/>
                  <a:gd name="T8" fmla="*/ 0 w 21600"/>
                  <a:gd name="T9" fmla="*/ 10800 h 21600"/>
                  <a:gd name="T10" fmla="*/ 0 w 21600"/>
                  <a:gd name="T11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0" y="10800"/>
                    </a:moveTo>
                  </a:path>
                </a:pathLst>
              </a:custGeom>
              <a:solidFill>
                <a:srgbClr val="000000">
                  <a:alpha val="1490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ap="flat">
                    <a:solidFill>
                      <a:srgbClr val="FFFFFF">
                        <a:alpha val="14902"/>
                      </a:srgbClr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8" name="Group 17"/>
            <p:cNvGrpSpPr>
              <a:grpSpLocks/>
            </p:cNvGrpSpPr>
            <p:nvPr/>
          </p:nvGrpSpPr>
          <p:grpSpPr bwMode="auto">
            <a:xfrm>
              <a:off x="0" y="0"/>
              <a:ext cx="808" cy="418"/>
              <a:chOff x="0" y="0"/>
              <a:chExt cx="808" cy="418"/>
            </a:xfrm>
          </p:grpSpPr>
          <p:sp>
            <p:nvSpPr>
              <p:cNvPr id="19" name="AutoShape 20"/>
              <p:cNvSpPr>
                <a:spLocks/>
              </p:cNvSpPr>
              <p:nvPr/>
            </p:nvSpPr>
            <p:spPr bwMode="auto">
              <a:xfrm>
                <a:off x="0" y="0"/>
                <a:ext cx="808" cy="418"/>
              </a:xfrm>
              <a:custGeom>
                <a:avLst/>
                <a:gdLst>
                  <a:gd name="T0" fmla="*/ 0 w 21600"/>
                  <a:gd name="T1" fmla="*/ 5400 h 21600"/>
                  <a:gd name="T2" fmla="*/ 10800 w 21600"/>
                  <a:gd name="T3" fmla="*/ 0 h 21600"/>
                  <a:gd name="T4" fmla="*/ 21600 w 21600"/>
                  <a:gd name="T5" fmla="*/ 5400 h 21600"/>
                  <a:gd name="T6" fmla="*/ 21600 w 21600"/>
                  <a:gd name="T7" fmla="*/ 16200 h 21600"/>
                  <a:gd name="T8" fmla="*/ 10800 w 21600"/>
                  <a:gd name="T9" fmla="*/ 21600 h 21600"/>
                  <a:gd name="T10" fmla="*/ 0 w 21600"/>
                  <a:gd name="T11" fmla="*/ 16200 h 21600"/>
                  <a:gd name="T12" fmla="*/ 0 w 21600"/>
                  <a:gd name="T13" fmla="*/ 5400 h 21600"/>
                  <a:gd name="T14" fmla="*/ 0 w 21600"/>
                  <a:gd name="T15" fmla="*/ 54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600" h="21600">
                    <a:moveTo>
                      <a:pt x="0" y="5400"/>
                    </a:moveTo>
                    <a:cubicBezTo>
                      <a:pt x="0" y="2418"/>
                      <a:pt x="4835" y="0"/>
                      <a:pt x="10800" y="0"/>
                    </a:cubicBezTo>
                    <a:cubicBezTo>
                      <a:pt x="16765" y="0"/>
                      <a:pt x="21600" y="2418"/>
                      <a:pt x="21600" y="5400"/>
                    </a:cubicBezTo>
                    <a:lnTo>
                      <a:pt x="21600" y="16200"/>
                    </a:lnTo>
                    <a:cubicBezTo>
                      <a:pt x="21600" y="19182"/>
                      <a:pt x="16765" y="21600"/>
                      <a:pt x="10800" y="21600"/>
                    </a:cubicBezTo>
                    <a:cubicBezTo>
                      <a:pt x="4835" y="21600"/>
                      <a:pt x="0" y="19182"/>
                      <a:pt x="0" y="16200"/>
                    </a:cubicBezTo>
                    <a:lnTo>
                      <a:pt x="0" y="5400"/>
                    </a:lnTo>
                    <a:close/>
                    <a:moveTo>
                      <a:pt x="0" y="5400"/>
                    </a:move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ap="flat">
                    <a:solidFill>
                      <a:srgbClr val="FFFFFF"/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0" name="AutoShape 21"/>
              <p:cNvSpPr>
                <a:spLocks/>
              </p:cNvSpPr>
              <p:nvPr/>
            </p:nvSpPr>
            <p:spPr bwMode="auto">
              <a:xfrm>
                <a:off x="0" y="0"/>
                <a:ext cx="807" cy="209"/>
              </a:xfrm>
              <a:custGeom>
                <a:avLst/>
                <a:gdLst>
                  <a:gd name="T0" fmla="*/ 0 w 21600"/>
                  <a:gd name="T1" fmla="*/ 10800 h 21600"/>
                  <a:gd name="T2" fmla="*/ 10800 w 21600"/>
                  <a:gd name="T3" fmla="*/ 0 h 21600"/>
                  <a:gd name="T4" fmla="*/ 21600 w 21600"/>
                  <a:gd name="T5" fmla="*/ 10800 h 21600"/>
                  <a:gd name="T6" fmla="*/ 10800 w 21600"/>
                  <a:gd name="T7" fmla="*/ 21600 h 21600"/>
                  <a:gd name="T8" fmla="*/ 0 w 21600"/>
                  <a:gd name="T9" fmla="*/ 10800 h 21600"/>
                  <a:gd name="T10" fmla="*/ 0 w 21600"/>
                  <a:gd name="T11" fmla="*/ 108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0" y="10800"/>
                    </a:moveTo>
                  </a:path>
                </a:pathLst>
              </a:custGeom>
              <a:solidFill>
                <a:srgbClr val="000000">
                  <a:alpha val="14902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 cap="flat">
                    <a:solidFill>
                      <a:srgbClr val="FFFFFF">
                        <a:alpha val="14902"/>
                      </a:srgbClr>
                    </a:solidFill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lIns="0" tIns="0" rIns="0" bIns="0"/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5pPr>
                <a:lvl6pPr marL="22860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6pPr>
                <a:lvl7pPr marL="27432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7pPr>
                <a:lvl8pPr marL="32004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8pPr>
                <a:lvl9pPr marL="3657600" algn="l" defTabSz="914400" rtl="0" eaLnBrk="1" latinLnBrk="0" hangingPunct="1">
                  <a:defRPr sz="5000" kern="1200">
                    <a:solidFill>
                      <a:srgbClr val="595959"/>
                    </a:solidFill>
                    <a:latin typeface="Lora" charset="0"/>
                    <a:ea typeface="Heiti SC Light" charset="-122"/>
                    <a:cs typeface="+mn-cs"/>
                    <a:sym typeface="Lora" charset="0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572424" y="1354496"/>
            <a:ext cx="2439554" cy="1285081"/>
            <a:chOff x="0" y="0"/>
            <a:chExt cx="2095" cy="1200"/>
          </a:xfrm>
        </p:grpSpPr>
        <p:sp>
          <p:nvSpPr>
            <p:cNvPr id="26" name="AutoShape 11"/>
            <p:cNvSpPr>
              <a:spLocks/>
            </p:cNvSpPr>
            <p:nvPr/>
          </p:nvSpPr>
          <p:spPr bwMode="auto">
            <a:xfrm>
              <a:off x="228" y="0"/>
              <a:ext cx="1659" cy="1116"/>
            </a:xfrm>
            <a:custGeom>
              <a:avLst/>
              <a:gdLst>
                <a:gd name="T0" fmla="*/ 21600 w 21600"/>
                <a:gd name="T1" fmla="*/ 20636 h 21600"/>
                <a:gd name="T2" fmla="*/ 21108 w 21600"/>
                <a:gd name="T3" fmla="*/ 21600 h 21600"/>
                <a:gd name="T4" fmla="*/ 514 w 21600"/>
                <a:gd name="T5" fmla="*/ 21600 h 21600"/>
                <a:gd name="T6" fmla="*/ 0 w 21600"/>
                <a:gd name="T7" fmla="*/ 20636 h 21600"/>
                <a:gd name="T8" fmla="*/ 0 w 21600"/>
                <a:gd name="T9" fmla="*/ 964 h 21600"/>
                <a:gd name="T10" fmla="*/ 514 w 21600"/>
                <a:gd name="T11" fmla="*/ 0 h 21600"/>
                <a:gd name="T12" fmla="*/ 21108 w 21600"/>
                <a:gd name="T13" fmla="*/ 0 h 21600"/>
                <a:gd name="T14" fmla="*/ 21600 w 21600"/>
                <a:gd name="T15" fmla="*/ 964 h 21600"/>
                <a:gd name="T16" fmla="*/ 21600 w 21600"/>
                <a:gd name="T17" fmla="*/ 20636 h 21600"/>
                <a:gd name="T18" fmla="*/ 21600 w 21600"/>
                <a:gd name="T19" fmla="*/ 2063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00" h="21600">
                  <a:moveTo>
                    <a:pt x="21600" y="20636"/>
                  </a:moveTo>
                  <a:cubicBezTo>
                    <a:pt x="21600" y="21168"/>
                    <a:pt x="21376" y="21600"/>
                    <a:pt x="21108" y="21600"/>
                  </a:cubicBezTo>
                  <a:cubicBezTo>
                    <a:pt x="514" y="21600"/>
                    <a:pt x="514" y="21600"/>
                    <a:pt x="514" y="21600"/>
                  </a:cubicBezTo>
                  <a:cubicBezTo>
                    <a:pt x="224" y="21600"/>
                    <a:pt x="0" y="21168"/>
                    <a:pt x="0" y="20636"/>
                  </a:cubicBezTo>
                  <a:cubicBezTo>
                    <a:pt x="0" y="964"/>
                    <a:pt x="0" y="964"/>
                    <a:pt x="0" y="964"/>
                  </a:cubicBezTo>
                  <a:cubicBezTo>
                    <a:pt x="0" y="432"/>
                    <a:pt x="224" y="0"/>
                    <a:pt x="514" y="0"/>
                  </a:cubicBezTo>
                  <a:cubicBezTo>
                    <a:pt x="21108" y="0"/>
                    <a:pt x="21108" y="0"/>
                    <a:pt x="21108" y="0"/>
                  </a:cubicBezTo>
                  <a:cubicBezTo>
                    <a:pt x="21376" y="0"/>
                    <a:pt x="21600" y="432"/>
                    <a:pt x="21600" y="964"/>
                  </a:cubicBezTo>
                  <a:lnTo>
                    <a:pt x="21600" y="20636"/>
                  </a:lnTo>
                  <a:close/>
                  <a:moveTo>
                    <a:pt x="21600" y="20636"/>
                  </a:moveTo>
                </a:path>
              </a:pathLst>
            </a:custGeom>
            <a:solidFill>
              <a:srgbClr val="34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5pPr>
              <a:lvl6pPr marL="22860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6pPr>
              <a:lvl7pPr marL="27432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7pPr>
              <a:lvl8pPr marL="32004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8pPr>
              <a:lvl9pPr marL="36576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9pPr>
            </a:lstStyle>
            <a:p>
              <a:endParaRPr lang="en-US"/>
            </a:p>
          </p:txBody>
        </p:sp>
        <p:sp>
          <p:nvSpPr>
            <p:cNvPr id="27" name="Rectangle 26"/>
            <p:cNvSpPr>
              <a:spLocks/>
            </p:cNvSpPr>
            <p:nvPr/>
          </p:nvSpPr>
          <p:spPr bwMode="auto">
            <a:xfrm>
              <a:off x="305" y="77"/>
              <a:ext cx="1511" cy="9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5pPr>
              <a:lvl6pPr marL="22860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6pPr>
              <a:lvl7pPr marL="27432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7pPr>
              <a:lvl8pPr marL="32004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8pPr>
              <a:lvl9pPr marL="36576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8" name="AutoShape 13"/>
            <p:cNvSpPr>
              <a:spLocks/>
            </p:cNvSpPr>
            <p:nvPr/>
          </p:nvSpPr>
          <p:spPr bwMode="auto">
            <a:xfrm>
              <a:off x="2" y="1140"/>
              <a:ext cx="2089" cy="60"/>
            </a:xfrm>
            <a:custGeom>
              <a:avLst/>
              <a:gdLst>
                <a:gd name="T0" fmla="*/ 7 w 21474"/>
                <a:gd name="T1" fmla="*/ 2700 h 21600"/>
                <a:gd name="T2" fmla="*/ 820 w 21474"/>
                <a:gd name="T3" fmla="*/ 21600 h 21600"/>
                <a:gd name="T4" fmla="*/ 20644 w 21474"/>
                <a:gd name="T5" fmla="*/ 21600 h 21600"/>
                <a:gd name="T6" fmla="*/ 21474 w 21474"/>
                <a:gd name="T7" fmla="*/ 6750 h 21600"/>
                <a:gd name="T8" fmla="*/ 21474 w 21474"/>
                <a:gd name="T9" fmla="*/ 0 h 21600"/>
                <a:gd name="T10" fmla="*/ 7 w 21474"/>
                <a:gd name="T11" fmla="*/ 2700 h 21600"/>
                <a:gd name="T12" fmla="*/ 7 w 21474"/>
                <a:gd name="T13" fmla="*/ 27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474" h="21600">
                  <a:moveTo>
                    <a:pt x="7" y="2700"/>
                  </a:moveTo>
                  <a:cubicBezTo>
                    <a:pt x="7" y="2700"/>
                    <a:pt x="-126" y="12825"/>
                    <a:pt x="820" y="21600"/>
                  </a:cubicBezTo>
                  <a:cubicBezTo>
                    <a:pt x="20644" y="21600"/>
                    <a:pt x="20644" y="21600"/>
                    <a:pt x="20644" y="21600"/>
                  </a:cubicBezTo>
                  <a:cubicBezTo>
                    <a:pt x="20644" y="21600"/>
                    <a:pt x="21308" y="19575"/>
                    <a:pt x="21474" y="6750"/>
                  </a:cubicBezTo>
                  <a:cubicBezTo>
                    <a:pt x="21474" y="0"/>
                    <a:pt x="21474" y="0"/>
                    <a:pt x="21474" y="0"/>
                  </a:cubicBezTo>
                  <a:lnTo>
                    <a:pt x="7" y="2700"/>
                  </a:lnTo>
                  <a:close/>
                  <a:moveTo>
                    <a:pt x="7" y="2700"/>
                  </a:moveTo>
                </a:path>
              </a:pathLst>
            </a:custGeom>
            <a:solidFill>
              <a:srgbClr val="5E666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>
                  <a:solidFill>
                    <a:srgbClr val="000000"/>
                  </a:solidFill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5pPr>
              <a:lvl6pPr marL="22860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6pPr>
              <a:lvl7pPr marL="27432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7pPr>
              <a:lvl8pPr marL="32004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8pPr>
              <a:lvl9pPr marL="36576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9pPr>
            </a:lstStyle>
            <a:p>
              <a:endParaRPr lang="en-US"/>
            </a:p>
          </p:txBody>
        </p:sp>
        <p:pic>
          <p:nvPicPr>
            <p:cNvPr id="29" name="Picture 2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2" y="1083"/>
              <a:ext cx="15" cy="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pic>
        <p:sp>
          <p:nvSpPr>
            <p:cNvPr id="30" name="Rectangle 29"/>
            <p:cNvSpPr>
              <a:spLocks/>
            </p:cNvSpPr>
            <p:nvPr/>
          </p:nvSpPr>
          <p:spPr bwMode="auto">
            <a:xfrm>
              <a:off x="0" y="1063"/>
              <a:ext cx="2095" cy="88"/>
            </a:xfrm>
            <a:prstGeom prst="rect">
              <a:avLst/>
            </a:prstGeom>
            <a:solidFill>
              <a:srgbClr val="9A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5pPr>
              <a:lvl6pPr marL="22860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6pPr>
              <a:lvl7pPr marL="27432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7pPr>
              <a:lvl8pPr marL="32004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8pPr>
              <a:lvl9pPr marL="3657600" algn="l" defTabSz="914400" rtl="0" eaLnBrk="1" latinLnBrk="0" hangingPunct="1">
                <a:defRPr sz="5000" kern="1200">
                  <a:solidFill>
                    <a:srgbClr val="595959"/>
                  </a:solidFill>
                  <a:latin typeface="Lora" charset="0"/>
                  <a:ea typeface="Heiti SC Light" charset="-122"/>
                  <a:cs typeface="+mn-cs"/>
                  <a:sym typeface="Lora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36" name="Diamond 35"/>
          <p:cNvSpPr/>
          <p:nvPr/>
        </p:nvSpPr>
        <p:spPr>
          <a:xfrm>
            <a:off x="5127952" y="1016923"/>
            <a:ext cx="1936095" cy="1960227"/>
          </a:xfrm>
          <a:prstGeom prst="diamond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DBMS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31591" y="1537934"/>
            <a:ext cx="17373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SELECT data FROM </a:t>
            </a:r>
            <a:r>
              <a:rPr lang="en-US" sz="1000" dirty="0" err="1" smtClean="0"/>
              <a:t>my_table</a:t>
            </a:r>
            <a:r>
              <a:rPr lang="en-US" sz="1000" dirty="0" smtClean="0"/>
              <a:t>;</a:t>
            </a:r>
            <a:endParaRPr lang="en-US" sz="10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095989" y="1537934"/>
            <a:ext cx="202730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 flipV="1">
            <a:off x="3087677" y="2575323"/>
            <a:ext cx="2035617" cy="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9540123" y="892831"/>
            <a:ext cx="1034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DB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067833" y="1490077"/>
            <a:ext cx="2027305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 flipV="1">
            <a:off x="7059521" y="2527466"/>
            <a:ext cx="2035617" cy="2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lg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369327" y="1168602"/>
            <a:ext cx="147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Instructions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3522748" y="2185687"/>
            <a:ext cx="1472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  <p:sp>
        <p:nvSpPr>
          <p:cNvPr id="58" name="Content Placeholder 2"/>
          <p:cNvSpPr txBox="1">
            <a:spLocks/>
          </p:cNvSpPr>
          <p:nvPr/>
        </p:nvSpPr>
        <p:spPr>
          <a:xfrm>
            <a:off x="837922" y="3390900"/>
            <a:ext cx="10676025" cy="34670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dirty="0" smtClean="0"/>
              <a:t>DBMS is software providing an interface between user and data: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Create, retrieve, update, and delete (CRUD)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/>
              <a:t>Interaction with programming </a:t>
            </a:r>
            <a:r>
              <a:rPr lang="en-US" sz="2800" dirty="0" smtClean="0"/>
              <a:t>languages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Security (admins, users, backups)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Concurrent requests from several users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800" dirty="0" smtClean="0"/>
              <a:t>…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2534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Relational (SQL) DBMS</a:t>
            </a:r>
            <a:endParaRPr lang="en-US" sz="38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838200" y="1312015"/>
            <a:ext cx="10882745" cy="53125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Data is stored in and represented as rectangular tables (columns and rows)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Rows are uniquely identified: `id` (`ticker`) are unique in the left (right) table below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SQL = Structured Query Language, originally -- </a:t>
            </a:r>
            <a:r>
              <a:rPr lang="en-US" sz="2400" b="1" dirty="0" smtClean="0"/>
              <a:t>S</a:t>
            </a:r>
            <a:r>
              <a:rPr lang="en-US" sz="2400" dirty="0" smtClean="0"/>
              <a:t>tructured </a:t>
            </a:r>
            <a:r>
              <a:rPr lang="en-US" sz="2400" b="1" dirty="0" smtClean="0"/>
              <a:t>E</a:t>
            </a:r>
            <a:r>
              <a:rPr lang="en-US" sz="2400" dirty="0" smtClean="0"/>
              <a:t>nglish </a:t>
            </a:r>
            <a:r>
              <a:rPr lang="en-US" sz="2400" b="1" dirty="0" smtClean="0"/>
              <a:t>Qu</a:t>
            </a:r>
            <a:r>
              <a:rPr lang="en-US" sz="2400" dirty="0" smtClean="0"/>
              <a:t>ery </a:t>
            </a:r>
            <a:r>
              <a:rPr lang="en-US" sz="2400" b="1" dirty="0" smtClean="0"/>
              <a:t>L</a:t>
            </a:r>
            <a:r>
              <a:rPr lang="en-US" sz="2400" dirty="0" smtClean="0"/>
              <a:t>anguage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Examples of RDBMS: MySQL, Microsoft SQL Server, PostgreSQL…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802202"/>
              </p:ext>
            </p:extLst>
          </p:nvPr>
        </p:nvGraphicFramePr>
        <p:xfrm>
          <a:off x="1224064" y="2616902"/>
          <a:ext cx="487193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02"/>
                <a:gridCol w="826851"/>
                <a:gridCol w="1417536"/>
                <a:gridCol w="1001949"/>
                <a:gridCol w="108949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ticker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_date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price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0.0083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462.25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0.0013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462.83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0.0058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211.49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-0.0085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209.70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-0.0049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42.43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999006"/>
              </p:ext>
            </p:extLst>
          </p:nvPr>
        </p:nvGraphicFramePr>
        <p:xfrm>
          <a:off x="6800273" y="2616902"/>
          <a:ext cx="421639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761"/>
                <a:gridCol w="1799617"/>
                <a:gridCol w="1503020"/>
              </a:tblGrid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ticker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_name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sector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Apple Inc.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Technology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Microsoft Corp.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Technology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ExxonMobil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Oil &amp; Gas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703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200" y="1312015"/>
            <a:ext cx="10882745" cy="54000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Data can be organized in any way – no language standard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For example, key-value pairs like Python dictionaries or JSONs: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Examples: MongoDB for storing documents, Oracle NoSQL DB for key-value pairs…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Non-relational (NoSQL) DBMS</a:t>
            </a:r>
            <a:endParaRPr lang="en-US" sz="3800" dirty="0"/>
          </a:p>
        </p:txBody>
      </p:sp>
      <p:sp>
        <p:nvSpPr>
          <p:cNvPr id="32" name="Rectangle 1"/>
          <p:cNvSpPr>
            <a:spLocks noChangeArrowheads="1"/>
          </p:cNvSpPr>
          <p:nvPr/>
        </p:nvSpPr>
        <p:spPr bwMode="auto">
          <a:xfrm>
            <a:off x="2574587" y="2580702"/>
            <a:ext cx="6096000" cy="3323987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"AAPL"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"Apple Inc."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"return"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D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0.0083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D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0.0013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"2018-08-18"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"2018-08-19"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"MSFT"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"Microsoft Corp."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"return"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D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0.0058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 -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FFCD2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0.0085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"date"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"2019-08-18"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C76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"2018-08-19"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rgbClr val="E0E2E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245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SQL: Primary Keys</a:t>
            </a:r>
            <a:endParaRPr lang="en-US" sz="38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838200" y="1312015"/>
            <a:ext cx="10882745" cy="531252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A primary key </a:t>
            </a:r>
            <a:r>
              <a:rPr lang="en-US" sz="2400" b="1" dirty="0" smtClean="0"/>
              <a:t>uniquely</a:t>
            </a:r>
            <a:r>
              <a:rPr lang="en-US" sz="2400" dirty="0" smtClean="0"/>
              <a:t> identifies each row in a table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In the </a:t>
            </a:r>
            <a:r>
              <a:rPr lang="en-US" sz="2400" b="1" dirty="0" smtClean="0"/>
              <a:t>`</a:t>
            </a:r>
            <a:r>
              <a:rPr lang="en-US" sz="2400" b="1" dirty="0" err="1" smtClean="0"/>
              <a:t>stock_data</a:t>
            </a:r>
            <a:r>
              <a:rPr lang="en-US" sz="2400" b="1" dirty="0" smtClean="0"/>
              <a:t>` </a:t>
            </a:r>
            <a:r>
              <a:rPr lang="en-US" sz="2400" dirty="0" smtClean="0"/>
              <a:t>table to the left the primary key is `id` allowing for duplicate rows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In the </a:t>
            </a:r>
            <a:r>
              <a:rPr lang="en-US" sz="2400" b="1" dirty="0" smtClean="0"/>
              <a:t>`</a:t>
            </a:r>
            <a:r>
              <a:rPr lang="en-US" sz="2400" b="1" dirty="0" err="1" smtClean="0"/>
              <a:t>stock_info</a:t>
            </a:r>
            <a:r>
              <a:rPr lang="en-US" sz="2400" b="1" dirty="0" smtClean="0"/>
              <a:t>` </a:t>
            </a:r>
            <a:r>
              <a:rPr lang="en-US" sz="2400" dirty="0" smtClean="0"/>
              <a:t>table to the right the primary key is ticker – we only can have one row for each unique ticker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710786"/>
              </p:ext>
            </p:extLst>
          </p:nvPr>
        </p:nvGraphicFramePr>
        <p:xfrm>
          <a:off x="1224064" y="2004060"/>
          <a:ext cx="4871936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02"/>
                <a:gridCol w="826851"/>
                <a:gridCol w="1417536"/>
                <a:gridCol w="1001949"/>
                <a:gridCol w="108949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ticker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_date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price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0.0083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462.25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0.0013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462.83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0.0058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211.49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-0.0085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209.70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-0.0049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42.43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-0.0049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42.43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819878"/>
              </p:ext>
            </p:extLst>
          </p:nvPr>
        </p:nvGraphicFramePr>
        <p:xfrm>
          <a:off x="6800273" y="2004060"/>
          <a:ext cx="421639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761"/>
                <a:gridCol w="1799617"/>
                <a:gridCol w="1503020"/>
              </a:tblGrid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ticker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_name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sector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Apple Inc.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Technology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Microsoft Corp.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Technology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ExxonMobil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Oil &amp; Gas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11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SQL: Foreign Keys</a:t>
            </a:r>
            <a:endParaRPr lang="en-US" sz="38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838200" y="1312015"/>
            <a:ext cx="10882745" cy="53125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A foreign key is a column in a table that links this table to another one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In the example above the </a:t>
            </a:r>
            <a:r>
              <a:rPr lang="en-US" sz="2400" b="1" dirty="0" smtClean="0"/>
              <a:t>`</a:t>
            </a:r>
            <a:r>
              <a:rPr lang="en-US" sz="2400" b="1" dirty="0" err="1" smtClean="0"/>
              <a:t>stock_data</a:t>
            </a:r>
            <a:r>
              <a:rPr lang="en-US" sz="2400" b="1" dirty="0" smtClean="0"/>
              <a:t>`</a:t>
            </a:r>
            <a:r>
              <a:rPr lang="en-US" sz="2400" dirty="0" smtClean="0"/>
              <a:t> table  </a:t>
            </a:r>
            <a:r>
              <a:rPr lang="en-US" sz="2400" b="1" dirty="0" smtClean="0"/>
              <a:t>`ticker`</a:t>
            </a:r>
            <a:r>
              <a:rPr lang="en-US" sz="2400" dirty="0" smtClean="0"/>
              <a:t> is a foreign key, because it is a primary key in the </a:t>
            </a:r>
            <a:r>
              <a:rPr lang="en-US" sz="2400" b="1" dirty="0" smtClean="0"/>
              <a:t>`</a:t>
            </a:r>
            <a:r>
              <a:rPr lang="en-US" sz="2400" b="1" dirty="0" err="1" smtClean="0"/>
              <a:t>stock_info</a:t>
            </a:r>
            <a:r>
              <a:rPr lang="en-US" sz="2400" b="1" dirty="0" smtClean="0"/>
              <a:t>`</a:t>
            </a:r>
            <a:r>
              <a:rPr lang="en-US" sz="2400" dirty="0" smtClean="0"/>
              <a:t> table</a:t>
            </a: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645852"/>
              </p:ext>
            </p:extLst>
          </p:nvPr>
        </p:nvGraphicFramePr>
        <p:xfrm>
          <a:off x="1233791" y="1955422"/>
          <a:ext cx="4871936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6102"/>
                <a:gridCol w="826851"/>
                <a:gridCol w="1417536"/>
                <a:gridCol w="1001949"/>
                <a:gridCol w="108949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ticker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_date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price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0.0083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462.25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0.0013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462.83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0.0058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211.49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-0.0085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209.70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-0.0049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42.43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846452"/>
              </p:ext>
            </p:extLst>
          </p:nvPr>
        </p:nvGraphicFramePr>
        <p:xfrm>
          <a:off x="6805137" y="1945857"/>
          <a:ext cx="421639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761"/>
                <a:gridCol w="1799617"/>
                <a:gridCol w="1503020"/>
              </a:tblGrid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ticker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_name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sector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Apple Inc.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Technology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Microsoft Corp.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Technology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ExxonMobil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Oil &amp; Gas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52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63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SQL: Composite Keys</a:t>
            </a:r>
            <a:endParaRPr lang="en-US" sz="3800" dirty="0"/>
          </a:p>
        </p:txBody>
      </p:sp>
      <p:sp>
        <p:nvSpPr>
          <p:cNvPr id="33" name="Content Placeholder 2"/>
          <p:cNvSpPr>
            <a:spLocks noGrp="1"/>
          </p:cNvSpPr>
          <p:nvPr>
            <p:ph idx="1"/>
          </p:nvPr>
        </p:nvSpPr>
        <p:spPr>
          <a:xfrm>
            <a:off x="838200" y="1312015"/>
            <a:ext cx="10882745" cy="53125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2400" dirty="0" smtClean="0"/>
              <a:t>This one is easy, we can uniquely identify a row with two columns, which totally makes sense in the case of the </a:t>
            </a:r>
            <a:r>
              <a:rPr lang="en-US" sz="2400" b="1" dirty="0" smtClean="0"/>
              <a:t>`</a:t>
            </a:r>
            <a:r>
              <a:rPr lang="en-US" sz="2400" b="1" dirty="0" err="1" smtClean="0"/>
              <a:t>stock_info</a:t>
            </a:r>
            <a:r>
              <a:rPr lang="en-US" sz="2400" b="1" dirty="0" smtClean="0"/>
              <a:t>`</a:t>
            </a:r>
            <a:r>
              <a:rPr lang="en-US" sz="2400" dirty="0" smtClean="0"/>
              <a:t> table:</a:t>
            </a:r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 smtClean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432526"/>
              </p:ext>
            </p:extLst>
          </p:nvPr>
        </p:nvGraphicFramePr>
        <p:xfrm>
          <a:off x="1760166" y="2497577"/>
          <a:ext cx="433583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851"/>
                <a:gridCol w="1417536"/>
                <a:gridCol w="1001949"/>
                <a:gridCol w="1089498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ticker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_date</a:t>
                      </a:r>
                      <a:endParaRPr lang="en-US" sz="2000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price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0.0083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462.25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2020-08-19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0.0013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462.83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0.0058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211.49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2020-08-19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-0.0085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209.70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2020-08-18</a:t>
                      </a:r>
                      <a:endParaRPr lang="en-US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-0.0049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dirty="0" smtClean="0"/>
                        <a:t>42.43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656683"/>
              </p:ext>
            </p:extLst>
          </p:nvPr>
        </p:nvGraphicFramePr>
        <p:xfrm>
          <a:off x="6800273" y="2497577"/>
          <a:ext cx="4216398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3761"/>
                <a:gridCol w="1799617"/>
                <a:gridCol w="1503020"/>
              </a:tblGrid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ticker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_name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sector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AAPL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Apple Inc.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Technology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MSFT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Microsoft Corp.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Technology</a:t>
                      </a:r>
                      <a:endParaRPr lang="en-US" sz="2000" dirty="0"/>
                    </a:p>
                  </a:txBody>
                  <a:tcPr/>
                </a:tc>
              </a:tr>
              <a:tr h="29252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XOM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ExxonMobil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Oil &amp; Gas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66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5241</TotalTime>
  <Words>856</Words>
  <Application>Microsoft Office PowerPoint</Application>
  <PresentationFormat>Widescreen</PresentationFormat>
  <Paragraphs>318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Heiti SC Light</vt:lpstr>
      <vt:lpstr>Lora</vt:lpstr>
      <vt:lpstr>Wingdings</vt:lpstr>
      <vt:lpstr>Office Theme</vt:lpstr>
      <vt:lpstr>Introduction to Databases</vt:lpstr>
      <vt:lpstr>Content</vt:lpstr>
      <vt:lpstr>What is a Database?</vt:lpstr>
      <vt:lpstr>Database Management Systems (DBMS)</vt:lpstr>
      <vt:lpstr>Relational (SQL) DBMS</vt:lpstr>
      <vt:lpstr>Non-relational (NoSQL) DBMS</vt:lpstr>
      <vt:lpstr>SQL: Primary Keys</vt:lpstr>
      <vt:lpstr>SQL: Foreign Keys</vt:lpstr>
      <vt:lpstr>SQL: Composite Keys</vt:lpstr>
      <vt:lpstr>Summary</vt:lpstr>
      <vt:lpstr>Links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Strategies for Effective Data Visualization</dc:title>
  <dc:creator>Дмитрий Борисенко</dc:creator>
  <cp:lastModifiedBy>Дмитрий Борисенко</cp:lastModifiedBy>
  <cp:revision>141</cp:revision>
  <dcterms:created xsi:type="dcterms:W3CDTF">2020-08-15T18:08:07Z</dcterms:created>
  <dcterms:modified xsi:type="dcterms:W3CDTF">2020-08-21T08:42:23Z</dcterms:modified>
</cp:coreProperties>
</file>