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9"/>
  </p:notesMasterIdLst>
  <p:sldIdLst>
    <p:sldId id="256" r:id="rId2"/>
    <p:sldId id="284" r:id="rId3"/>
    <p:sldId id="257" r:id="rId4"/>
    <p:sldId id="258" r:id="rId5"/>
    <p:sldId id="260" r:id="rId6"/>
    <p:sldId id="261" r:id="rId7"/>
    <p:sldId id="281" r:id="rId8"/>
    <p:sldId id="282" r:id="rId9"/>
    <p:sldId id="283" r:id="rId10"/>
    <p:sldId id="265" r:id="rId11"/>
    <p:sldId id="269" r:id="rId12"/>
    <p:sldId id="270" r:id="rId13"/>
    <p:sldId id="262" r:id="rId14"/>
    <p:sldId id="263" r:id="rId15"/>
    <p:sldId id="271" r:id="rId16"/>
    <p:sldId id="272" r:id="rId17"/>
    <p:sldId id="273" r:id="rId18"/>
    <p:sldId id="275" r:id="rId19"/>
    <p:sldId id="276" r:id="rId20"/>
    <p:sldId id="277" r:id="rId21"/>
    <p:sldId id="278" r:id="rId22"/>
    <p:sldId id="274" r:id="rId23"/>
    <p:sldId id="266" r:id="rId24"/>
    <p:sldId id="268" r:id="rId25"/>
    <p:sldId id="267"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528" userDrawn="1">
          <p15:clr>
            <a:srgbClr val="A4A3A4"/>
          </p15:clr>
        </p15:guide>
        <p15:guide id="4" orient="horz"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24" autoAdjust="0"/>
  </p:normalViewPr>
  <p:slideViewPr>
    <p:cSldViewPr snapToGrid="0" showGuides="1">
      <p:cViewPr varScale="1">
        <p:scale>
          <a:sx n="59" d="100"/>
          <a:sy n="59" d="100"/>
        </p:scale>
        <p:origin x="1382" y="34"/>
      </p:cViewPr>
      <p:guideLst>
        <p:guide orient="horz" pos="2136"/>
        <p:guide pos="3840"/>
        <p:guide pos="528"/>
        <p:guide orient="horz" pos="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ABF83-DE1D-439A-9038-821E6E7BE630}" type="datetimeFigureOut">
              <a:rPr lang="en-US" smtClean="0"/>
              <a:t>8/20/2020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DE67C-C920-44E4-BE40-876EA236BA1A}" type="slidenum">
              <a:rPr lang="en-US" smtClean="0"/>
              <a:t>‹#›</a:t>
            </a:fld>
            <a:endParaRPr lang="en-US"/>
          </a:p>
        </p:txBody>
      </p:sp>
    </p:spTree>
    <p:extLst>
      <p:ext uri="{BB962C8B-B14F-4D97-AF65-F5344CB8AC3E}">
        <p14:creationId xmlns:p14="http://schemas.microsoft.com/office/powerpoint/2010/main" val="373243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Regression_line" TargetMode="External"/><Relationship Id="rId3" Type="http://schemas.openxmlformats.org/officeDocument/2006/relationships/hyperlink" Target="https://en.wikipedia.org/wiki/Scatter_plot" TargetMode="External"/><Relationship Id="rId7" Type="http://schemas.openxmlformats.org/officeDocument/2006/relationships/hyperlink" Target="https://en.wikipedia.org/wiki/Coefficient_of_determin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Pearson_correlation_coefficient" TargetMode="External"/><Relationship Id="rId11" Type="http://schemas.openxmlformats.org/officeDocument/2006/relationships/hyperlink" Target="https://en.wikipedia.org/wiki/High-leverage_point" TargetMode="External"/><Relationship Id="rId5" Type="http://schemas.openxmlformats.org/officeDocument/2006/relationships/hyperlink" Target="https://en.wikipedia.org/wiki/Normal_distribution" TargetMode="External"/><Relationship Id="rId10" Type="http://schemas.openxmlformats.org/officeDocument/2006/relationships/hyperlink" Target="https://en.wikipedia.org/wiki/Outlier" TargetMode="External"/><Relationship Id="rId4" Type="http://schemas.openxmlformats.org/officeDocument/2006/relationships/hyperlink" Target="https://en.wikipedia.org/wiki/Variable_(mathematics)" TargetMode="External"/><Relationship Id="rId9" Type="http://schemas.openxmlformats.org/officeDocument/2006/relationships/hyperlink" Target="https://en.wikipedia.org/wiki/Robust_regress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the field of vision of a single human eye is about 120 degrees, the peripheral vision takes up 115 degrees and the 5 degrees is the central vision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to focus on a single word in a text and check how quickly the resolution degrades with distance: only a couple words to the left and right on the current line and one-two lines above and below are clearly discernable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 eyes rapidly jump from one part of a sizable object to another -- something known as saccade -- and the brain creates an illusion of a broader visual field from the parsed patches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3</a:t>
            </a:fld>
            <a:endParaRPr lang="en-US"/>
          </a:p>
        </p:txBody>
      </p:sp>
    </p:spTree>
    <p:extLst>
      <p:ext uri="{BB962C8B-B14F-4D97-AF65-F5344CB8AC3E}">
        <p14:creationId xmlns:p14="http://schemas.microsoft.com/office/powerpoint/2010/main" val="304676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first </a:t>
            </a:r>
            <a:r>
              <a:rPr lang="en-US" sz="1200" b="0" i="0" u="none" strike="noStrike" kern="1200" dirty="0" smtClean="0">
                <a:solidFill>
                  <a:schemeClr val="tx1"/>
                </a:solidFill>
                <a:effectLst/>
                <a:latin typeface="+mn-lt"/>
                <a:ea typeface="+mn-ea"/>
                <a:cs typeface="+mn-cs"/>
                <a:hlinkClick r:id="rId3" tooltip="Scatter plot"/>
              </a:rPr>
              <a:t>scatter plot</a:t>
            </a:r>
            <a:r>
              <a:rPr lang="en-US" sz="1200" b="0" i="0" kern="1200" dirty="0" smtClean="0">
                <a:solidFill>
                  <a:schemeClr val="tx1"/>
                </a:solidFill>
                <a:effectLst/>
                <a:latin typeface="+mn-lt"/>
                <a:ea typeface="+mn-ea"/>
                <a:cs typeface="+mn-cs"/>
              </a:rPr>
              <a:t> (top left) appears to be a simple linear relationship, corresponding to two </a:t>
            </a:r>
            <a:r>
              <a:rPr lang="en-US" sz="1200" b="0" i="0" u="none" strike="noStrike" kern="1200" dirty="0" smtClean="0">
                <a:solidFill>
                  <a:schemeClr val="tx1"/>
                </a:solidFill>
                <a:effectLst/>
                <a:latin typeface="+mn-lt"/>
                <a:ea typeface="+mn-ea"/>
                <a:cs typeface="+mn-cs"/>
                <a:hlinkClick r:id="rId4" tooltip="Variable (mathematics)"/>
              </a:rPr>
              <a:t>variables</a:t>
            </a:r>
            <a:r>
              <a:rPr lang="en-US" sz="1200" b="0" i="0" kern="1200" dirty="0" smtClean="0">
                <a:solidFill>
                  <a:schemeClr val="tx1"/>
                </a:solidFill>
                <a:effectLst/>
                <a:latin typeface="+mn-lt"/>
                <a:ea typeface="+mn-ea"/>
                <a:cs typeface="+mn-cs"/>
              </a:rPr>
              <a:t> correlated where y could be modelled as </a:t>
            </a:r>
            <a:r>
              <a:rPr lang="en-US" sz="1200" b="0" i="0" u="none" strike="noStrike" kern="1200" dirty="0" err="1" smtClean="0">
                <a:solidFill>
                  <a:schemeClr val="tx1"/>
                </a:solidFill>
                <a:effectLst/>
                <a:latin typeface="+mn-lt"/>
                <a:ea typeface="+mn-ea"/>
                <a:cs typeface="+mn-cs"/>
                <a:hlinkClick r:id="rId5" tooltip="Normal distribution"/>
              </a:rPr>
              <a:t>gaussian</a:t>
            </a:r>
            <a:r>
              <a:rPr lang="en-US" sz="1200" b="0" i="0" kern="1200" dirty="0" smtClean="0">
                <a:solidFill>
                  <a:schemeClr val="tx1"/>
                </a:solidFill>
                <a:effectLst/>
                <a:latin typeface="+mn-lt"/>
                <a:ea typeface="+mn-ea"/>
                <a:cs typeface="+mn-cs"/>
              </a:rPr>
              <a:t> with mean linearly dependent on x.</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 second graph (top right) is not distributed normally; while a relationship between the two variables is obvious, it is not linear, and the </a:t>
            </a:r>
            <a:r>
              <a:rPr lang="en-US" sz="1200" b="0" i="0" u="none" strike="noStrike" kern="1200" dirty="0" smtClean="0">
                <a:solidFill>
                  <a:schemeClr val="tx1"/>
                </a:solidFill>
                <a:effectLst/>
                <a:latin typeface="+mn-lt"/>
                <a:ea typeface="+mn-ea"/>
                <a:cs typeface="+mn-cs"/>
                <a:hlinkClick r:id="rId6" tooltip="Pearson correlation coefficient"/>
              </a:rPr>
              <a:t>Pearson correlation coefficient</a:t>
            </a:r>
            <a:r>
              <a:rPr lang="en-US" sz="1200" b="0" i="0" kern="1200" dirty="0" smtClean="0">
                <a:solidFill>
                  <a:schemeClr val="tx1"/>
                </a:solidFill>
                <a:effectLst/>
                <a:latin typeface="+mn-lt"/>
                <a:ea typeface="+mn-ea"/>
                <a:cs typeface="+mn-cs"/>
              </a:rPr>
              <a:t> is not relevant. A more general regression and the corresponding </a:t>
            </a:r>
            <a:r>
              <a:rPr lang="en-US" sz="1200" b="0" i="0" u="none" strike="noStrike" kern="1200" dirty="0" smtClean="0">
                <a:solidFill>
                  <a:schemeClr val="tx1"/>
                </a:solidFill>
                <a:effectLst/>
                <a:latin typeface="+mn-lt"/>
                <a:ea typeface="+mn-ea"/>
                <a:cs typeface="+mn-cs"/>
                <a:hlinkClick r:id="rId7" tooltip="Coefficient of determination"/>
              </a:rPr>
              <a:t>coefficient of determination</a:t>
            </a:r>
            <a:r>
              <a:rPr lang="en-US" sz="1200" b="0" i="0" kern="1200" dirty="0" smtClean="0">
                <a:solidFill>
                  <a:schemeClr val="tx1"/>
                </a:solidFill>
                <a:effectLst/>
                <a:latin typeface="+mn-lt"/>
                <a:ea typeface="+mn-ea"/>
                <a:cs typeface="+mn-cs"/>
              </a:rPr>
              <a:t> would be more appropriate.</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In the third graph (bottom left), the distribution is linear, but should have a different </a:t>
            </a:r>
            <a:r>
              <a:rPr lang="en-US" sz="1200" b="0" i="0" u="none" strike="noStrike" kern="1200" dirty="0" smtClean="0">
                <a:solidFill>
                  <a:schemeClr val="tx1"/>
                </a:solidFill>
                <a:effectLst/>
                <a:latin typeface="+mn-lt"/>
                <a:ea typeface="+mn-ea"/>
                <a:cs typeface="+mn-cs"/>
                <a:hlinkClick r:id="rId8" tooltip="Regression line"/>
              </a:rPr>
              <a:t>regression line</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9" tooltip="Robust regression"/>
              </a:rPr>
              <a:t>robust regression</a:t>
            </a:r>
            <a:r>
              <a:rPr lang="en-US" sz="1200" b="0" i="0" kern="1200" dirty="0" smtClean="0">
                <a:solidFill>
                  <a:schemeClr val="tx1"/>
                </a:solidFill>
                <a:effectLst/>
                <a:latin typeface="+mn-lt"/>
                <a:ea typeface="+mn-ea"/>
                <a:cs typeface="+mn-cs"/>
              </a:rPr>
              <a:t> would have been called for). The calculated regression is offset by the one </a:t>
            </a:r>
            <a:r>
              <a:rPr lang="en-US" sz="1200" b="0" i="0" u="none" strike="noStrike" kern="1200" dirty="0" smtClean="0">
                <a:solidFill>
                  <a:schemeClr val="tx1"/>
                </a:solidFill>
                <a:effectLst/>
                <a:latin typeface="+mn-lt"/>
                <a:ea typeface="+mn-ea"/>
                <a:cs typeface="+mn-cs"/>
                <a:hlinkClick r:id="rId10" tooltip="Outlier"/>
              </a:rPr>
              <a:t>outlier</a:t>
            </a:r>
            <a:r>
              <a:rPr lang="en-US" sz="1200" b="0" i="0" kern="1200" dirty="0" smtClean="0">
                <a:solidFill>
                  <a:schemeClr val="tx1"/>
                </a:solidFill>
                <a:effectLst/>
                <a:latin typeface="+mn-lt"/>
                <a:ea typeface="+mn-ea"/>
                <a:cs typeface="+mn-cs"/>
              </a:rPr>
              <a:t> which exerts enough influence to lower the correlation coefficient from 1 to 0.816.</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Finally, the fourth graph (bottom right) shows an example when one </a:t>
            </a:r>
            <a:r>
              <a:rPr lang="en-US" sz="1200" b="0" i="0" u="none" strike="noStrike" kern="1200" dirty="0" smtClean="0">
                <a:solidFill>
                  <a:schemeClr val="tx1"/>
                </a:solidFill>
                <a:effectLst/>
                <a:latin typeface="+mn-lt"/>
                <a:ea typeface="+mn-ea"/>
                <a:cs typeface="+mn-cs"/>
                <a:hlinkClick r:id="rId11" tooltip="High-leverage point"/>
              </a:rPr>
              <a:t>high-leverage point</a:t>
            </a:r>
            <a:r>
              <a:rPr lang="en-US" sz="1200" b="0" i="0" kern="1200" dirty="0" smtClean="0">
                <a:solidFill>
                  <a:schemeClr val="tx1"/>
                </a:solidFill>
                <a:effectLst/>
                <a:latin typeface="+mn-lt"/>
                <a:ea typeface="+mn-ea"/>
                <a:cs typeface="+mn-cs"/>
              </a:rPr>
              <a:t> is enough to produce a high correlation coefficient, even though the other data points do not indicate any relationship between the variables.</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17</a:t>
            </a:fld>
            <a:endParaRPr lang="en-US"/>
          </a:p>
        </p:txBody>
      </p:sp>
    </p:spTree>
    <p:extLst>
      <p:ext uri="{BB962C8B-B14F-4D97-AF65-F5344CB8AC3E}">
        <p14:creationId xmlns:p14="http://schemas.microsoft.com/office/powerpoint/2010/main" val="421512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a:t>
            </a:r>
            <a:r>
              <a:rPr lang="en-US" baseline="0" dirty="0" smtClean="0"/>
              <a:t> mandatory quote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18</a:t>
            </a:fld>
            <a:endParaRPr lang="en-US"/>
          </a:p>
        </p:txBody>
      </p:sp>
    </p:spTree>
    <p:extLst>
      <p:ext uri="{BB962C8B-B14F-4D97-AF65-F5344CB8AC3E}">
        <p14:creationId xmlns:p14="http://schemas.microsoft.com/office/powerpoint/2010/main" val="3474633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it’s another mandatory pie chart example</a:t>
            </a:r>
          </a:p>
          <a:p>
            <a:endParaRPr lang="en-US" baseline="0" dirty="0" smtClean="0"/>
          </a:p>
          <a:p>
            <a:r>
              <a:rPr lang="en-US" sz="1200" b="0" i="0" kern="1200" dirty="0" smtClean="0">
                <a:solidFill>
                  <a:schemeClr val="tx1"/>
                </a:solidFill>
                <a:effectLst/>
                <a:latin typeface="+mn-lt"/>
                <a:ea typeface="+mn-ea"/>
                <a:cs typeface="+mn-cs"/>
              </a:rPr>
              <a:t>What is the point of using a 3-D pie chart with five sections and two </a:t>
            </a:r>
            <a:r>
              <a:rPr lang="en-US" sz="1200" b="0" i="0" kern="1200" dirty="0" err="1" smtClean="0">
                <a:solidFill>
                  <a:schemeClr val="tx1"/>
                </a:solidFill>
                <a:effectLst/>
                <a:latin typeface="+mn-lt"/>
                <a:ea typeface="+mn-ea"/>
                <a:cs typeface="+mn-cs"/>
              </a:rPr>
              <a:t>datapoint</a:t>
            </a:r>
            <a:r>
              <a:rPr lang="en-US" sz="1200" b="0" i="0" kern="1200" dirty="0" smtClean="0">
                <a:solidFill>
                  <a:schemeClr val="tx1"/>
                </a:solidFill>
                <a:effectLst/>
                <a:latin typeface="+mn-lt"/>
                <a:ea typeface="+mn-ea"/>
                <a:cs typeface="+mn-cs"/>
              </a:rPr>
              <a:t>, except for its resemblance of a wheel of cheese?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19</a:t>
            </a:fld>
            <a:endParaRPr lang="en-US"/>
          </a:p>
        </p:txBody>
      </p:sp>
    </p:spTree>
    <p:extLst>
      <p:ext uri="{BB962C8B-B14F-4D97-AF65-F5344CB8AC3E}">
        <p14:creationId xmlns:p14="http://schemas.microsoft.com/office/powerpoint/2010/main" val="3996696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A simple </a:t>
            </a:r>
            <a:r>
              <a:rPr lang="en-US" dirty="0" err="1" smtClean="0"/>
              <a:t>barchart</a:t>
            </a:r>
            <a:r>
              <a:rPr lang="en-US" dirty="0" smtClean="0"/>
              <a:t> can do the trick: and also depict dynamics. </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We perceive height much better than value.</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Can we do</a:t>
            </a:r>
            <a:r>
              <a:rPr lang="en-US" baseline="0" dirty="0" smtClean="0"/>
              <a:t> better though?</a:t>
            </a:r>
            <a:endParaRPr lang="en-US"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20</a:t>
            </a:fld>
            <a:endParaRPr lang="en-US"/>
          </a:p>
        </p:txBody>
      </p:sp>
    </p:spTree>
    <p:extLst>
      <p:ext uri="{BB962C8B-B14F-4D97-AF65-F5344CB8AC3E}">
        <p14:creationId xmlns:p14="http://schemas.microsoft.com/office/powerpoint/2010/main" val="2559871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Or an even better version which</a:t>
            </a:r>
            <a:r>
              <a:rPr lang="en-US" baseline="0" dirty="0" smtClean="0"/>
              <a:t> contains all the information needed. Add some cheese liberally if needed.</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Note that all the important info is at the top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21</a:t>
            </a:fld>
            <a:endParaRPr lang="en-US"/>
          </a:p>
        </p:txBody>
      </p:sp>
    </p:spTree>
    <p:extLst>
      <p:ext uri="{BB962C8B-B14F-4D97-AF65-F5344CB8AC3E}">
        <p14:creationId xmlns:p14="http://schemas.microsoft.com/office/powerpoint/2010/main" val="144463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22</a:t>
            </a:fld>
            <a:endParaRPr lang="en-US"/>
          </a:p>
        </p:txBody>
      </p:sp>
    </p:spTree>
    <p:extLst>
      <p:ext uri="{BB962C8B-B14F-4D97-AF65-F5344CB8AC3E}">
        <p14:creationId xmlns:p14="http://schemas.microsoft.com/office/powerpoint/2010/main" val="4100464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broad topic,</a:t>
            </a:r>
            <a:r>
              <a:rPr lang="en-US" baseline="0" dirty="0" smtClean="0"/>
              <a:t> so we will just briefly mention the sources</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23</a:t>
            </a:fld>
            <a:endParaRPr lang="en-US"/>
          </a:p>
        </p:txBody>
      </p:sp>
    </p:spTree>
    <p:extLst>
      <p:ext uri="{BB962C8B-B14F-4D97-AF65-F5344CB8AC3E}">
        <p14:creationId xmlns:p14="http://schemas.microsoft.com/office/powerpoint/2010/main" val="1661700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24</a:t>
            </a:fld>
            <a:endParaRPr lang="en-US"/>
          </a:p>
        </p:txBody>
      </p:sp>
    </p:spTree>
    <p:extLst>
      <p:ext uri="{BB962C8B-B14F-4D97-AF65-F5344CB8AC3E}">
        <p14:creationId xmlns:p14="http://schemas.microsoft.com/office/powerpoint/2010/main" val="244135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25</a:t>
            </a:fld>
            <a:endParaRPr lang="en-US"/>
          </a:p>
        </p:txBody>
      </p:sp>
    </p:spTree>
    <p:extLst>
      <p:ext uri="{BB962C8B-B14F-4D97-AF65-F5344CB8AC3E}">
        <p14:creationId xmlns:p14="http://schemas.microsoft.com/office/powerpoint/2010/main" val="118543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Currently we are bombarded with data and visuals. Use 'active viewing' approach -- when you see, for instance, a chart in a scientific or in media, pause for a moment and ponder: 'what is good or bad about this chart?' or 'what would I do differently?'. </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A similar technique can be applied to reading and writing.</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Maintain a gallery of the charts you make, for instance in a </a:t>
            </a:r>
            <a:r>
              <a:rPr lang="en-US" sz="1200" dirty="0" err="1" smtClean="0"/>
              <a:t>jupyter</a:t>
            </a:r>
            <a:r>
              <a:rPr lang="en-US" sz="1200" dirty="0" smtClean="0"/>
              <a:t> notebook, including the data you use and a well-commented code. Some rare operations, like using axis locators in </a:t>
            </a:r>
            <a:r>
              <a:rPr lang="en-US" sz="1200" dirty="0" err="1" smtClean="0"/>
              <a:t>matplotlib</a:t>
            </a:r>
            <a:r>
              <a:rPr lang="en-US" sz="1200" dirty="0" smtClean="0"/>
              <a:t> are quite forgettable, so you will save lots of time by referring to your own work instead of sifting through </a:t>
            </a:r>
            <a:r>
              <a:rPr lang="en-US" sz="1200" dirty="0" err="1" smtClean="0"/>
              <a:t>stackoverflow</a:t>
            </a:r>
            <a:r>
              <a:rPr lang="en-US" sz="1200" dirty="0" smtClean="0"/>
              <a:t> posts.</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t> The less is better: if you can avoid using multiple axes on a single chart and do several charts instead, do it!</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26</a:t>
            </a:fld>
            <a:endParaRPr lang="en-US"/>
          </a:p>
        </p:txBody>
      </p:sp>
    </p:spTree>
    <p:extLst>
      <p:ext uri="{BB962C8B-B14F-4D97-AF65-F5344CB8AC3E}">
        <p14:creationId xmlns:p14="http://schemas.microsoft.com/office/powerpoint/2010/main" val="403960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smtClean="0"/>
              <a:t>As the brain of an audience member starts to make sense out of the slide, it (the brain) has to process the following:</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 chart;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an index;</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spatial representation of time flow;</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err="1" smtClean="0"/>
              <a:t>colormap</a:t>
            </a:r>
            <a:r>
              <a:rPr lang="en-US" sz="1200" dirty="0" smtClean="0"/>
              <a: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b="1" dirty="0" smtClean="0"/>
              <a:t>representation of dates;</a:t>
            </a:r>
          </a:p>
          <a:p>
            <a:pPr marL="171450" indent="-171450">
              <a:buFont typeface="Wingdings" panose="05000000000000000000" pitchFamily="2" charset="2"/>
              <a:buChar char="Ø"/>
            </a:pPr>
            <a:endParaRPr lang="en-US" sz="1200" b="1" dirty="0" smtClean="0"/>
          </a:p>
          <a:p>
            <a:r>
              <a:rPr lang="en-US" sz="1200" dirty="0" smtClean="0"/>
              <a:t>...[a million other things]</a:t>
            </a:r>
          </a:p>
          <a:p>
            <a:r>
              <a:rPr lang="en-US" sz="1200" dirty="0" smtClean="0"/>
              <a:t>...</a:t>
            </a:r>
          </a:p>
          <a:p>
            <a:pPr marL="171450" indent="-171450">
              <a:buFont typeface="Wingdings" panose="05000000000000000000" pitchFamily="2" charset="2"/>
              <a:buChar char="Ø"/>
            </a:pPr>
            <a:r>
              <a:rPr lang="en-US" sz="1200" dirty="0" smtClean="0"/>
              <a:t>the fact that Tesla has outperformed S&amp;P500.</a:t>
            </a:r>
          </a:p>
          <a:p>
            <a:pPr marL="171450" indent="-171450">
              <a:buFont typeface="Wingdings" panose="05000000000000000000" pitchFamily="2" charset="2"/>
              <a:buChar char="Ø"/>
            </a:pPr>
            <a:endParaRPr lang="en-US" sz="12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The majority of us is accustomed to the time flowing from left to right</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Although rather artificial, the reverse time example highlights several things to keep in mind when visualizing research findings:</a:t>
            </a:r>
          </a:p>
          <a:p>
            <a:pPr>
              <a:lnSpc>
                <a:spcPct val="100000"/>
              </a:lnSpc>
              <a:spcBef>
                <a:spcPts val="1200"/>
              </a:spcBef>
              <a:spcAft>
                <a:spcPts val="1200"/>
              </a:spcAft>
            </a:pPr>
            <a:endParaRPr lang="en-US" sz="2400" dirty="0" smtClean="0"/>
          </a:p>
          <a:p>
            <a:pPr lvl="1">
              <a:lnSpc>
                <a:spcPct val="100000"/>
              </a:lnSpc>
              <a:spcBef>
                <a:spcPts val="1200"/>
              </a:spcBef>
              <a:spcAft>
                <a:spcPts val="1200"/>
              </a:spcAft>
            </a:pPr>
            <a:r>
              <a:rPr lang="en-US" dirty="0" smtClean="0"/>
              <a:t>1. there is what can heuristically be called </a:t>
            </a:r>
            <a:r>
              <a:rPr lang="en-US" b="1" dirty="0" smtClean="0"/>
              <a:t>primary</a:t>
            </a:r>
            <a:r>
              <a:rPr lang="en-US" dirty="0" smtClean="0"/>
              <a:t> and </a:t>
            </a:r>
            <a:r>
              <a:rPr lang="en-US" b="1" dirty="0" smtClean="0"/>
              <a:t>secondary</a:t>
            </a:r>
            <a:r>
              <a:rPr lang="en-US" dirty="0" smtClean="0"/>
              <a:t> information on every slide</a:t>
            </a:r>
          </a:p>
          <a:p>
            <a:pPr lvl="1">
              <a:lnSpc>
                <a:spcPct val="100000"/>
              </a:lnSpc>
              <a:spcBef>
                <a:spcPts val="1200"/>
              </a:spcBef>
              <a:spcAft>
                <a:spcPts val="1200"/>
              </a:spcAft>
            </a:pPr>
            <a:r>
              <a:rPr lang="en-US" dirty="0" smtClean="0"/>
              <a:t>2. the brain needs to process both while its resources are limited</a:t>
            </a:r>
          </a:p>
          <a:p>
            <a:pPr>
              <a:lnSpc>
                <a:spcPct val="100000"/>
              </a:lnSpc>
              <a:spcBef>
                <a:spcPts val="1200"/>
              </a:spcBef>
              <a:spcAft>
                <a:spcPts val="1200"/>
              </a:spcAft>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It is the presenter's task to be informed of the wiring of the audience's brains to foster concentration on the primary information. Which would maybe imply drawing charts differently for Aymara speakers.</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171450" indent="-171450">
              <a:buFont typeface="Wingdings" panose="05000000000000000000" pitchFamily="2" charset="2"/>
              <a:buChar char="Ø"/>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7</a:t>
            </a:fld>
            <a:endParaRPr lang="en-US"/>
          </a:p>
        </p:txBody>
      </p:sp>
    </p:spTree>
    <p:extLst>
      <p:ext uri="{BB962C8B-B14F-4D97-AF65-F5344CB8AC3E}">
        <p14:creationId xmlns:p14="http://schemas.microsoft.com/office/powerpoint/2010/main" val="222811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One immediate problem with the chart above is the unusual spatial representation of time: therein it flows right-to-left instead of left-to-right as the overwhelming majority of us are accustomed to. This custom is by no means instinct in all humans, but rather internalized in the first years of our life in a culture-specific way: indeed, certain peoples such as Aymara, when asked to point in the direction of time flow, would place past events in front of them and the future ones behind.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It is the presenter's task to understand these concepts and be informed of the wiring of the audience's brains to foster concentration on the primary information. Which would maybe imply drawing charts differently for Aymara speakers.</a:t>
            </a:r>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9</a:t>
            </a:fld>
            <a:endParaRPr lang="en-US"/>
          </a:p>
        </p:txBody>
      </p:sp>
    </p:spTree>
    <p:extLst>
      <p:ext uri="{BB962C8B-B14F-4D97-AF65-F5344CB8AC3E}">
        <p14:creationId xmlns:p14="http://schemas.microsoft.com/office/powerpoint/2010/main" val="142947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tend to parse visuals from top left to bottom right: so the prime real estate is in the top left, or in the middle if there’s not much information on a slide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10</a:t>
            </a:fld>
            <a:endParaRPr lang="en-US"/>
          </a:p>
        </p:txBody>
      </p:sp>
    </p:spTree>
    <p:extLst>
      <p:ext uri="{BB962C8B-B14F-4D97-AF65-F5344CB8AC3E}">
        <p14:creationId xmlns:p14="http://schemas.microsoft.com/office/powerpoint/2010/main" val="139149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cluttered but passable,</a:t>
            </a:r>
            <a:r>
              <a:rPr lang="en-US" baseline="0" dirty="0" smtClean="0"/>
              <a:t> though misalignment of the decimals is a sore in the eye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11</a:t>
            </a:fld>
            <a:endParaRPr lang="en-US"/>
          </a:p>
        </p:txBody>
      </p:sp>
    </p:spTree>
    <p:extLst>
      <p:ext uri="{BB962C8B-B14F-4D97-AF65-F5344CB8AC3E}">
        <p14:creationId xmlns:p14="http://schemas.microsoft.com/office/powerpoint/2010/main" val="170397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err="1" smtClean="0"/>
              <a:t>Dcolumn</a:t>
            </a:r>
            <a:r>
              <a:rPr lang="en-US" dirty="0" smtClean="0"/>
              <a:t> package allows to align the</a:t>
            </a:r>
            <a:r>
              <a:rPr lang="en-US" baseline="0" dirty="0" smtClean="0"/>
              <a:t> decimals + the sectors are closer</a:t>
            </a:r>
            <a:r>
              <a:rPr lang="en-US" dirty="0" smtClean="0"/>
              <a:t> (the</a:t>
            </a:r>
            <a:r>
              <a:rPr lang="en-US" baseline="0" dirty="0" smtClean="0"/>
              <a:t> code for the tables is in the repository)</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 lower left ‘de-emphasized’ corner is almost empty. The most interesting data – SPY and correlations are all to the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12</a:t>
            </a:fld>
            <a:endParaRPr lang="en-US"/>
          </a:p>
        </p:txBody>
      </p:sp>
    </p:spTree>
    <p:extLst>
      <p:ext uri="{BB962C8B-B14F-4D97-AF65-F5344CB8AC3E}">
        <p14:creationId xmlns:p14="http://schemas.microsoft.com/office/powerpoint/2010/main" val="33867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 to the pattern seeking. The first thing we notice on the picture is the eye, then our gaze jumps around tracing the head and snout.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the eye is close</a:t>
            </a:r>
            <a:r>
              <a:rPr lang="en-US" sz="1200" baseline="0" dirty="0" smtClean="0"/>
              <a:t> to the center of the slide and image, and the most salient part of the image is situated in the top-left / middle</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a:t>
            </a:r>
            <a:r>
              <a:rPr lang="en-US" sz="1200" baseline="0" dirty="0" smtClean="0"/>
              <a:t> that  we decode the image in a rather predictable fashion, we can exploit it to craft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13</a:t>
            </a:fld>
            <a:endParaRPr lang="en-US"/>
          </a:p>
        </p:txBody>
      </p:sp>
    </p:spTree>
    <p:extLst>
      <p:ext uri="{BB962C8B-B14F-4D97-AF65-F5344CB8AC3E}">
        <p14:creationId xmlns:p14="http://schemas.microsoft.com/office/powerpoint/2010/main" val="19956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15</a:t>
            </a:fld>
            <a:endParaRPr lang="en-US"/>
          </a:p>
        </p:txBody>
      </p:sp>
    </p:spTree>
    <p:extLst>
      <p:ext uri="{BB962C8B-B14F-4D97-AF65-F5344CB8AC3E}">
        <p14:creationId xmlns:p14="http://schemas.microsoft.com/office/powerpoint/2010/main" val="2642832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you are asked to evaluate a dataset of profit</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16</a:t>
            </a:fld>
            <a:endParaRPr lang="en-US"/>
          </a:p>
        </p:txBody>
      </p:sp>
    </p:spTree>
    <p:extLst>
      <p:ext uri="{BB962C8B-B14F-4D97-AF65-F5344CB8AC3E}">
        <p14:creationId xmlns:p14="http://schemas.microsoft.com/office/powerpoint/2010/main" val="25922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50317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431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03410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09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86153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B4113-CC9A-4791-AE56-CF423D86ED9A}"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1133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B4113-CC9A-4791-AE56-CF423D86ED9A}" type="datetimeFigureOut">
              <a:rPr lang="en-US" smtClean="0"/>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02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B4113-CC9A-4791-AE56-CF423D86ED9A}" type="datetimeFigureOut">
              <a:rPr lang="en-US" smtClean="0"/>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980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B4113-CC9A-4791-AE56-CF423D86ED9A}" type="datetimeFigureOut">
              <a:rPr lang="en-US" smtClean="0"/>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71944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03638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929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B4113-CC9A-4791-AE56-CF423D86ED9A}" type="datetimeFigureOut">
              <a:rPr lang="en-US" smtClean="0"/>
              <a:t>8/20/2020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491EA-91E2-45A4-8D17-BD25D4F30D5A}" type="slidenum">
              <a:rPr lang="en-US" smtClean="0"/>
              <a:t>‹#›</a:t>
            </a:fld>
            <a:endParaRPr lang="en-US"/>
          </a:p>
        </p:txBody>
      </p:sp>
    </p:spTree>
    <p:extLst>
      <p:ext uri="{BB962C8B-B14F-4D97-AF65-F5344CB8AC3E}">
        <p14:creationId xmlns:p14="http://schemas.microsoft.com/office/powerpoint/2010/main" val="204260569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youtube.com/watch?v=7l-k9NdE4z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viz.wt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thefunctionalart.com/2020/06/psychopathic-charts-lines-that-should.html" TargetMode="External"/><Relationship Id="rId4" Type="http://schemas.openxmlformats.org/officeDocument/2006/relationships/hyperlink" Target="https://www.tylervigen.com/spurious-correlation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x0smq5ljlf4" TargetMode="External"/><Relationship Id="rId7" Type="http://schemas.openxmlformats.org/officeDocument/2006/relationships/hyperlink" Target="https://towardsdatascience.com/two-simple-steps-to-create-colorblind-friendly-data-visualizations-2ed781a167e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color-blindness.com/coblis-color-blindness-simulator/" TargetMode="External"/><Relationship Id="rId5" Type="http://schemas.openxmlformats.org/officeDocument/2006/relationships/hyperlink" Target="https://paletton.com/" TargetMode="External"/><Relationship Id="rId4" Type="http://schemas.openxmlformats.org/officeDocument/2006/relationships/hyperlink" Target="https://color.adobe.com/create/color-whee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nationalgeographic.com/news/2015/09/150922-data-points-visualization-eye-candy-efficiency/)" TargetMode="External"/><Relationship Id="rId2" Type="http://schemas.openxmlformats.org/officeDocument/2006/relationships/hyperlink" Target="https://www.youtube.com/watch?v=5Zg-C8AAIGg" TargetMode="External"/><Relationship Id="rId1" Type="http://schemas.openxmlformats.org/officeDocument/2006/relationships/slideLayout" Target="../slideLayouts/slideLayout2.xml"/><Relationship Id="rId4" Type="http://schemas.openxmlformats.org/officeDocument/2006/relationships/hyperlink" Target="https://youtu.be/E91bGT9BjY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Strategies for Effective Data Visualization</a:t>
            </a:r>
            <a:endParaRPr lang="en-US" dirty="0"/>
          </a:p>
        </p:txBody>
      </p:sp>
      <p:sp>
        <p:nvSpPr>
          <p:cNvPr id="3" name="Subtitle 2"/>
          <p:cNvSpPr>
            <a:spLocks noGrp="1"/>
          </p:cNvSpPr>
          <p:nvPr>
            <p:ph type="subTitle" idx="1"/>
          </p:nvPr>
        </p:nvSpPr>
        <p:spPr>
          <a:xfrm>
            <a:off x="1524000" y="3987931"/>
            <a:ext cx="9524301" cy="1959863"/>
          </a:xfrm>
        </p:spPr>
        <p:txBody>
          <a:bodyPr>
            <a:normAutofit/>
          </a:bodyPr>
          <a:lstStyle/>
          <a:p>
            <a:pPr algn="l">
              <a:lnSpc>
                <a:spcPct val="150000"/>
              </a:lnSpc>
            </a:pPr>
            <a:r>
              <a:rPr lang="en-US" i="1" dirty="0"/>
              <a:t>“Humans are pattern-seeking story-telling animals, and we are quite adept at telling stories about patterns, whether they exist or not.”</a:t>
            </a:r>
            <a:endParaRPr lang="en-US" dirty="0"/>
          </a:p>
          <a:p>
            <a:pPr algn="r">
              <a:lnSpc>
                <a:spcPct val="150000"/>
              </a:lnSpc>
            </a:pPr>
            <a:r>
              <a:rPr lang="en-US" dirty="0" smtClean="0"/>
              <a:t>Michael </a:t>
            </a:r>
            <a:r>
              <a:rPr lang="en-US" dirty="0" err="1"/>
              <a:t>Shermer</a:t>
            </a:r>
            <a:endParaRPr lang="en-US" dirty="0"/>
          </a:p>
          <a:p>
            <a:endParaRPr lang="en-US" dirty="0"/>
          </a:p>
        </p:txBody>
      </p:sp>
    </p:spTree>
    <p:extLst>
      <p:ext uri="{BB962C8B-B14F-4D97-AF65-F5344CB8AC3E}">
        <p14:creationId xmlns:p14="http://schemas.microsoft.com/office/powerpoint/2010/main" val="1582762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457" y="3812066"/>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16040" y="1407472"/>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4035" y="1407472"/>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7232" y="3812066"/>
            <a:ext cx="4186106" cy="2297083"/>
          </a:xfrm>
          <a:prstGeom prst="rect">
            <a:avLst/>
          </a:prstGeom>
          <a:solidFill>
            <a:schemeClr val="tx2">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42455" y="2645958"/>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235" y="0"/>
            <a:ext cx="10515600" cy="895407"/>
          </a:xfrm>
        </p:spPr>
        <p:txBody>
          <a:bodyPr>
            <a:normAutofit/>
          </a:bodyPr>
          <a:lstStyle/>
          <a:p>
            <a:r>
              <a:rPr lang="en-US" sz="3800" dirty="0" smtClean="0"/>
              <a:t>Example: Visual Layouts</a:t>
            </a:r>
            <a:endParaRPr lang="en-US" sz="3800" dirty="0"/>
          </a:p>
        </p:txBody>
      </p:sp>
      <p:sp>
        <p:nvSpPr>
          <p:cNvPr id="9" name="TextBox 8"/>
          <p:cNvSpPr txBox="1"/>
          <p:nvPr/>
        </p:nvSpPr>
        <p:spPr>
          <a:xfrm>
            <a:off x="1816040" y="1438946"/>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0" name="TextBox 9"/>
          <p:cNvSpPr txBox="1"/>
          <p:nvPr/>
        </p:nvSpPr>
        <p:spPr>
          <a:xfrm>
            <a:off x="5199038" y="3527478"/>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1" name="TextBox 10"/>
          <p:cNvSpPr txBox="1"/>
          <p:nvPr/>
        </p:nvSpPr>
        <p:spPr>
          <a:xfrm>
            <a:off x="8033701" y="5629077"/>
            <a:ext cx="2357306" cy="461665"/>
          </a:xfrm>
          <a:prstGeom prst="rect">
            <a:avLst/>
          </a:prstGeom>
          <a:noFill/>
        </p:spPr>
        <p:txBody>
          <a:bodyPr wrap="square" rtlCol="0">
            <a:spAutoFit/>
          </a:bodyPr>
          <a:lstStyle/>
          <a:p>
            <a:r>
              <a:rPr lang="en-US" sz="2400" dirty="0" smtClean="0">
                <a:solidFill>
                  <a:schemeClr val="bg1">
                    <a:lumMod val="95000"/>
                  </a:schemeClr>
                </a:solidFill>
              </a:rPr>
              <a:t>De-emphasized</a:t>
            </a:r>
            <a:endParaRPr lang="en-US" sz="2400" dirty="0">
              <a:solidFill>
                <a:schemeClr val="bg1">
                  <a:lumMod val="95000"/>
                </a:schemeClr>
              </a:solidFill>
            </a:endParaRPr>
          </a:p>
        </p:txBody>
      </p:sp>
      <p:sp>
        <p:nvSpPr>
          <p:cNvPr id="12" name="TextBox 11"/>
          <p:cNvSpPr txBox="1"/>
          <p:nvPr/>
        </p:nvSpPr>
        <p:spPr>
          <a:xfrm>
            <a:off x="8996494" y="1472850"/>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
        <p:nvSpPr>
          <p:cNvPr id="13" name="TextBox 12"/>
          <p:cNvSpPr txBox="1"/>
          <p:nvPr/>
        </p:nvSpPr>
        <p:spPr>
          <a:xfrm>
            <a:off x="1816040" y="5591309"/>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Tree>
    <p:extLst>
      <p:ext uri="{BB962C8B-B14F-4D97-AF65-F5344CB8AC3E}">
        <p14:creationId xmlns:p14="http://schemas.microsoft.com/office/powerpoint/2010/main" val="2944791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749" y="876300"/>
            <a:ext cx="7734502" cy="5568189"/>
          </a:xfrm>
          <a:prstGeom prst="rect">
            <a:avLst/>
          </a:prstGeom>
        </p:spPr>
      </p:pic>
    </p:spTree>
    <p:extLst>
      <p:ext uri="{BB962C8B-B14F-4D97-AF65-F5344CB8AC3E}">
        <p14:creationId xmlns:p14="http://schemas.microsoft.com/office/powerpoint/2010/main" val="1271008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62" y="895407"/>
            <a:ext cx="7739945" cy="5568189"/>
          </a:xfrm>
          <a:prstGeom prst="rect">
            <a:avLst/>
          </a:prstGeom>
        </p:spPr>
      </p:pic>
    </p:spTree>
    <p:extLst>
      <p:ext uri="{BB962C8B-B14F-4D97-AF65-F5344CB8AC3E}">
        <p14:creationId xmlns:p14="http://schemas.microsoft.com/office/powerpoint/2010/main" val="3819648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
            <a:ext cx="6165908" cy="6930938"/>
          </a:xfrm>
          <a:prstGeom prst="rect">
            <a:avLst/>
          </a:prstGeom>
        </p:spPr>
      </p:pic>
      <p:sp>
        <p:nvSpPr>
          <p:cNvPr id="8" name="Content Placeholder 2"/>
          <p:cNvSpPr>
            <a:spLocks noGrp="1"/>
          </p:cNvSpPr>
          <p:nvPr>
            <p:ph idx="1"/>
          </p:nvPr>
        </p:nvSpPr>
        <p:spPr>
          <a:xfrm>
            <a:off x="6342077" y="2024729"/>
            <a:ext cx="5563426" cy="4833271"/>
          </a:xfrm>
        </p:spPr>
        <p:txBody>
          <a:bodyPr>
            <a:normAutofit/>
          </a:bodyPr>
          <a:lstStyle/>
          <a:p>
            <a:pPr>
              <a:lnSpc>
                <a:spcPct val="125000"/>
              </a:lnSpc>
              <a:spcBef>
                <a:spcPts val="1200"/>
              </a:spcBef>
              <a:spcAft>
                <a:spcPts val="1200"/>
              </a:spcAft>
            </a:pPr>
            <a:r>
              <a:rPr lang="en-US" sz="2400" dirty="0" smtClean="0"/>
              <a:t>Type II errors (false negatives) are evolutionary costly</a:t>
            </a:r>
          </a:p>
          <a:p>
            <a:pPr>
              <a:lnSpc>
                <a:spcPct val="125000"/>
              </a:lnSpc>
              <a:spcBef>
                <a:spcPts val="1200"/>
              </a:spcBef>
              <a:spcAft>
                <a:spcPts val="1200"/>
              </a:spcAft>
            </a:pPr>
            <a:r>
              <a:rPr lang="en-US" sz="2400" dirty="0" smtClean="0"/>
              <a:t>Thus it is advantageous to see something even if there is nothing</a:t>
            </a:r>
          </a:p>
          <a:p>
            <a:pPr>
              <a:lnSpc>
                <a:spcPct val="125000"/>
              </a:lnSpc>
              <a:spcBef>
                <a:spcPts val="1200"/>
              </a:spcBef>
              <a:spcAft>
                <a:spcPts val="1200"/>
              </a:spcAft>
            </a:pPr>
            <a:r>
              <a:rPr lang="en-US" sz="2400" dirty="0" smtClean="0"/>
              <a:t>In fact we have limited control over </a:t>
            </a:r>
            <a:r>
              <a:rPr lang="en-US" sz="2400" dirty="0" smtClean="0">
                <a:solidFill>
                  <a:srgbClr val="0070C0"/>
                </a:solidFill>
                <a:hlinkClick r:id="rId4"/>
              </a:rPr>
              <a:t>what we are looking at</a:t>
            </a:r>
            <a:endParaRPr lang="en-US" sz="2400" dirty="0">
              <a:solidFill>
                <a:srgbClr val="0070C0"/>
              </a:solidFill>
            </a:endParaRPr>
          </a:p>
        </p:txBody>
      </p:sp>
    </p:spTree>
    <p:extLst>
      <p:ext uri="{BB962C8B-B14F-4D97-AF65-F5344CB8AC3E}">
        <p14:creationId xmlns:p14="http://schemas.microsoft.com/office/powerpoint/2010/main" val="979087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Why visualization is important</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25000"/>
              </a:lnSpc>
              <a:spcBef>
                <a:spcPts val="1200"/>
              </a:spcBef>
              <a:spcAft>
                <a:spcPts val="1200"/>
              </a:spcAft>
            </a:pPr>
            <a:r>
              <a:rPr lang="en-US" sz="2400" dirty="0" smtClean="0"/>
              <a:t>Humans receive disproportionally large share of information from vision in comparison to other senses</a:t>
            </a:r>
          </a:p>
          <a:p>
            <a:pPr>
              <a:lnSpc>
                <a:spcPct val="125000"/>
              </a:lnSpc>
              <a:spcBef>
                <a:spcPts val="1200"/>
              </a:spcBef>
              <a:spcAft>
                <a:spcPts val="1200"/>
              </a:spcAft>
            </a:pPr>
            <a:r>
              <a:rPr lang="en-US" sz="2400" dirty="0" smtClean="0"/>
              <a:t>Visualization is information/knowledge compression, we are bad at comprehending large collections of objects like raw numbers</a:t>
            </a:r>
          </a:p>
          <a:p>
            <a:pPr>
              <a:lnSpc>
                <a:spcPct val="125000"/>
              </a:lnSpc>
              <a:spcBef>
                <a:spcPts val="1200"/>
              </a:spcBef>
              <a:spcAft>
                <a:spcPts val="1200"/>
              </a:spcAft>
            </a:pPr>
            <a:r>
              <a:rPr lang="en-US" sz="2400" dirty="0" smtClean="0"/>
              <a:t>Other compression methods like descriptive statistics can miss important features of the dataset at hand, especially if the data is not </a:t>
            </a:r>
            <a:r>
              <a:rPr lang="en-US" sz="2400" dirty="0" err="1" smtClean="0"/>
              <a:t>iid</a:t>
            </a:r>
            <a:r>
              <a:rPr lang="en-US" sz="2400" dirty="0" smtClean="0"/>
              <a:t>. </a:t>
            </a:r>
          </a:p>
          <a:p>
            <a:pPr>
              <a:lnSpc>
                <a:spcPct val="125000"/>
              </a:lnSpc>
              <a:spcBef>
                <a:spcPts val="1200"/>
              </a:spcBef>
              <a:spcAft>
                <a:spcPts val="1200"/>
              </a:spcAft>
            </a:pPr>
            <a:r>
              <a:rPr lang="en-US" sz="2400" dirty="0" smtClean="0"/>
              <a:t>It really helps you to tell </a:t>
            </a:r>
            <a:r>
              <a:rPr lang="en-US" sz="2400" i="1" dirty="0" smtClean="0"/>
              <a:t>your</a:t>
            </a:r>
            <a:r>
              <a:rPr lang="en-US" sz="2400" dirty="0" smtClean="0"/>
              <a:t> story, control the narrative and emphasize what </a:t>
            </a:r>
            <a:r>
              <a:rPr lang="en-US" sz="2400" i="1" dirty="0" smtClean="0"/>
              <a:t>you</a:t>
            </a:r>
            <a:r>
              <a:rPr lang="en-US" sz="2400" dirty="0" smtClean="0"/>
              <a:t> think is important</a:t>
            </a:r>
          </a:p>
        </p:txBody>
      </p:sp>
    </p:spTree>
    <p:extLst>
      <p:ext uri="{BB962C8B-B14F-4D97-AF65-F5344CB8AC3E}">
        <p14:creationId xmlns:p14="http://schemas.microsoft.com/office/powerpoint/2010/main" val="3448697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1379158101"/>
              </p:ext>
            </p:extLst>
          </p:nvPr>
        </p:nvGraphicFramePr>
        <p:xfrm>
          <a:off x="1250412" y="888535"/>
          <a:ext cx="9691173" cy="4459091"/>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7.46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6.95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5.76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7.71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4</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7.11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8.33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8.47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6</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9.96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7</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5.25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8</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3.10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5.39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5.56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10</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4.82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6.42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7.91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5.68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5.73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6.89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bl>
          </a:graphicData>
        </a:graphic>
      </p:graphicFrame>
      <p:sp>
        <p:nvSpPr>
          <p:cNvPr id="5" name="Content Placeholder 4"/>
          <p:cNvSpPr>
            <a:spLocks noGrp="1"/>
          </p:cNvSpPr>
          <p:nvPr>
            <p:ph idx="1"/>
          </p:nvPr>
        </p:nvSpPr>
        <p:spPr>
          <a:xfrm>
            <a:off x="1250412" y="5595456"/>
            <a:ext cx="9691173" cy="1105429"/>
          </a:xfrm>
        </p:spPr>
        <p:txBody>
          <a:bodyPr>
            <a:normAutofit/>
          </a:bodyPr>
          <a:lstStyle/>
          <a:p>
            <a:r>
              <a:rPr lang="en-US" sz="2400" dirty="0" smtClean="0"/>
              <a:t>Assume you are asked to evaluate profitability over four regions with 11 stores in each</a:t>
            </a:r>
            <a:endParaRPr lang="en-US" sz="2400" dirty="0"/>
          </a:p>
        </p:txBody>
      </p:sp>
    </p:spTree>
    <p:extLst>
      <p:ext uri="{BB962C8B-B14F-4D97-AF65-F5344CB8AC3E}">
        <p14:creationId xmlns:p14="http://schemas.microsoft.com/office/powerpoint/2010/main" val="3084695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2284162691"/>
              </p:ext>
            </p:extLst>
          </p:nvPr>
        </p:nvGraphicFramePr>
        <p:xfrm>
          <a:off x="1250410" y="1870047"/>
          <a:ext cx="9691173" cy="2270908"/>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Mean</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Variance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189022">
                <a:tc>
                  <a:txBody>
                    <a:bodyPr/>
                    <a:lstStyle/>
                    <a:p>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Regression</a:t>
                      </a:r>
                    </a:p>
                    <a:p>
                      <a:r>
                        <a:rPr lang="en-US" sz="1600" dirty="0" smtClean="0">
                          <a:effectLst/>
                        </a:rPr>
                        <a:t>Line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gridSpan="2">
                  <a:txBody>
                    <a:bodyPr/>
                    <a:lstStyle/>
                    <a:p>
                      <a:pPr algn="ctr"/>
                      <a:r>
                        <a:rPr lang="en-US" sz="1600" dirty="0" smtClean="0">
                          <a:effectLst/>
                        </a:rPr>
                        <a:t>P = 3 + 0.5R</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r>
            </a:tbl>
          </a:graphicData>
        </a:graphic>
      </p:graphicFrame>
      <p:sp>
        <p:nvSpPr>
          <p:cNvPr id="5" name="Content Placeholder 4"/>
          <p:cNvSpPr>
            <a:spLocks noGrp="1"/>
          </p:cNvSpPr>
          <p:nvPr>
            <p:ph idx="1"/>
          </p:nvPr>
        </p:nvSpPr>
        <p:spPr>
          <a:xfrm>
            <a:off x="1250411" y="4932726"/>
            <a:ext cx="9691173" cy="1105429"/>
          </a:xfrm>
        </p:spPr>
        <p:txBody>
          <a:bodyPr>
            <a:normAutofit/>
          </a:bodyPr>
          <a:lstStyle/>
          <a:p>
            <a:r>
              <a:rPr lang="en-US" sz="2400" dirty="0" smtClean="0"/>
              <a:t>Well, that wasn’t helpful</a:t>
            </a:r>
            <a:endParaRPr lang="en-US" sz="2400" dirty="0"/>
          </a:p>
        </p:txBody>
      </p:sp>
    </p:spTree>
    <p:extLst>
      <p:ext uri="{BB962C8B-B14F-4D97-AF65-F5344CB8AC3E}">
        <p14:creationId xmlns:p14="http://schemas.microsoft.com/office/powerpoint/2010/main" val="914647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221" y="762347"/>
            <a:ext cx="6015607" cy="6015607"/>
          </a:xfrm>
          <a:prstGeom prst="rect">
            <a:avLst/>
          </a:prstGeom>
        </p:spPr>
      </p:pic>
    </p:spTree>
    <p:extLst>
      <p:ext uri="{BB962C8B-B14F-4D97-AF65-F5344CB8AC3E}">
        <p14:creationId xmlns:p14="http://schemas.microsoft.com/office/powerpoint/2010/main" val="464513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87585" y="2201761"/>
            <a:ext cx="8816829" cy="1548298"/>
          </a:xfrm>
        </p:spPr>
        <p:txBody>
          <a:bodyPr>
            <a:noAutofit/>
          </a:bodyPr>
          <a:lstStyle/>
          <a:p>
            <a:pPr marL="0" indent="0">
              <a:lnSpc>
                <a:spcPct val="150000"/>
              </a:lnSpc>
              <a:buNone/>
            </a:pPr>
            <a:r>
              <a:rPr lang="en-US" i="1" dirty="0" smtClean="0"/>
              <a:t>“</a:t>
            </a:r>
            <a:r>
              <a:rPr lang="en-US" i="1" dirty="0"/>
              <a:t>The goal of a good data visualization is to help your reader in transition from 'WFT?' to 'Aha</a:t>
            </a:r>
            <a:r>
              <a:rPr lang="en-US" i="1" dirty="0" smtClean="0"/>
              <a:t>!'”</a:t>
            </a:r>
          </a:p>
          <a:p>
            <a:pPr marL="0" indent="0" algn="r">
              <a:buNone/>
            </a:pPr>
            <a:r>
              <a:rPr lang="en-US" dirty="0" smtClean="0"/>
              <a:t>Karl Marx</a:t>
            </a:r>
            <a:endParaRPr lang="en-US" dirty="0"/>
          </a:p>
        </p:txBody>
      </p:sp>
      <p:sp>
        <p:nvSpPr>
          <p:cNvPr id="6" name="Content Placeholder 4"/>
          <p:cNvSpPr txBox="1">
            <a:spLocks/>
          </p:cNvSpPr>
          <p:nvPr/>
        </p:nvSpPr>
        <p:spPr>
          <a:xfrm>
            <a:off x="1687585" y="5276674"/>
            <a:ext cx="8841788" cy="11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Let’s start from ‘wtf’</a:t>
            </a:r>
            <a:endParaRPr lang="en-US" sz="2400" dirty="0"/>
          </a:p>
        </p:txBody>
      </p:sp>
      <p:sp>
        <p:nvSpPr>
          <p:cNvPr id="7" name="Title 1"/>
          <p:cNvSpPr>
            <a:spLocks noGrp="1"/>
          </p:cNvSpPr>
          <p:nvPr>
            <p:ph type="title"/>
          </p:nvPr>
        </p:nvSpPr>
        <p:spPr>
          <a:xfrm>
            <a:off x="838200" y="1"/>
            <a:ext cx="10515600" cy="876300"/>
          </a:xfrm>
        </p:spPr>
        <p:txBody>
          <a:bodyPr>
            <a:normAutofit/>
          </a:bodyPr>
          <a:lstStyle/>
          <a:p>
            <a:endParaRPr lang="en-US" sz="3800" dirty="0"/>
          </a:p>
        </p:txBody>
      </p:sp>
    </p:spTree>
    <p:extLst>
      <p:ext uri="{BB962C8B-B14F-4D97-AF65-F5344CB8AC3E}">
        <p14:creationId xmlns:p14="http://schemas.microsoft.com/office/powerpoint/2010/main" val="62606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Pie Charts</a:t>
            </a:r>
            <a:endParaRPr lang="en-US" sz="3800" dirty="0"/>
          </a:p>
        </p:txBody>
      </p:sp>
      <p:sp>
        <p:nvSpPr>
          <p:cNvPr id="5" name="Content Placeholder 4"/>
          <p:cNvSpPr>
            <a:spLocks noGrp="1"/>
          </p:cNvSpPr>
          <p:nvPr>
            <p:ph idx="1"/>
          </p:nvPr>
        </p:nvSpPr>
        <p:spPr>
          <a:xfrm>
            <a:off x="1955087" y="5629013"/>
            <a:ext cx="9691173" cy="1058557"/>
          </a:xfrm>
        </p:spPr>
        <p:txBody>
          <a:bodyPr>
            <a:normAutofit/>
          </a:bodyPr>
          <a:lstStyle/>
          <a:p>
            <a:r>
              <a:rPr lang="en-US" sz="2400" dirty="0"/>
              <a:t>Look at this utter </a:t>
            </a:r>
            <a:r>
              <a:rPr lang="en-US" sz="2400" dirty="0" smtClean="0"/>
              <a:t>nonsense (</a:t>
            </a:r>
            <a:r>
              <a:rPr lang="en-US" sz="2400" dirty="0" smtClean="0">
                <a:hlinkClick r:id="rId3"/>
              </a:rPr>
              <a:t>viz.wtf</a:t>
            </a:r>
            <a:r>
              <a:rPr lang="en-US" sz="2400" dirty="0" smtClean="0"/>
              <a:t> has </a:t>
            </a:r>
            <a:r>
              <a:rPr lang="en-US" sz="2400" dirty="0"/>
              <a:t>plenty of those)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064" y="958899"/>
            <a:ext cx="8089872" cy="4356085"/>
          </a:xfrm>
          <a:prstGeom prst="rect">
            <a:avLst/>
          </a:prstGeom>
        </p:spPr>
      </p:pic>
    </p:spTree>
    <p:extLst>
      <p:ext uri="{BB962C8B-B14F-4D97-AF65-F5344CB8AC3E}">
        <p14:creationId xmlns:p14="http://schemas.microsoft.com/office/powerpoint/2010/main" val="1188659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Plan of the Lecture</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marL="514350" indent="-514350">
              <a:lnSpc>
                <a:spcPct val="150000"/>
              </a:lnSpc>
              <a:buFont typeface="+mj-lt"/>
              <a:buAutoNum type="arabicPeriod"/>
            </a:pPr>
            <a:r>
              <a:rPr lang="en-US" sz="2400" dirty="0" smtClean="0"/>
              <a:t>Human vision and visual attention</a:t>
            </a:r>
          </a:p>
          <a:p>
            <a:pPr marL="514350" indent="-514350">
              <a:lnSpc>
                <a:spcPct val="150000"/>
              </a:lnSpc>
              <a:buFont typeface="+mj-lt"/>
              <a:buAutoNum type="arabicPeriod"/>
            </a:pPr>
            <a:r>
              <a:rPr lang="en-US" sz="2400" dirty="0" smtClean="0"/>
              <a:t>Advantages of visual representation of data</a:t>
            </a:r>
          </a:p>
          <a:p>
            <a:pPr marL="514350" indent="-514350">
              <a:lnSpc>
                <a:spcPct val="150000"/>
              </a:lnSpc>
              <a:buFont typeface="+mj-lt"/>
              <a:buAutoNum type="arabicPeriod"/>
            </a:pPr>
            <a:r>
              <a:rPr lang="en-US" sz="2400" dirty="0" smtClean="0"/>
              <a:t>Doing it wrong: bad &amp; misleading charts</a:t>
            </a:r>
          </a:p>
          <a:p>
            <a:pPr marL="514350" indent="-514350">
              <a:lnSpc>
                <a:spcPct val="150000"/>
              </a:lnSpc>
              <a:buFont typeface="+mj-lt"/>
              <a:buAutoNum type="arabicPeriod"/>
            </a:pPr>
            <a:r>
              <a:rPr lang="en-US" sz="2400" dirty="0" smtClean="0"/>
              <a:t>Color</a:t>
            </a:r>
          </a:p>
          <a:p>
            <a:pPr marL="514350" indent="-514350">
              <a:lnSpc>
                <a:spcPct val="150000"/>
              </a:lnSpc>
              <a:buFont typeface="+mj-lt"/>
              <a:buAutoNum type="arabicPeriod"/>
            </a:pPr>
            <a:r>
              <a:rPr lang="en-US" sz="2400" dirty="0" smtClean="0"/>
              <a:t>Plotting tutorial and exercises</a:t>
            </a:r>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p:txBody>
      </p:sp>
    </p:spTree>
    <p:extLst>
      <p:ext uri="{BB962C8B-B14F-4D97-AF65-F5344CB8AC3E}">
        <p14:creationId xmlns:p14="http://schemas.microsoft.com/office/powerpoint/2010/main" val="1796799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1624324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2228203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Axes of Evil</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50" y="1034750"/>
            <a:ext cx="11953150" cy="4712300"/>
          </a:xfrm>
          <a:prstGeom prst="rect">
            <a:avLst/>
          </a:prstGeom>
        </p:spPr>
      </p:pic>
      <p:sp>
        <p:nvSpPr>
          <p:cNvPr id="5" name="Content Placeholder 4"/>
          <p:cNvSpPr>
            <a:spLocks noGrp="1"/>
          </p:cNvSpPr>
          <p:nvPr>
            <p:ph idx="1"/>
          </p:nvPr>
        </p:nvSpPr>
        <p:spPr>
          <a:xfrm>
            <a:off x="838200" y="5747050"/>
            <a:ext cx="9691173" cy="1105429"/>
          </a:xfrm>
        </p:spPr>
        <p:txBody>
          <a:bodyPr>
            <a:normAutofit/>
          </a:bodyPr>
          <a:lstStyle/>
          <a:p>
            <a:r>
              <a:rPr lang="en-US" sz="2400" dirty="0" smtClean="0">
                <a:hlinkClick r:id="rId4"/>
              </a:rPr>
              <a:t>An entire gallery</a:t>
            </a:r>
            <a:endParaRPr lang="en-US" sz="2400" dirty="0" smtClean="0"/>
          </a:p>
          <a:p>
            <a:r>
              <a:rPr lang="en-US" sz="2400" dirty="0" smtClean="0"/>
              <a:t>There are </a:t>
            </a:r>
            <a:r>
              <a:rPr lang="en-US" sz="2400" dirty="0" smtClean="0">
                <a:hlinkClick r:id="rId5"/>
              </a:rPr>
              <a:t>books</a:t>
            </a:r>
            <a:r>
              <a:rPr lang="en-US" sz="2400" dirty="0" smtClean="0"/>
              <a:t> on the topic</a:t>
            </a:r>
            <a:endParaRPr lang="en-US" sz="2400" dirty="0"/>
          </a:p>
        </p:txBody>
      </p:sp>
    </p:spTree>
    <p:extLst>
      <p:ext uri="{BB962C8B-B14F-4D97-AF65-F5344CB8AC3E}">
        <p14:creationId xmlns:p14="http://schemas.microsoft.com/office/powerpoint/2010/main" val="658118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4000" dirty="0" smtClean="0"/>
              <a:t>Color: Palettes and Color Harmonies</a:t>
            </a:r>
            <a:endParaRPr lang="en-US" sz="4000" dirty="0"/>
          </a:p>
        </p:txBody>
      </p:sp>
      <p:sp>
        <p:nvSpPr>
          <p:cNvPr id="3" name="Content Placeholder 2"/>
          <p:cNvSpPr>
            <a:spLocks noGrp="1"/>
          </p:cNvSpPr>
          <p:nvPr>
            <p:ph idx="1"/>
          </p:nvPr>
        </p:nvSpPr>
        <p:spPr>
          <a:xfrm>
            <a:off x="838200" y="1040236"/>
            <a:ext cx="10882745" cy="5645790"/>
          </a:xfrm>
        </p:spPr>
        <p:txBody>
          <a:bodyPr>
            <a:normAutofit lnSpcReduction="10000"/>
          </a:bodyPr>
          <a:lstStyle/>
          <a:p>
            <a:pPr>
              <a:lnSpc>
                <a:spcPct val="125000"/>
              </a:lnSpc>
              <a:spcBef>
                <a:spcPts val="1200"/>
              </a:spcBef>
              <a:spcAft>
                <a:spcPts val="1200"/>
              </a:spcAft>
            </a:pPr>
            <a:r>
              <a:rPr lang="en-US" sz="2400" dirty="0" smtClean="0">
                <a:hlinkClick r:id="rId3"/>
              </a:rPr>
              <a:t>Color psychology </a:t>
            </a:r>
            <a:r>
              <a:rPr lang="en-US" sz="2400" dirty="0" smtClean="0"/>
              <a:t>is a good starting point</a:t>
            </a:r>
          </a:p>
          <a:p>
            <a:pPr>
              <a:lnSpc>
                <a:spcPct val="125000"/>
              </a:lnSpc>
              <a:spcBef>
                <a:spcPts val="1200"/>
              </a:spcBef>
              <a:spcAft>
                <a:spcPts val="1200"/>
              </a:spcAft>
            </a:pPr>
            <a:r>
              <a:rPr lang="en-US" sz="2400" dirty="0" smtClean="0"/>
              <a:t>There are several tools to build your own palettes which follow the color harmony rules, and check if the images are color-blind-friendly:</a:t>
            </a:r>
          </a:p>
          <a:p>
            <a:pPr lvl="1">
              <a:lnSpc>
                <a:spcPct val="125000"/>
              </a:lnSpc>
              <a:spcBef>
                <a:spcPts val="1200"/>
              </a:spcBef>
              <a:spcAft>
                <a:spcPts val="1200"/>
              </a:spcAft>
            </a:pPr>
            <a:r>
              <a:rPr lang="en-US" dirty="0" smtClean="0">
                <a:hlinkClick r:id="rId4"/>
              </a:rPr>
              <a:t>https://color.adobe.com/create/color-wheel</a:t>
            </a:r>
            <a:r>
              <a:rPr lang="en-US" dirty="0" smtClean="0"/>
              <a:t> </a:t>
            </a:r>
          </a:p>
          <a:p>
            <a:pPr lvl="1">
              <a:lnSpc>
                <a:spcPct val="125000"/>
              </a:lnSpc>
              <a:spcBef>
                <a:spcPts val="1200"/>
              </a:spcBef>
              <a:spcAft>
                <a:spcPts val="1200"/>
              </a:spcAft>
            </a:pPr>
            <a:r>
              <a:rPr lang="en-US" dirty="0" smtClean="0">
                <a:hlinkClick r:id="rId5"/>
              </a:rPr>
              <a:t>https://paletton.com/</a:t>
            </a:r>
            <a:r>
              <a:rPr lang="en-US" dirty="0" smtClean="0"/>
              <a:t> </a:t>
            </a:r>
          </a:p>
          <a:p>
            <a:pPr>
              <a:lnSpc>
                <a:spcPct val="125000"/>
              </a:lnSpc>
              <a:spcBef>
                <a:spcPts val="1200"/>
              </a:spcBef>
              <a:spcAft>
                <a:spcPts val="1200"/>
              </a:spcAft>
            </a:pPr>
            <a:r>
              <a:rPr lang="en-US" sz="2400" dirty="0" smtClean="0">
                <a:hlinkClick r:id="rId6"/>
              </a:rPr>
              <a:t>Color blindness simulator</a:t>
            </a:r>
            <a:r>
              <a:rPr lang="en-US" sz="2400" dirty="0" smtClean="0"/>
              <a:t> allows to display images as seen by people with different types of color vision deficiency. </a:t>
            </a:r>
          </a:p>
          <a:p>
            <a:pPr>
              <a:lnSpc>
                <a:spcPct val="125000"/>
              </a:lnSpc>
              <a:spcBef>
                <a:spcPts val="1200"/>
              </a:spcBef>
              <a:spcAft>
                <a:spcPts val="1200"/>
              </a:spcAft>
            </a:pPr>
            <a:r>
              <a:rPr lang="en-US" sz="2400" dirty="0" smtClean="0"/>
              <a:t>See </a:t>
            </a:r>
            <a:r>
              <a:rPr lang="en-US" sz="2400" dirty="0" smtClean="0">
                <a:hlinkClick r:id="rId7"/>
              </a:rPr>
              <a:t>this article</a:t>
            </a:r>
            <a:r>
              <a:rPr lang="en-US" sz="2400" dirty="0" smtClean="0"/>
              <a:t> on creating color blind-friendly visualizations. </a:t>
            </a:r>
            <a:r>
              <a:rPr lang="en-US" sz="2400" dirty="0" err="1" smtClean="0"/>
              <a:t>tl;dr</a:t>
            </a:r>
            <a:r>
              <a:rPr lang="en-US" sz="2400" dirty="0" smtClean="0"/>
              <a:t> version – avoid combinations of red and green</a:t>
            </a:r>
          </a:p>
        </p:txBody>
      </p:sp>
    </p:spTree>
    <p:extLst>
      <p:ext uri="{BB962C8B-B14F-4D97-AF65-F5344CB8AC3E}">
        <p14:creationId xmlns:p14="http://schemas.microsoft.com/office/powerpoint/2010/main" val="4175451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Blindness</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517" y="1211860"/>
            <a:ext cx="5717486" cy="3533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78" y="1211859"/>
            <a:ext cx="5715000" cy="3533775"/>
          </a:xfrm>
          <a:prstGeom prst="rect">
            <a:avLst/>
          </a:prstGeom>
        </p:spPr>
      </p:pic>
      <p:sp>
        <p:nvSpPr>
          <p:cNvPr id="6" name="TextBox 5"/>
          <p:cNvSpPr txBox="1"/>
          <p:nvPr/>
        </p:nvSpPr>
        <p:spPr>
          <a:xfrm>
            <a:off x="2472304" y="4576357"/>
            <a:ext cx="1107347" cy="338554"/>
          </a:xfrm>
          <a:prstGeom prst="rect">
            <a:avLst/>
          </a:prstGeom>
          <a:noFill/>
        </p:spPr>
        <p:txBody>
          <a:bodyPr wrap="square" rtlCol="0">
            <a:spAutoFit/>
          </a:bodyPr>
          <a:lstStyle/>
          <a:p>
            <a:r>
              <a:rPr lang="en-US" sz="1600" dirty="0" smtClean="0"/>
              <a:t>Original</a:t>
            </a:r>
            <a:endParaRPr lang="en-US" sz="1600" dirty="0"/>
          </a:p>
        </p:txBody>
      </p:sp>
      <p:sp>
        <p:nvSpPr>
          <p:cNvPr id="7" name="TextBox 6"/>
          <p:cNvSpPr txBox="1"/>
          <p:nvPr/>
        </p:nvSpPr>
        <p:spPr>
          <a:xfrm>
            <a:off x="8310344" y="4576357"/>
            <a:ext cx="1353773" cy="338554"/>
          </a:xfrm>
          <a:prstGeom prst="rect">
            <a:avLst/>
          </a:prstGeom>
          <a:noFill/>
        </p:spPr>
        <p:txBody>
          <a:bodyPr wrap="square" rtlCol="0">
            <a:spAutoFit/>
          </a:bodyPr>
          <a:lstStyle/>
          <a:p>
            <a:r>
              <a:rPr lang="en-US" sz="1600" dirty="0" smtClean="0"/>
              <a:t>Green-blind</a:t>
            </a:r>
            <a:endParaRPr lang="en-US" sz="1600" dirty="0"/>
          </a:p>
        </p:txBody>
      </p:sp>
      <p:sp>
        <p:nvSpPr>
          <p:cNvPr id="9" name="TextBox 8"/>
          <p:cNvSpPr txBox="1"/>
          <p:nvPr/>
        </p:nvSpPr>
        <p:spPr>
          <a:xfrm>
            <a:off x="10163431" y="6505500"/>
            <a:ext cx="2028569" cy="461665"/>
          </a:xfrm>
          <a:prstGeom prst="rect">
            <a:avLst/>
          </a:prstGeom>
          <a:noFill/>
        </p:spPr>
        <p:txBody>
          <a:bodyPr wrap="none" rtlCol="0">
            <a:spAutoFit/>
          </a:bodyPr>
          <a:lstStyle/>
          <a:p>
            <a:r>
              <a:rPr lang="en-US" sz="1200" dirty="0" smtClean="0"/>
              <a:t>Image credit: </a:t>
            </a:r>
            <a:r>
              <a:rPr lang="en-US" sz="1200" dirty="0" err="1" smtClean="0"/>
              <a:t>Chaulio</a:t>
            </a:r>
            <a:r>
              <a:rPr lang="en-US" sz="1200" dirty="0" smtClean="0"/>
              <a:t> Ferreira</a:t>
            </a:r>
          </a:p>
          <a:p>
            <a:r>
              <a:rPr lang="en-US" sz="1200" dirty="0" smtClean="0"/>
              <a:t> </a:t>
            </a:r>
            <a:endParaRPr lang="en-US" sz="1200" dirty="0"/>
          </a:p>
        </p:txBody>
      </p:sp>
      <p:sp>
        <p:nvSpPr>
          <p:cNvPr id="11" name="Content Placeholder 2"/>
          <p:cNvSpPr>
            <a:spLocks noGrp="1"/>
          </p:cNvSpPr>
          <p:nvPr>
            <p:ph idx="1"/>
          </p:nvPr>
        </p:nvSpPr>
        <p:spPr>
          <a:xfrm>
            <a:off x="838200" y="5143760"/>
            <a:ext cx="10885803" cy="1098958"/>
          </a:xfrm>
        </p:spPr>
        <p:txBody>
          <a:bodyPr>
            <a:normAutofit/>
          </a:bodyPr>
          <a:lstStyle/>
          <a:p>
            <a:pPr>
              <a:lnSpc>
                <a:spcPct val="125000"/>
              </a:lnSpc>
              <a:spcBef>
                <a:spcPts val="1200"/>
              </a:spcBef>
              <a:spcAft>
                <a:spcPts val="1200"/>
              </a:spcAft>
            </a:pPr>
            <a:r>
              <a:rPr lang="en-US" sz="2400" dirty="0" smtClean="0"/>
              <a:t>The most common types of color blindness affect ability to discriminate red and green colors</a:t>
            </a:r>
          </a:p>
        </p:txBody>
      </p:sp>
    </p:spTree>
    <p:extLst>
      <p:ext uri="{BB962C8B-B14F-4D97-AF65-F5344CB8AC3E}">
        <p14:creationId xmlns:p14="http://schemas.microsoft.com/office/powerpoint/2010/main" val="3210947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Wheel: Custom Palettes</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6" y="956843"/>
            <a:ext cx="11084404" cy="5716717"/>
          </a:xfrm>
          <a:prstGeom prst="rect">
            <a:avLst/>
          </a:prstGeom>
        </p:spPr>
      </p:pic>
    </p:spTree>
    <p:extLst>
      <p:ext uri="{BB962C8B-B14F-4D97-AF65-F5344CB8AC3E}">
        <p14:creationId xmlns:p14="http://schemas.microsoft.com/office/powerpoint/2010/main" val="1000342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Notes and Hints</a:t>
            </a:r>
            <a:endParaRPr lang="en-US" sz="3800" dirty="0"/>
          </a:p>
        </p:txBody>
      </p:sp>
      <p:sp>
        <p:nvSpPr>
          <p:cNvPr id="3" name="Content Placeholder 2"/>
          <p:cNvSpPr>
            <a:spLocks noGrp="1"/>
          </p:cNvSpPr>
          <p:nvPr>
            <p:ph idx="1"/>
          </p:nvPr>
        </p:nvSpPr>
        <p:spPr>
          <a:xfrm>
            <a:off x="838200" y="1352096"/>
            <a:ext cx="10882745" cy="4833271"/>
          </a:xfrm>
        </p:spPr>
        <p:txBody>
          <a:bodyPr>
            <a:normAutofit lnSpcReduction="10000"/>
          </a:bodyPr>
          <a:lstStyle/>
          <a:p>
            <a:pPr>
              <a:lnSpc>
                <a:spcPct val="125000"/>
              </a:lnSpc>
              <a:spcBef>
                <a:spcPts val="1200"/>
              </a:spcBef>
              <a:spcAft>
                <a:spcPts val="1200"/>
              </a:spcAft>
            </a:pPr>
            <a:r>
              <a:rPr lang="en-US" sz="2400" dirty="0"/>
              <a:t>Currently we are bombarded with data and visuals. Use 'active viewing' approach -- when you see, for instance, a chart in a scientific or in media, pause for a moment and ponder: 'what is good or bad about this chart?' or 'what would I do differently?'. </a:t>
            </a:r>
            <a:endParaRPr lang="en-US" sz="2400" dirty="0" smtClean="0"/>
          </a:p>
          <a:p>
            <a:pPr>
              <a:lnSpc>
                <a:spcPct val="125000"/>
              </a:lnSpc>
              <a:spcBef>
                <a:spcPts val="1200"/>
              </a:spcBef>
              <a:spcAft>
                <a:spcPts val="1200"/>
              </a:spcAft>
            </a:pPr>
            <a:r>
              <a:rPr lang="en-US" sz="2400" dirty="0" smtClean="0"/>
              <a:t>A </a:t>
            </a:r>
            <a:r>
              <a:rPr lang="en-US" sz="2400" dirty="0"/>
              <a:t>similar technique can be applied to reading and writing.</a:t>
            </a:r>
          </a:p>
          <a:p>
            <a:pPr>
              <a:lnSpc>
                <a:spcPct val="125000"/>
              </a:lnSpc>
              <a:spcBef>
                <a:spcPts val="1200"/>
              </a:spcBef>
              <a:spcAft>
                <a:spcPts val="1200"/>
              </a:spcAft>
            </a:pPr>
            <a:r>
              <a:rPr lang="en-US" sz="2400" dirty="0"/>
              <a:t>Maintain a gallery of the charts you </a:t>
            </a:r>
            <a:r>
              <a:rPr lang="en-US" sz="2400" dirty="0" smtClean="0"/>
              <a:t>make</a:t>
            </a:r>
            <a:r>
              <a:rPr lang="en-US" sz="2400" dirty="0"/>
              <a:t>:</a:t>
            </a:r>
            <a:r>
              <a:rPr lang="en-US" sz="2400" dirty="0" smtClean="0"/>
              <a:t> some rare operations are quite </a:t>
            </a:r>
            <a:r>
              <a:rPr lang="en-US" sz="2400" dirty="0"/>
              <a:t>forgettable, so you will save </a:t>
            </a:r>
            <a:r>
              <a:rPr lang="en-US" sz="2400" dirty="0" smtClean="0"/>
              <a:t>time </a:t>
            </a:r>
            <a:r>
              <a:rPr lang="en-US" sz="2400" dirty="0"/>
              <a:t>by referring to your own work instead of sifting through </a:t>
            </a:r>
            <a:r>
              <a:rPr lang="en-US" sz="2400" dirty="0" err="1"/>
              <a:t>stackoverflow</a:t>
            </a:r>
            <a:r>
              <a:rPr lang="en-US" sz="2400" dirty="0"/>
              <a:t> posts.</a:t>
            </a:r>
          </a:p>
          <a:p>
            <a:pPr>
              <a:lnSpc>
                <a:spcPct val="125000"/>
              </a:lnSpc>
              <a:spcBef>
                <a:spcPts val="1200"/>
              </a:spcBef>
              <a:spcAft>
                <a:spcPts val="1200"/>
              </a:spcAft>
            </a:pPr>
            <a:r>
              <a:rPr lang="en-US" sz="2400" dirty="0"/>
              <a:t>The less is better: if you can </a:t>
            </a:r>
            <a:r>
              <a:rPr lang="en-US" sz="2400" dirty="0" smtClean="0"/>
              <a:t>avoid cluttering a </a:t>
            </a:r>
            <a:r>
              <a:rPr lang="en-US" sz="2400" dirty="0"/>
              <a:t>single chart and do several charts instead, do it!</a:t>
            </a:r>
            <a:endParaRPr lang="en-US" sz="2400" dirty="0" smtClean="0"/>
          </a:p>
        </p:txBody>
      </p:sp>
    </p:spTree>
    <p:extLst>
      <p:ext uri="{BB962C8B-B14F-4D97-AF65-F5344CB8AC3E}">
        <p14:creationId xmlns:p14="http://schemas.microsoft.com/office/powerpoint/2010/main" val="4073099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Links</a:t>
            </a:r>
            <a:endParaRPr lang="en-US" sz="3800" dirty="0"/>
          </a:p>
        </p:txBody>
      </p:sp>
      <p:sp>
        <p:nvSpPr>
          <p:cNvPr id="3" name="Content Placeholder 2"/>
          <p:cNvSpPr>
            <a:spLocks noGrp="1"/>
          </p:cNvSpPr>
          <p:nvPr>
            <p:ph idx="1"/>
          </p:nvPr>
        </p:nvSpPr>
        <p:spPr>
          <a:xfrm>
            <a:off x="838200" y="1431227"/>
            <a:ext cx="10882745" cy="4833271"/>
          </a:xfrm>
        </p:spPr>
        <p:txBody>
          <a:bodyPr>
            <a:normAutofit/>
          </a:bodyPr>
          <a:lstStyle/>
          <a:p>
            <a:pPr>
              <a:lnSpc>
                <a:spcPct val="125000"/>
              </a:lnSpc>
              <a:spcBef>
                <a:spcPts val="1200"/>
              </a:spcBef>
              <a:spcAft>
                <a:spcPts val="1200"/>
              </a:spcAft>
            </a:pPr>
            <a:r>
              <a:rPr lang="en-US" sz="2400" dirty="0" smtClean="0">
                <a:hlinkClick r:id="rId2"/>
              </a:rPr>
              <a:t>David </a:t>
            </a:r>
            <a:r>
              <a:rPr lang="en-US" sz="2400" dirty="0">
                <a:hlinkClick r:id="rId2"/>
              </a:rPr>
              <a:t>McCandless on data </a:t>
            </a:r>
            <a:r>
              <a:rPr lang="en-US" sz="2400" dirty="0" smtClean="0">
                <a:hlinkClick r:id="rId2"/>
              </a:rPr>
              <a:t>visualization</a:t>
            </a:r>
            <a:endParaRPr lang="en-US" sz="2400" dirty="0"/>
          </a:p>
          <a:p>
            <a:pPr>
              <a:lnSpc>
                <a:spcPct val="125000"/>
              </a:lnSpc>
              <a:spcBef>
                <a:spcPts val="1200"/>
              </a:spcBef>
              <a:spcAft>
                <a:spcPts val="1200"/>
              </a:spcAft>
            </a:pPr>
            <a:r>
              <a:rPr lang="en-US" sz="2400" dirty="0" smtClean="0">
                <a:hlinkClick r:id="rId3"/>
              </a:rPr>
              <a:t>National </a:t>
            </a:r>
            <a:r>
              <a:rPr lang="en-US" sz="2400" dirty="0">
                <a:hlinkClick r:id="rId3"/>
              </a:rPr>
              <a:t>Geographic </a:t>
            </a:r>
            <a:r>
              <a:rPr lang="en-US" sz="2400" dirty="0" smtClean="0">
                <a:hlinkClick r:id="rId3"/>
              </a:rPr>
              <a:t>article </a:t>
            </a:r>
            <a:r>
              <a:rPr lang="en-US" sz="2400" dirty="0">
                <a:hlinkClick r:id="rId3"/>
              </a:rPr>
              <a:t>on </a:t>
            </a:r>
            <a:r>
              <a:rPr lang="en-US" sz="2400" dirty="0" smtClean="0">
                <a:hlinkClick r:id="rId3"/>
              </a:rPr>
              <a:t>visualization</a:t>
            </a:r>
            <a:endParaRPr lang="en-US" sz="2400" dirty="0"/>
          </a:p>
          <a:p>
            <a:pPr>
              <a:lnSpc>
                <a:spcPct val="125000"/>
              </a:lnSpc>
              <a:spcBef>
                <a:spcPts val="1200"/>
              </a:spcBef>
              <a:spcAft>
                <a:spcPts val="1200"/>
              </a:spcAft>
            </a:pPr>
            <a:r>
              <a:rPr lang="en-US" sz="2400" dirty="0" smtClean="0">
                <a:hlinkClick r:id="rId4"/>
              </a:rPr>
              <a:t>A </a:t>
            </a:r>
            <a:r>
              <a:rPr lang="en-US" sz="2400" dirty="0">
                <a:hlinkClick r:id="rId4"/>
              </a:rPr>
              <a:t>short video on chart </a:t>
            </a:r>
            <a:r>
              <a:rPr lang="en-US" sz="2400" dirty="0" smtClean="0">
                <a:hlinkClick r:id="rId4"/>
              </a:rPr>
              <a:t>manipulation</a:t>
            </a:r>
            <a:endParaRPr lang="en-US" sz="2400" dirty="0" smtClean="0"/>
          </a:p>
        </p:txBody>
      </p:sp>
    </p:spTree>
    <p:extLst>
      <p:ext uri="{BB962C8B-B14F-4D97-AF65-F5344CB8AC3E}">
        <p14:creationId xmlns:p14="http://schemas.microsoft.com/office/powerpoint/2010/main" val="21100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Basics of Human Vision</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79" y="1214880"/>
            <a:ext cx="5921983" cy="5644391"/>
          </a:xfrm>
          <a:prstGeom prst="rect">
            <a:avLst/>
          </a:prstGeom>
        </p:spPr>
      </p:pic>
      <p:sp>
        <p:nvSpPr>
          <p:cNvPr id="7" name="Content Placeholder 2"/>
          <p:cNvSpPr txBox="1">
            <a:spLocks/>
          </p:cNvSpPr>
          <p:nvPr/>
        </p:nvSpPr>
        <p:spPr>
          <a:xfrm>
            <a:off x="5932714" y="2173711"/>
            <a:ext cx="6259286" cy="3850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smtClean="0"/>
              <a:t>Central vision is narrow</a:t>
            </a:r>
            <a:endParaRPr lang="en-US" sz="2400" dirty="0"/>
          </a:p>
          <a:p>
            <a:pPr>
              <a:lnSpc>
                <a:spcPct val="150000"/>
              </a:lnSpc>
            </a:pPr>
            <a:r>
              <a:rPr lang="en-US" sz="2400" dirty="0"/>
              <a:t>P</a:t>
            </a:r>
            <a:r>
              <a:rPr lang="en-US" sz="2400" dirty="0" smtClean="0"/>
              <a:t>eripheral vision is low res</a:t>
            </a:r>
          </a:p>
          <a:p>
            <a:pPr>
              <a:lnSpc>
                <a:spcPct val="150000"/>
              </a:lnSpc>
            </a:pPr>
            <a:r>
              <a:rPr lang="en-US" sz="2400" dirty="0" smtClean="0"/>
              <a:t>Our eyes jump all over an image and the brain creates an illusion of a broader visual field</a:t>
            </a:r>
          </a:p>
          <a:p>
            <a:endParaRPr lang="en-US" dirty="0" smtClean="0"/>
          </a:p>
          <a:p>
            <a:endParaRPr lang="en-US" dirty="0"/>
          </a:p>
        </p:txBody>
      </p:sp>
      <p:sp>
        <p:nvSpPr>
          <p:cNvPr id="8" name="TextBox 7"/>
          <p:cNvSpPr txBox="1"/>
          <p:nvPr/>
        </p:nvSpPr>
        <p:spPr>
          <a:xfrm>
            <a:off x="9951720" y="6581001"/>
            <a:ext cx="2316275" cy="276999"/>
          </a:xfrm>
          <a:prstGeom prst="rect">
            <a:avLst/>
          </a:prstGeom>
          <a:noFill/>
        </p:spPr>
        <p:txBody>
          <a:bodyPr wrap="none" rtlCol="0">
            <a:spAutoFit/>
          </a:bodyPr>
          <a:lstStyle/>
          <a:p>
            <a:r>
              <a:rPr lang="en-US" sz="1200" dirty="0" smtClean="0"/>
              <a:t>Image credit: Zyxwv99, Wikipedia </a:t>
            </a:r>
            <a:endParaRPr lang="en-US" sz="1200" dirty="0"/>
          </a:p>
        </p:txBody>
      </p:sp>
    </p:spTree>
    <p:extLst>
      <p:ext uri="{BB962C8B-B14F-4D97-AF65-F5344CB8AC3E}">
        <p14:creationId xmlns:p14="http://schemas.microsoft.com/office/powerpoint/2010/main" val="13093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50000"/>
              </a:lnSpc>
            </a:pPr>
            <a:r>
              <a:rPr lang="en-US" sz="2400" dirty="0"/>
              <a:t>Our eyes jump from one part of an image that stands out to </a:t>
            </a:r>
            <a:r>
              <a:rPr lang="en-US" sz="2400" dirty="0" smtClean="0"/>
              <a:t>another</a:t>
            </a:r>
          </a:p>
          <a:p>
            <a:pPr>
              <a:lnSpc>
                <a:spcPct val="150000"/>
              </a:lnSpc>
            </a:pPr>
            <a:r>
              <a:rPr lang="en-US" sz="2400" dirty="0"/>
              <a:t>Pre-attentive processing filters noise or irrelevant stimuli helping to maintain </a:t>
            </a:r>
            <a:r>
              <a:rPr lang="en-US" sz="2400" dirty="0" smtClean="0"/>
              <a:t>focus</a:t>
            </a:r>
          </a:p>
          <a:p>
            <a:pPr>
              <a:lnSpc>
                <a:spcPct val="150000"/>
              </a:lnSpc>
            </a:pPr>
            <a:r>
              <a:rPr lang="en-US" sz="2400" dirty="0" smtClean="0"/>
              <a:t>We are hard-wired to look at what differs from the 'average':</a:t>
            </a:r>
          </a:p>
          <a:p>
            <a:pPr marL="914400" lvl="1" indent="-457200">
              <a:lnSpc>
                <a:spcPct val="150000"/>
              </a:lnSpc>
              <a:buFont typeface="+mj-lt"/>
              <a:buAutoNum type="arabicPeriod"/>
            </a:pPr>
            <a:r>
              <a:rPr lang="en-US" dirty="0" smtClean="0"/>
              <a:t>Contrast</a:t>
            </a:r>
          </a:p>
          <a:p>
            <a:pPr marL="914400" lvl="1" indent="-457200">
              <a:lnSpc>
                <a:spcPct val="150000"/>
              </a:lnSpc>
              <a:buFont typeface="+mj-lt"/>
              <a:buAutoNum type="arabicPeriod"/>
            </a:pPr>
            <a:r>
              <a:rPr lang="en-US" dirty="0" smtClean="0"/>
              <a:t>Color</a:t>
            </a:r>
          </a:p>
          <a:p>
            <a:pPr marL="914400" lvl="1" indent="-457200">
              <a:lnSpc>
                <a:spcPct val="150000"/>
              </a:lnSpc>
              <a:buFont typeface="+mj-lt"/>
              <a:buAutoNum type="arabicPeriod"/>
            </a:pPr>
            <a:r>
              <a:rPr lang="en-US" dirty="0" smtClean="0"/>
              <a:t>Shape, size, orientation</a:t>
            </a:r>
          </a:p>
          <a:p>
            <a:pPr marL="914400" lvl="1" indent="-457200">
              <a:lnSpc>
                <a:spcPct val="150000"/>
              </a:lnSpc>
              <a:buFont typeface="+mj-lt"/>
              <a:buAutoNum type="arabicPeriod"/>
            </a:pPr>
            <a:r>
              <a:rPr lang="en-US" dirty="0" smtClean="0"/>
              <a:t>Patterns and connections</a:t>
            </a:r>
          </a:p>
        </p:txBody>
      </p:sp>
    </p:spTree>
    <p:extLst>
      <p:ext uri="{BB962C8B-B14F-4D97-AF65-F5344CB8AC3E}">
        <p14:creationId xmlns:p14="http://schemas.microsoft.com/office/powerpoint/2010/main" val="373181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Pre-attentive Attributes</a:t>
            </a:r>
            <a:endParaRPr lang="en-US" sz="3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249" y="1090939"/>
            <a:ext cx="6745501" cy="5545077"/>
          </a:xfrm>
          <a:prstGeom prst="rect">
            <a:avLst/>
          </a:prstGeom>
        </p:spPr>
      </p:pic>
      <p:sp>
        <p:nvSpPr>
          <p:cNvPr id="5" name="TextBox 4"/>
          <p:cNvSpPr txBox="1"/>
          <p:nvPr/>
        </p:nvSpPr>
        <p:spPr>
          <a:xfrm>
            <a:off x="10126755" y="6567536"/>
            <a:ext cx="2065245" cy="461665"/>
          </a:xfrm>
          <a:prstGeom prst="rect">
            <a:avLst/>
          </a:prstGeom>
          <a:noFill/>
        </p:spPr>
        <p:txBody>
          <a:bodyPr wrap="none" rtlCol="0">
            <a:spAutoFit/>
          </a:bodyPr>
          <a:lstStyle/>
          <a:p>
            <a:r>
              <a:rPr lang="en-US" sz="1200" dirty="0" smtClean="0"/>
              <a:t>Image credit: </a:t>
            </a:r>
            <a:r>
              <a:rPr lang="en-US" sz="1200" dirty="0" err="1" smtClean="0"/>
              <a:t>Heldiney</a:t>
            </a:r>
            <a:r>
              <a:rPr lang="en-US" sz="1200" dirty="0" smtClean="0"/>
              <a:t> Pereira</a:t>
            </a:r>
          </a:p>
          <a:p>
            <a:endParaRPr lang="en-US" sz="1200" dirty="0"/>
          </a:p>
        </p:txBody>
      </p:sp>
    </p:spTree>
    <p:extLst>
      <p:ext uri="{BB962C8B-B14F-4D97-AF65-F5344CB8AC3E}">
        <p14:creationId xmlns:p14="http://schemas.microsoft.com/office/powerpoint/2010/main" val="136046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 (continued)</a:t>
            </a:r>
            <a:endParaRPr lang="en-US" sz="3800" dirty="0"/>
          </a:p>
        </p:txBody>
      </p:sp>
      <p:sp>
        <p:nvSpPr>
          <p:cNvPr id="3" name="Content Placeholder 2"/>
          <p:cNvSpPr>
            <a:spLocks noGrp="1"/>
          </p:cNvSpPr>
          <p:nvPr>
            <p:ph idx="1"/>
          </p:nvPr>
        </p:nvSpPr>
        <p:spPr>
          <a:xfrm>
            <a:off x="838200" y="1404850"/>
            <a:ext cx="10882745" cy="5197286"/>
          </a:xfrm>
        </p:spPr>
        <p:txBody>
          <a:bodyPr>
            <a:normAutofit/>
          </a:bodyPr>
          <a:lstStyle/>
          <a:p>
            <a:pPr>
              <a:lnSpc>
                <a:spcPct val="125000"/>
              </a:lnSpc>
              <a:spcBef>
                <a:spcPts val="1200"/>
              </a:spcBef>
              <a:spcAft>
                <a:spcPts val="1200"/>
              </a:spcAft>
            </a:pPr>
            <a:r>
              <a:rPr lang="en-US" sz="2400" dirty="0" smtClean="0"/>
              <a:t>When more than a few distinct objects are present we view them as a single whole</a:t>
            </a:r>
          </a:p>
          <a:p>
            <a:pPr>
              <a:lnSpc>
                <a:spcPct val="125000"/>
              </a:lnSpc>
              <a:spcBef>
                <a:spcPts val="1200"/>
              </a:spcBef>
              <a:spcAft>
                <a:spcPts val="1200"/>
              </a:spcAft>
            </a:pPr>
            <a:r>
              <a:rPr lang="en-US" sz="2400" dirty="0" smtClean="0"/>
              <a:t>Spatially grouped objects are easier to distinguish: 10000000 vs 10,000,000</a:t>
            </a:r>
          </a:p>
          <a:p>
            <a:pPr>
              <a:lnSpc>
                <a:spcPct val="125000"/>
              </a:lnSpc>
              <a:spcBef>
                <a:spcPts val="1200"/>
              </a:spcBef>
              <a:spcAft>
                <a:spcPts val="1200"/>
              </a:spcAft>
            </a:pPr>
            <a:r>
              <a:rPr lang="en-US" sz="2400" dirty="0" smtClean="0"/>
              <a:t>We are pattern seekers, and our brain starts concocting a story even before we have a chance to process the whole picture</a:t>
            </a:r>
          </a:p>
          <a:p>
            <a:pPr>
              <a:lnSpc>
                <a:spcPct val="125000"/>
              </a:lnSpc>
              <a:spcBef>
                <a:spcPts val="1200"/>
              </a:spcBef>
              <a:spcAft>
                <a:spcPts val="1200"/>
              </a:spcAft>
            </a:pPr>
            <a:r>
              <a:rPr lang="en-US" sz="2400" dirty="0" smtClean="0"/>
              <a:t>Evolutionary baggage: warmer colors are associated with higher values or 'good' -- helpful to discern ripe fruits from the surrounding foliage, preference for symmetry</a:t>
            </a:r>
          </a:p>
          <a:p>
            <a:pPr>
              <a:lnSpc>
                <a:spcPct val="125000"/>
              </a:lnSpc>
              <a:spcBef>
                <a:spcPts val="1200"/>
              </a:spcBef>
              <a:spcAft>
                <a:spcPts val="1200"/>
              </a:spcAft>
            </a:pPr>
            <a:r>
              <a:rPr lang="en-US" sz="2400" dirty="0" smtClean="0"/>
              <a:t>Societal conventions: the time flows from left to right, text is read top-to-bottom, and left-to-right</a:t>
            </a:r>
            <a:endParaRPr lang="en-US" dirty="0" smtClean="0"/>
          </a:p>
        </p:txBody>
      </p:sp>
    </p:spTree>
    <p:extLst>
      <p:ext uri="{BB962C8B-B14F-4D97-AF65-F5344CB8AC3E}">
        <p14:creationId xmlns:p14="http://schemas.microsoft.com/office/powerpoint/2010/main" val="256374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Cultural Conventions</a:t>
            </a:r>
            <a:endParaRPr lang="en-US" sz="3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4573042"/>
          </a:xfrm>
          <a:prstGeom prst="rect">
            <a:avLst/>
          </a:prstGeom>
        </p:spPr>
      </p:pic>
      <p:sp>
        <p:nvSpPr>
          <p:cNvPr id="8" name="Content Placeholder 4"/>
          <p:cNvSpPr>
            <a:spLocks noGrp="1"/>
          </p:cNvSpPr>
          <p:nvPr>
            <p:ph idx="1"/>
          </p:nvPr>
        </p:nvSpPr>
        <p:spPr>
          <a:xfrm>
            <a:off x="1522958" y="5889072"/>
            <a:ext cx="9691173" cy="826316"/>
          </a:xfrm>
        </p:spPr>
        <p:txBody>
          <a:bodyPr>
            <a:normAutofit/>
          </a:bodyPr>
          <a:lstStyle/>
          <a:p>
            <a:r>
              <a:rPr lang="en-US" sz="2400" dirty="0" smtClean="0"/>
              <a:t>Let’s have a look at the performance of TSLA vs SP500 index, wait…</a:t>
            </a:r>
          </a:p>
        </p:txBody>
      </p:sp>
    </p:spTree>
    <p:extLst>
      <p:ext uri="{BB962C8B-B14F-4D97-AF65-F5344CB8AC3E}">
        <p14:creationId xmlns:p14="http://schemas.microsoft.com/office/powerpoint/2010/main" val="2166399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232882"/>
            <a:ext cx="10882745" cy="4833271"/>
          </a:xfrm>
        </p:spPr>
        <p:txBody>
          <a:bodyPr>
            <a:noAutofit/>
          </a:bodyPr>
          <a:lstStyle/>
          <a:p>
            <a:pPr>
              <a:lnSpc>
                <a:spcPct val="100000"/>
              </a:lnSpc>
              <a:spcBef>
                <a:spcPts val="1200"/>
              </a:spcBef>
              <a:spcAft>
                <a:spcPts val="1200"/>
              </a:spcAft>
            </a:pPr>
            <a:r>
              <a:rPr lang="en-US" sz="2400" dirty="0"/>
              <a:t>As </a:t>
            </a:r>
            <a:r>
              <a:rPr lang="en-US" sz="2400" dirty="0" smtClean="0"/>
              <a:t>we try to make sense out of the </a:t>
            </a:r>
            <a:r>
              <a:rPr lang="en-US" sz="2400" dirty="0"/>
              <a:t>slide, </a:t>
            </a:r>
            <a:r>
              <a:rPr lang="en-US" sz="2400" dirty="0" smtClean="0"/>
              <a:t>our brain has </a:t>
            </a:r>
            <a:r>
              <a:rPr lang="en-US" sz="2400" dirty="0"/>
              <a:t>to process the following</a:t>
            </a:r>
            <a:r>
              <a:rPr lang="en-US" sz="2400" dirty="0" smtClean="0"/>
              <a:t>:</a:t>
            </a:r>
            <a:endParaRPr lang="en-US" sz="2400" dirty="0"/>
          </a:p>
          <a:p>
            <a:pPr>
              <a:lnSpc>
                <a:spcPct val="100000"/>
              </a:lnSpc>
              <a:spcBef>
                <a:spcPts val="1200"/>
              </a:spcBef>
              <a:spcAft>
                <a:spcPts val="1200"/>
              </a:spcAft>
            </a:pPr>
            <a:r>
              <a:rPr lang="en-US" sz="2400" dirty="0"/>
              <a:t>the concept of a </a:t>
            </a:r>
            <a:r>
              <a:rPr lang="en-US" sz="2400" dirty="0" smtClean="0"/>
              <a:t>chart</a:t>
            </a:r>
            <a:endParaRPr lang="en-US" sz="2400" dirty="0"/>
          </a:p>
          <a:p>
            <a:pPr>
              <a:lnSpc>
                <a:spcPct val="100000"/>
              </a:lnSpc>
              <a:spcBef>
                <a:spcPts val="1200"/>
              </a:spcBef>
              <a:spcAft>
                <a:spcPts val="1200"/>
              </a:spcAft>
            </a:pPr>
            <a:r>
              <a:rPr lang="en-US" sz="2400" dirty="0"/>
              <a:t>the concept of an </a:t>
            </a:r>
            <a:r>
              <a:rPr lang="en-US" sz="2400" dirty="0" smtClean="0"/>
              <a:t>index</a:t>
            </a:r>
            <a:endParaRPr lang="en-US" sz="2400" dirty="0"/>
          </a:p>
          <a:p>
            <a:pPr>
              <a:lnSpc>
                <a:spcPct val="100000"/>
              </a:lnSpc>
              <a:spcBef>
                <a:spcPts val="1200"/>
              </a:spcBef>
              <a:spcAft>
                <a:spcPts val="1200"/>
              </a:spcAft>
            </a:pPr>
            <a:r>
              <a:rPr lang="en-US" sz="2400" dirty="0"/>
              <a:t>spatial representation of time </a:t>
            </a:r>
            <a:r>
              <a:rPr lang="en-US" sz="2400" dirty="0" smtClean="0"/>
              <a:t>flow</a:t>
            </a:r>
            <a:endParaRPr lang="en-US" sz="2400" dirty="0"/>
          </a:p>
          <a:p>
            <a:pPr>
              <a:lnSpc>
                <a:spcPct val="100000"/>
              </a:lnSpc>
              <a:spcBef>
                <a:spcPts val="1200"/>
              </a:spcBef>
              <a:spcAft>
                <a:spcPts val="1200"/>
              </a:spcAft>
            </a:pPr>
            <a:r>
              <a:rPr lang="en-US" sz="2400" b="1" dirty="0" smtClean="0"/>
              <a:t>representation </a:t>
            </a:r>
            <a:r>
              <a:rPr lang="en-US" sz="2400" b="1" dirty="0"/>
              <a:t>of </a:t>
            </a:r>
            <a:r>
              <a:rPr lang="en-US" sz="2400" b="1" dirty="0" smtClean="0"/>
              <a:t>dates</a:t>
            </a:r>
            <a:endParaRPr lang="en-US" sz="2400" b="1" dirty="0"/>
          </a:p>
          <a:p>
            <a:pPr>
              <a:lnSpc>
                <a:spcPct val="100000"/>
              </a:lnSpc>
              <a:spcBef>
                <a:spcPts val="1200"/>
              </a:spcBef>
              <a:spcAft>
                <a:spcPts val="1200"/>
              </a:spcAft>
            </a:pPr>
            <a:r>
              <a:rPr lang="en-US" sz="2400" dirty="0" smtClean="0"/>
              <a:t>... a </a:t>
            </a:r>
            <a:r>
              <a:rPr lang="en-US" sz="2400" dirty="0"/>
              <a:t>million other </a:t>
            </a:r>
            <a:r>
              <a:rPr lang="en-US" sz="2400" dirty="0" smtClean="0"/>
              <a:t>things...</a:t>
            </a:r>
            <a:endParaRPr lang="en-US" sz="2400" dirty="0"/>
          </a:p>
          <a:p>
            <a:pPr>
              <a:lnSpc>
                <a:spcPct val="100000"/>
              </a:lnSpc>
              <a:spcBef>
                <a:spcPts val="1200"/>
              </a:spcBef>
              <a:spcAft>
                <a:spcPts val="1200"/>
              </a:spcAft>
            </a:pPr>
            <a:r>
              <a:rPr lang="en-US" sz="2400" dirty="0"/>
              <a:t>the fact that Tesla has outperformed </a:t>
            </a:r>
            <a:r>
              <a:rPr lang="en-US" sz="2400" dirty="0" smtClean="0"/>
              <a:t>S&amp;P500</a:t>
            </a:r>
            <a:endParaRPr lang="en-US" sz="2400" dirty="0"/>
          </a:p>
        </p:txBody>
      </p:sp>
    </p:spTree>
    <p:extLst>
      <p:ext uri="{BB962C8B-B14F-4D97-AF65-F5344CB8AC3E}">
        <p14:creationId xmlns:p14="http://schemas.microsoft.com/office/powerpoint/2010/main" val="2238371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134919"/>
            <a:ext cx="10882745" cy="4833271"/>
          </a:xfrm>
        </p:spPr>
        <p:txBody>
          <a:bodyPr>
            <a:noAutofit/>
          </a:bodyPr>
          <a:lstStyle/>
          <a:p>
            <a:pPr>
              <a:lnSpc>
                <a:spcPct val="100000"/>
              </a:lnSpc>
              <a:spcBef>
                <a:spcPts val="1200"/>
              </a:spcBef>
              <a:spcAft>
                <a:spcPts val="1200"/>
              </a:spcAft>
            </a:pPr>
            <a:r>
              <a:rPr lang="en-US" sz="2400" dirty="0" smtClean="0"/>
              <a:t>The majority of us is accustomed to the time flowing from left to right</a:t>
            </a:r>
          </a:p>
          <a:p>
            <a:pPr>
              <a:lnSpc>
                <a:spcPct val="100000"/>
              </a:lnSpc>
              <a:spcBef>
                <a:spcPts val="1200"/>
              </a:spcBef>
              <a:spcAft>
                <a:spcPts val="1200"/>
              </a:spcAft>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a:lnSpc>
                <a:spcPct val="100000"/>
              </a:lnSpc>
              <a:spcBef>
                <a:spcPts val="1200"/>
              </a:spcBef>
              <a:spcAft>
                <a:spcPts val="1200"/>
              </a:spcAft>
            </a:pPr>
            <a:r>
              <a:rPr lang="en-US" sz="2400" dirty="0" smtClean="0"/>
              <a:t>Although </a:t>
            </a:r>
            <a:r>
              <a:rPr lang="en-US" sz="2400" dirty="0"/>
              <a:t>rather artificial, </a:t>
            </a:r>
            <a:r>
              <a:rPr lang="en-US" sz="2400" dirty="0" smtClean="0"/>
              <a:t>the reverse time </a:t>
            </a:r>
            <a:r>
              <a:rPr lang="en-US" sz="2400" dirty="0"/>
              <a:t>example highlights several things to keep in mind when visualizing research findings:</a:t>
            </a:r>
          </a:p>
          <a:p>
            <a:pPr lvl="1">
              <a:lnSpc>
                <a:spcPct val="100000"/>
              </a:lnSpc>
              <a:spcBef>
                <a:spcPts val="1200"/>
              </a:spcBef>
              <a:spcAft>
                <a:spcPts val="1200"/>
              </a:spcAft>
            </a:pPr>
            <a:r>
              <a:rPr lang="en-US" dirty="0"/>
              <a:t>there is what can heuristically be called </a:t>
            </a:r>
            <a:r>
              <a:rPr lang="en-US" b="1" dirty="0"/>
              <a:t>primary</a:t>
            </a:r>
            <a:r>
              <a:rPr lang="en-US" dirty="0"/>
              <a:t> and </a:t>
            </a:r>
            <a:r>
              <a:rPr lang="en-US" b="1" dirty="0"/>
              <a:t>secondary</a:t>
            </a:r>
            <a:r>
              <a:rPr lang="en-US" dirty="0"/>
              <a:t> information on every </a:t>
            </a:r>
            <a:r>
              <a:rPr lang="en-US" dirty="0" smtClean="0"/>
              <a:t>slide</a:t>
            </a:r>
            <a:endParaRPr lang="en-US" dirty="0"/>
          </a:p>
          <a:p>
            <a:pPr lvl="1">
              <a:lnSpc>
                <a:spcPct val="100000"/>
              </a:lnSpc>
              <a:spcBef>
                <a:spcPts val="1200"/>
              </a:spcBef>
              <a:spcAft>
                <a:spcPts val="1200"/>
              </a:spcAft>
            </a:pPr>
            <a:r>
              <a:rPr lang="en-US" dirty="0"/>
              <a:t>the brain needs to process </a:t>
            </a:r>
            <a:r>
              <a:rPr lang="en-US" dirty="0" smtClean="0"/>
              <a:t>both while its </a:t>
            </a:r>
            <a:r>
              <a:rPr lang="en-US" dirty="0"/>
              <a:t>resources are </a:t>
            </a:r>
            <a:r>
              <a:rPr lang="en-US" dirty="0" smtClean="0"/>
              <a:t>limited</a:t>
            </a:r>
            <a:endParaRPr lang="en-US" dirty="0"/>
          </a:p>
          <a:p>
            <a:pPr>
              <a:lnSpc>
                <a:spcPct val="100000"/>
              </a:lnSpc>
              <a:spcBef>
                <a:spcPts val="1200"/>
              </a:spcBef>
              <a:spcAft>
                <a:spcPts val="1200"/>
              </a:spcAft>
            </a:pPr>
            <a:r>
              <a:rPr lang="en-US" sz="2400" dirty="0" smtClean="0"/>
              <a:t>It </a:t>
            </a:r>
            <a:r>
              <a:rPr lang="en-US" sz="2400" dirty="0"/>
              <a:t>is the presenter's task to </a:t>
            </a:r>
            <a:r>
              <a:rPr lang="en-US" sz="2400" dirty="0" smtClean="0"/>
              <a:t>be </a:t>
            </a:r>
            <a:r>
              <a:rPr lang="en-US" sz="2400" dirty="0"/>
              <a:t>informed of the wiring of the audience's brains to foster concentration on the primary information. Which would maybe imply drawing charts differently for Aymara speakers.</a:t>
            </a:r>
          </a:p>
        </p:txBody>
      </p:sp>
    </p:spTree>
    <p:extLst>
      <p:ext uri="{BB962C8B-B14F-4D97-AF65-F5344CB8AC3E}">
        <p14:creationId xmlns:p14="http://schemas.microsoft.com/office/powerpoint/2010/main" val="478853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2910</TotalTime>
  <Words>1968</Words>
  <Application>Microsoft Office PowerPoint</Application>
  <PresentationFormat>Widescreen</PresentationFormat>
  <Paragraphs>346</Paragraphs>
  <Slides>27</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Strategies for Effective Data Visualization</vt:lpstr>
      <vt:lpstr>Plan of the Lecture</vt:lpstr>
      <vt:lpstr>Basics of Human Vision</vt:lpstr>
      <vt:lpstr>Hierarchy of Visual Attention</vt:lpstr>
      <vt:lpstr>Pre-attentive Attributes</vt:lpstr>
      <vt:lpstr>Hierarchy of Visual Attention (continued)</vt:lpstr>
      <vt:lpstr>Example: Cultural Conventions</vt:lpstr>
      <vt:lpstr>Primary / Secondary Information</vt:lpstr>
      <vt:lpstr>Primary / Secondary Information</vt:lpstr>
      <vt:lpstr>Example: Visual Layouts</vt:lpstr>
      <vt:lpstr>Example: Spatial Grouping and Symmetry</vt:lpstr>
      <vt:lpstr>Example: Spatial Grouping and Symmetry</vt:lpstr>
      <vt:lpstr>PowerPoint Presentation</vt:lpstr>
      <vt:lpstr>Why visualization is important</vt:lpstr>
      <vt:lpstr>Example: Sales Data</vt:lpstr>
      <vt:lpstr>Example: Sales Data</vt:lpstr>
      <vt:lpstr>Example: Sales Data</vt:lpstr>
      <vt:lpstr>PowerPoint Presentation</vt:lpstr>
      <vt:lpstr>Abuse of Visualization: Pie Charts</vt:lpstr>
      <vt:lpstr>Abuse of Visualization: Bar Charts &gt; Pie Charts</vt:lpstr>
      <vt:lpstr>Abuse of Visualization: Bar Charts &gt; Pie Charts</vt:lpstr>
      <vt:lpstr>Abuse of Visualization: Axes of Evil</vt:lpstr>
      <vt:lpstr>Color: Palettes and Color Harmonies</vt:lpstr>
      <vt:lpstr>Color Blindness</vt:lpstr>
      <vt:lpstr>Color Wheel: Custom Palettes</vt:lpstr>
      <vt:lpstr>Notes and Hints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Effective Data Visualization</dc:title>
  <dc:creator>Дмитрий Борисенко</dc:creator>
  <cp:lastModifiedBy>Дмитрий Борисенко</cp:lastModifiedBy>
  <cp:revision>80</cp:revision>
  <dcterms:created xsi:type="dcterms:W3CDTF">2020-08-15T18:08:07Z</dcterms:created>
  <dcterms:modified xsi:type="dcterms:W3CDTF">2020-08-20T13:52:50Z</dcterms:modified>
</cp:coreProperties>
</file>