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3" r:id="rId10"/>
  </p:sldIdLst>
  <p:sldSz cx="14630400" cy="8229600"/>
  <p:notesSz cx="8229600" cy="14630400"/>
  <p:embeddedFontLst>
    <p:embeddedFont>
      <p:font typeface="Instrument Sans Medium" panose="020B0604020202020204" charset="0"/>
      <p:regular r:id="rId12"/>
    </p:embeddedFont>
    <p:embeddedFont>
      <p:font typeface="Instrument Sans Semi Bold" panose="020B0604020202020204" charset="0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575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025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046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877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23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203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483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424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08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15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8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063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073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787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331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571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501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881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522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3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  <p:sldLayoutId id="2147483964" r:id="rId18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26635382200146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uk.wikipedia.org/wiki/%D0%9F%D0%BE%D1%88%D1%83%D0%BA_%D1%88%D0%BB%D1%8F%D1%85%D1%83" TargetMode="External"/><Relationship Id="rId4" Type="http://schemas.openxmlformats.org/officeDocument/2006/relationships/hyperlink" Target="https://uk.wikipedia.org/wiki/%D0%A2%D0%B5%D0%BE%D1%80%D1%96%D1%8F_%D0%BF%D1%80%D0%BE%D1%82%D1%96%D0%BA%D0%B0%D0%BD%D0%BD%D1%8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2AD683-D161-8A53-1609-0CA21064BAA2}"/>
              </a:ext>
            </a:extLst>
          </p:cNvPr>
          <p:cNvSpPr txBox="1"/>
          <p:nvPr/>
        </p:nvSpPr>
        <p:spPr>
          <a:xfrm>
            <a:off x="2280976" y="498425"/>
            <a:ext cx="10068448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0" i="0" dirty="0">
                <a:effectLst/>
                <a:latin typeface="Times New Roman" panose="02020603050405020304" pitchFamily="18" charset="0"/>
              </a:rPr>
              <a:t>Дніпровський Науковий ліцей інформаційних технологій Дніпровської міської ради</a:t>
            </a:r>
          </a:p>
          <a:p>
            <a:pPr algn="ctr"/>
            <a:endParaRPr lang="uk-UA" sz="2400" b="0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uk-UA" sz="2800" b="0" i="0" dirty="0">
                <a:effectLst/>
                <a:latin typeface="Times New Roman" panose="02020603050405020304" pitchFamily="18" charset="0"/>
              </a:rPr>
              <a:t>ВИПУСКНА РОБОТА</a:t>
            </a:r>
          </a:p>
          <a:p>
            <a:pPr algn="ctr"/>
            <a:r>
              <a:rPr lang="uk-UA" sz="2800" b="0" i="0" dirty="0">
                <a:effectLst/>
                <a:latin typeface="Times New Roman" panose="02020603050405020304" pitchFamily="18" charset="0"/>
              </a:rPr>
              <a:t>На тему “Пошук шляху на графах у тривимірному просторі”</a:t>
            </a:r>
          </a:p>
          <a:p>
            <a:pPr algn="ctr"/>
            <a:endParaRPr lang="uk-UA" sz="2400" dirty="0">
              <a:latin typeface="Times New Roman" panose="02020603050405020304" pitchFamily="18" charset="0"/>
            </a:endParaRPr>
          </a:p>
          <a:p>
            <a:pPr algn="ctr"/>
            <a:endParaRPr lang="uk-UA" sz="2400" b="0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uk-UA" sz="2400" b="0" i="0" dirty="0">
              <a:effectLst/>
              <a:latin typeface="Times New Roman" panose="02020603050405020304" pitchFamily="18" charset="0"/>
            </a:endParaRPr>
          </a:p>
          <a:p>
            <a:pPr algn="r"/>
            <a:r>
              <a:rPr lang="uk-UA" sz="2400" b="0" i="0" dirty="0">
                <a:effectLst/>
                <a:latin typeface="Times New Roman" panose="02020603050405020304" pitchFamily="18" charset="0"/>
              </a:rPr>
              <a:t>Виконав:</a:t>
            </a:r>
          </a:p>
          <a:p>
            <a:pPr algn="r"/>
            <a:r>
              <a:rPr lang="uk-UA" sz="2400" b="0" i="0" dirty="0">
                <a:effectLst/>
                <a:latin typeface="Times New Roman" panose="02020603050405020304" pitchFamily="18" charset="0"/>
              </a:rPr>
              <a:t>Ліцеїст 11-Б класу</a:t>
            </a:r>
          </a:p>
          <a:p>
            <a:pPr algn="r"/>
            <a:r>
              <a:rPr lang="uk-UA" sz="2400" b="0" i="0" dirty="0">
                <a:effectLst/>
                <a:latin typeface="Times New Roman" panose="02020603050405020304" pitchFamily="18" charset="0"/>
              </a:rPr>
              <a:t>Напольських Денис Сергійович</a:t>
            </a:r>
          </a:p>
          <a:p>
            <a:pPr algn="r"/>
            <a:r>
              <a:rPr lang="uk-UA" sz="2400" dirty="0">
                <a:latin typeface="Times New Roman" panose="02020603050405020304" pitchFamily="18" charset="0"/>
              </a:rPr>
              <a:t>Керівник</a:t>
            </a:r>
            <a:r>
              <a:rPr lang="uk-UA" sz="2400" b="0" i="0" dirty="0">
                <a:effectLst/>
                <a:latin typeface="Times New Roman" panose="02020603050405020304" pitchFamily="18" charset="0"/>
              </a:rPr>
              <a:t>:</a:t>
            </a:r>
          </a:p>
          <a:p>
            <a:pPr algn="r"/>
            <a:r>
              <a:rPr lang="uk-UA" sz="2400" b="0" i="0" dirty="0">
                <a:effectLst/>
                <a:latin typeface="Times New Roman" panose="02020603050405020304" pitchFamily="18" charset="0"/>
              </a:rPr>
              <a:t>Ентін Йосиф Абрамович</a:t>
            </a:r>
            <a:endParaRPr lang="en-US" sz="2400" b="0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uk-UA" sz="2400" b="0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uk-UA" sz="2400" dirty="0">
              <a:latin typeface="Times New Roman" panose="02020603050405020304" pitchFamily="18" charset="0"/>
            </a:endParaRPr>
          </a:p>
          <a:p>
            <a:pPr algn="ctr"/>
            <a:endParaRPr lang="uk-UA" sz="2400" dirty="0">
              <a:latin typeface="Times New Roman" panose="02020603050405020304" pitchFamily="18" charset="0"/>
            </a:endParaRPr>
          </a:p>
          <a:p>
            <a:pPr algn="ctr"/>
            <a:endParaRPr lang="uk-UA" sz="2400" b="0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uk-UA" sz="2400" b="0" i="0" dirty="0">
                <a:effectLst/>
                <a:latin typeface="Times New Roman" panose="02020603050405020304" pitchFamily="18" charset="0"/>
              </a:rPr>
              <a:t>Дніпро</a:t>
            </a:r>
          </a:p>
          <a:p>
            <a:pPr algn="ctr"/>
            <a:r>
              <a:rPr lang="uk-UA" sz="2400" b="0" i="0" dirty="0">
                <a:effectLst/>
                <a:latin typeface="Times New Roman" panose="02020603050405020304" pitchFamily="18" charset="0"/>
              </a:rPr>
              <a:t>(2024)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uk-UA" sz="44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Теоретичні основи</a:t>
            </a:r>
            <a:endParaRPr lang="uk-UA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uk-UA" sz="22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Графи</a:t>
            </a:r>
            <a:endParaRPr lang="uk-UA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uk-UA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Граф - це математична структура, що представляє зв'язки між об'єктами. Він складається з вершин (вузлів) і </a:t>
            </a:r>
            <a:r>
              <a:rPr lang="uk-UA" sz="175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ребер</a:t>
            </a:r>
            <a:r>
              <a:rPr lang="uk-UA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 які з'єднують ці вершини. Вершини можуть представляти будь-які об'єкти, а ребра - їх зв'язки.</a:t>
            </a:r>
            <a:endParaRPr lang="uk-UA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452813"/>
            <a:ext cx="29331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uk-UA" sz="22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Тривимірний простір</a:t>
            </a:r>
            <a:endParaRPr lang="uk-UA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033957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uk-UA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Тривимірний простір характеризується трьома осями координат - X, Y і Z. Кожна точка в цьому просторі має три координати, що визначають її положення. У нашому випадку, вершини графа розміщуються в тривимірному просторі.</a:t>
            </a:r>
            <a:endParaRPr lang="uk-UA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1271" y="1045012"/>
            <a:ext cx="7387409" cy="581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uk-UA" sz="36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Популярні методи пошуку шляхів</a:t>
            </a:r>
            <a:endParaRPr lang="uk-UA" sz="3650" dirty="0"/>
          </a:p>
        </p:txBody>
      </p:sp>
      <p:sp>
        <p:nvSpPr>
          <p:cNvPr id="4" name="Shape 1"/>
          <p:cNvSpPr/>
          <p:nvPr/>
        </p:nvSpPr>
        <p:spPr>
          <a:xfrm>
            <a:off x="651272" y="2115026"/>
            <a:ext cx="418624" cy="418624"/>
          </a:xfrm>
          <a:prstGeom prst="roundRect">
            <a:avLst>
              <a:gd name="adj" fmla="val 1867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5" name="Text 2"/>
          <p:cNvSpPr/>
          <p:nvPr/>
        </p:nvSpPr>
        <p:spPr>
          <a:xfrm>
            <a:off x="806529" y="2184678"/>
            <a:ext cx="108109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uk-UA" sz="2150" dirty="0">
                <a:solidFill>
                  <a:schemeClr val="bg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uk-UA" sz="2150" dirty="0">
              <a:solidFill>
                <a:schemeClr val="bg1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1255990" y="2115026"/>
            <a:ext cx="2326243" cy="290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uk-UA" sz="18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Алгоритм </a:t>
            </a:r>
            <a:r>
              <a:rPr lang="uk-UA" sz="1800" dirty="0" err="1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Дейкстри</a:t>
            </a:r>
            <a:endParaRPr lang="uk-UA" sz="1800" dirty="0"/>
          </a:p>
        </p:txBody>
      </p:sp>
      <p:sp>
        <p:nvSpPr>
          <p:cNvPr id="7" name="Text 4"/>
          <p:cNvSpPr/>
          <p:nvPr/>
        </p:nvSpPr>
        <p:spPr>
          <a:xfrm>
            <a:off x="1255990" y="2517338"/>
            <a:ext cx="3223022" cy="1785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uk-UA" sz="14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Алгоритм </a:t>
            </a:r>
            <a:r>
              <a:rPr lang="uk-UA" sz="145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Дейкстри</a:t>
            </a:r>
            <a:r>
              <a:rPr lang="uk-UA" sz="14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знаходить найкоротший шлях від однієї вершини до іншої в графі з невід'ємними вагами </a:t>
            </a:r>
            <a:r>
              <a:rPr lang="uk-UA" sz="145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ребер</a:t>
            </a:r>
            <a:r>
              <a:rPr lang="uk-UA" sz="14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. Він працює за допомогою побудови дерева найкоротших шляхів.</a:t>
            </a:r>
            <a:endParaRPr lang="uk-UA" sz="1450" dirty="0"/>
          </a:p>
        </p:txBody>
      </p:sp>
      <p:sp>
        <p:nvSpPr>
          <p:cNvPr id="8" name="Shape 5"/>
          <p:cNvSpPr/>
          <p:nvPr/>
        </p:nvSpPr>
        <p:spPr>
          <a:xfrm>
            <a:off x="4665107" y="2115026"/>
            <a:ext cx="418624" cy="418624"/>
          </a:xfrm>
          <a:prstGeom prst="roundRect">
            <a:avLst>
              <a:gd name="adj" fmla="val 1867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9" name="Text 6"/>
          <p:cNvSpPr/>
          <p:nvPr/>
        </p:nvSpPr>
        <p:spPr>
          <a:xfrm>
            <a:off x="4796671" y="2184678"/>
            <a:ext cx="155496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uk-UA" sz="2150" dirty="0">
                <a:solidFill>
                  <a:schemeClr val="bg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uk-UA" sz="2150" dirty="0">
              <a:solidFill>
                <a:schemeClr val="bg1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5269825" y="2115026"/>
            <a:ext cx="2326243" cy="290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uk-UA" sz="18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Алгоритм A*</a:t>
            </a:r>
            <a:endParaRPr lang="uk-UA" sz="1800" dirty="0"/>
          </a:p>
        </p:txBody>
      </p:sp>
      <p:sp>
        <p:nvSpPr>
          <p:cNvPr id="11" name="Text 8"/>
          <p:cNvSpPr/>
          <p:nvPr/>
        </p:nvSpPr>
        <p:spPr>
          <a:xfrm>
            <a:off x="5269825" y="2517338"/>
            <a:ext cx="3223022" cy="20835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uk-UA" sz="14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Алгоритм A* - це евристичний алгоритм, який покращує алгоритм </a:t>
            </a:r>
            <a:r>
              <a:rPr lang="uk-UA" sz="145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Дейкстри</a:t>
            </a:r>
            <a:r>
              <a:rPr lang="uk-UA" sz="14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за рахунок використання евристики для оцінки відстані від поточного вузла до цільового. Це дозволяє йому швидше знаходити рішення.</a:t>
            </a:r>
            <a:endParaRPr lang="uk-UA" sz="1450" dirty="0"/>
          </a:p>
        </p:txBody>
      </p:sp>
      <p:sp>
        <p:nvSpPr>
          <p:cNvPr id="12" name="Shape 9"/>
          <p:cNvSpPr/>
          <p:nvPr/>
        </p:nvSpPr>
        <p:spPr>
          <a:xfrm>
            <a:off x="651272" y="4996339"/>
            <a:ext cx="418624" cy="418624"/>
          </a:xfrm>
          <a:prstGeom prst="roundRect">
            <a:avLst>
              <a:gd name="adj" fmla="val 1867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13" name="Text 10"/>
          <p:cNvSpPr/>
          <p:nvPr/>
        </p:nvSpPr>
        <p:spPr>
          <a:xfrm>
            <a:off x="779740" y="5065990"/>
            <a:ext cx="161687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uk-UA" sz="2150" dirty="0">
                <a:solidFill>
                  <a:schemeClr val="bg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uk-UA" sz="2150" dirty="0">
              <a:solidFill>
                <a:schemeClr val="bg1"/>
              </a:solidFill>
            </a:endParaRPr>
          </a:p>
        </p:txBody>
      </p:sp>
      <p:sp>
        <p:nvSpPr>
          <p:cNvPr id="14" name="Text 11"/>
          <p:cNvSpPr/>
          <p:nvPr/>
        </p:nvSpPr>
        <p:spPr>
          <a:xfrm>
            <a:off x="1255990" y="4996339"/>
            <a:ext cx="2561749" cy="290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uk-UA" sz="18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Пошук в ширину (BFS)</a:t>
            </a:r>
            <a:endParaRPr lang="uk-UA" sz="1800" dirty="0"/>
          </a:p>
        </p:txBody>
      </p:sp>
      <p:sp>
        <p:nvSpPr>
          <p:cNvPr id="15" name="Text 12"/>
          <p:cNvSpPr/>
          <p:nvPr/>
        </p:nvSpPr>
        <p:spPr>
          <a:xfrm>
            <a:off x="1255990" y="5398651"/>
            <a:ext cx="3223022" cy="14882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uk-UA" sz="14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Пошук в ширину використовується для обходу графа в послідовності рівнів. Він починає з початкового вузла і досліджує всіх його сусідів, потім сусідів </a:t>
            </a:r>
            <a:r>
              <a:rPr lang="uk-UA" sz="145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сусідів</a:t>
            </a:r>
            <a:r>
              <a:rPr lang="uk-UA" sz="14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і так далі.</a:t>
            </a:r>
            <a:endParaRPr lang="uk-UA" sz="1450" dirty="0"/>
          </a:p>
        </p:txBody>
      </p:sp>
      <p:sp>
        <p:nvSpPr>
          <p:cNvPr id="16" name="Shape 13"/>
          <p:cNvSpPr/>
          <p:nvPr/>
        </p:nvSpPr>
        <p:spPr>
          <a:xfrm>
            <a:off x="4665107" y="4996339"/>
            <a:ext cx="418624" cy="418624"/>
          </a:xfrm>
          <a:prstGeom prst="roundRect">
            <a:avLst>
              <a:gd name="adj" fmla="val 1867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17" name="Text 14"/>
          <p:cNvSpPr/>
          <p:nvPr/>
        </p:nvSpPr>
        <p:spPr>
          <a:xfrm>
            <a:off x="4788575" y="5065990"/>
            <a:ext cx="171688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uk-UA" sz="2150" dirty="0">
                <a:solidFill>
                  <a:schemeClr val="bg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4</a:t>
            </a:r>
            <a:endParaRPr lang="uk-UA" sz="2150" dirty="0">
              <a:solidFill>
                <a:schemeClr val="bg1"/>
              </a:solidFill>
            </a:endParaRPr>
          </a:p>
        </p:txBody>
      </p:sp>
      <p:sp>
        <p:nvSpPr>
          <p:cNvPr id="18" name="Text 15"/>
          <p:cNvSpPr/>
          <p:nvPr/>
        </p:nvSpPr>
        <p:spPr>
          <a:xfrm>
            <a:off x="5269825" y="4996339"/>
            <a:ext cx="2609850" cy="290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uk-UA" sz="18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Пошук в глибину (DFS)</a:t>
            </a:r>
            <a:endParaRPr lang="uk-UA" sz="1800" dirty="0"/>
          </a:p>
        </p:txBody>
      </p:sp>
      <p:sp>
        <p:nvSpPr>
          <p:cNvPr id="19" name="Text 16"/>
          <p:cNvSpPr/>
          <p:nvPr/>
        </p:nvSpPr>
        <p:spPr>
          <a:xfrm>
            <a:off x="5269825" y="5398651"/>
            <a:ext cx="3223022" cy="1785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uk-UA" sz="14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Пошук в глибину - це алгоритм обходу графа, який рухається по гілках дерева до кінця, перш ніж повертатися до попереднього рівня. Він добре підходить для знаходження циклів в графі.</a:t>
            </a:r>
            <a:endParaRPr lang="uk-UA" sz="14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78146" y="1815592"/>
            <a:ext cx="5429369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uk-UA" sz="42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Реалізація проекту</a:t>
            </a:r>
            <a:endParaRPr lang="uk-UA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8146" y="2820003"/>
            <a:ext cx="54292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1"/>
          <p:cNvSpPr/>
          <p:nvPr/>
        </p:nvSpPr>
        <p:spPr>
          <a:xfrm>
            <a:off x="878146" y="3580098"/>
            <a:ext cx="283273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uk-UA" sz="21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Мова програмування</a:t>
            </a:r>
            <a:endParaRPr lang="uk-UA" sz="2100" dirty="0"/>
          </a:p>
        </p:txBody>
      </p:sp>
      <p:sp>
        <p:nvSpPr>
          <p:cNvPr id="6" name="Text 2"/>
          <p:cNvSpPr/>
          <p:nvPr/>
        </p:nvSpPr>
        <p:spPr>
          <a:xfrm>
            <a:off x="878147" y="4049681"/>
            <a:ext cx="4152900" cy="20845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uk-UA" sz="17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Для реалізації проекту було використано мову програмування C# через її баланс між швидкістю роботи та легкістю користування</a:t>
            </a:r>
            <a:endParaRPr lang="uk-UA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6801" y="2820003"/>
            <a:ext cx="54292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3"/>
          <p:cNvSpPr/>
          <p:nvPr/>
        </p:nvSpPr>
        <p:spPr>
          <a:xfrm>
            <a:off x="5356801" y="3580098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uk-UA" sz="21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Бібліотеки</a:t>
            </a:r>
            <a:endParaRPr lang="uk-UA" sz="2100" dirty="0"/>
          </a:p>
        </p:txBody>
      </p:sp>
      <p:sp>
        <p:nvSpPr>
          <p:cNvPr id="9" name="Text 4"/>
          <p:cNvSpPr/>
          <p:nvPr/>
        </p:nvSpPr>
        <p:spPr>
          <a:xfrm>
            <a:off x="5356801" y="4049681"/>
            <a:ext cx="4152900" cy="17371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uk-UA" sz="17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Було використано лише дві бібліотеки: </a:t>
            </a:r>
            <a:r>
              <a:rPr lang="en-US" sz="17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OpenTK</a:t>
            </a:r>
            <a:r>
              <a:rPr lang="uk-UA" sz="17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для роботи з </a:t>
            </a:r>
            <a:r>
              <a:rPr lang="en-US" sz="17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OpenGL</a:t>
            </a:r>
            <a:r>
              <a:rPr lang="uk-UA" sz="17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 та </a:t>
            </a:r>
            <a:r>
              <a:rPr lang="en-US" sz="17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ImGui.NET </a:t>
            </a:r>
            <a:r>
              <a:rPr lang="uk-UA" sz="17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для графічного інтерфейсу програми.</a:t>
            </a:r>
            <a:endParaRPr lang="uk-UA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5456" y="2820003"/>
            <a:ext cx="54292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5"/>
          <p:cNvSpPr/>
          <p:nvPr/>
        </p:nvSpPr>
        <p:spPr>
          <a:xfrm>
            <a:off x="9835456" y="3580098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uk-UA" sz="21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Алгоритми</a:t>
            </a:r>
            <a:endParaRPr lang="uk-UA" sz="2100" dirty="0"/>
          </a:p>
        </p:txBody>
      </p:sp>
      <p:sp>
        <p:nvSpPr>
          <p:cNvPr id="12" name="Text 6"/>
          <p:cNvSpPr/>
          <p:nvPr/>
        </p:nvSpPr>
        <p:spPr>
          <a:xfrm>
            <a:off x="9835456" y="4049681"/>
            <a:ext cx="4152900" cy="17371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uk-UA" sz="17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У проекті були реалізовані алгоритми</a:t>
            </a:r>
            <a:br>
              <a:rPr lang="uk-UA" sz="17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</a:br>
            <a:r>
              <a:rPr lang="uk-UA" sz="17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A* та BFS, які були обрані через їх гнучкість для різних сценаріїв пошуку шляхів.</a:t>
            </a:r>
            <a:endParaRPr lang="uk-UA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6A37F7-682B-E446-CF0D-E0F37D2A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47"/>
          <a:stretch/>
        </p:blipFill>
        <p:spPr>
          <a:xfrm>
            <a:off x="1952482" y="1438275"/>
            <a:ext cx="12677918" cy="679132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FB8D5-1B12-EA98-9786-437DBE50B0F6}"/>
              </a:ext>
            </a:extLst>
          </p:cNvPr>
          <p:cNvSpPr txBox="1"/>
          <p:nvPr/>
        </p:nvSpPr>
        <p:spPr>
          <a:xfrm>
            <a:off x="0" y="434623"/>
            <a:ext cx="28793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uk-UA" dirty="0"/>
              <a:t>Основні функції програми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01CDD35-BEF1-58B3-EF4F-A22D1BA1D02E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897269" y="1346342"/>
            <a:ext cx="1597600" cy="512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0AF211-91F6-F4F9-60B1-61458354C614}"/>
              </a:ext>
            </a:extLst>
          </p:cNvPr>
          <p:cNvCxnSpPr>
            <a:cxnSpLocks/>
          </p:cNvCxnSpPr>
          <p:nvPr/>
        </p:nvCxnSpPr>
        <p:spPr>
          <a:xfrm flipH="1">
            <a:off x="100484" y="803952"/>
            <a:ext cx="25422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69EDCF1-AD41-2200-6878-9C91B2633ADE}"/>
              </a:ext>
            </a:extLst>
          </p:cNvPr>
          <p:cNvSpPr txBox="1"/>
          <p:nvPr/>
        </p:nvSpPr>
        <p:spPr>
          <a:xfrm>
            <a:off x="100484" y="4270613"/>
            <a:ext cx="170821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dirty="0"/>
              <a:t>Налаштування</a:t>
            </a:r>
            <a:br>
              <a:rPr lang="uk-UA" dirty="0"/>
            </a:br>
            <a:r>
              <a:rPr lang="uk-UA" dirty="0"/>
              <a:t>сітки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3776413-9D2F-4E90-105B-42E672CAB7DE}"/>
              </a:ext>
            </a:extLst>
          </p:cNvPr>
          <p:cNvCxnSpPr>
            <a:stCxn id="57" idx="2"/>
          </p:cNvCxnSpPr>
          <p:nvPr/>
        </p:nvCxnSpPr>
        <p:spPr>
          <a:xfrm rot="16200000" flipH="1">
            <a:off x="1168810" y="4702728"/>
            <a:ext cx="569456" cy="9978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9F7772F-8215-9FC8-076C-77AE27D7ABE7}"/>
              </a:ext>
            </a:extLst>
          </p:cNvPr>
          <p:cNvCxnSpPr/>
          <p:nvPr/>
        </p:nvCxnSpPr>
        <p:spPr>
          <a:xfrm>
            <a:off x="100484" y="4916944"/>
            <a:ext cx="1708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8566D6C-2BD6-F7F8-B492-B34CAAE1A06D}"/>
              </a:ext>
            </a:extLst>
          </p:cNvPr>
          <p:cNvSpPr txBox="1"/>
          <p:nvPr/>
        </p:nvSpPr>
        <p:spPr>
          <a:xfrm>
            <a:off x="3331028" y="680829"/>
            <a:ext cx="2190541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dirty="0"/>
              <a:t>Вікно візуалізації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9AEDF5F-58A1-54BC-EF47-917207578AFF}"/>
              </a:ext>
            </a:extLst>
          </p:cNvPr>
          <p:cNvCxnSpPr>
            <a:cxnSpLocks/>
          </p:cNvCxnSpPr>
          <p:nvPr/>
        </p:nvCxnSpPr>
        <p:spPr>
          <a:xfrm>
            <a:off x="3331028" y="1050160"/>
            <a:ext cx="1841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A0B52F2-FB8C-35E8-EDE6-7400D88E7B92}"/>
              </a:ext>
            </a:extLst>
          </p:cNvPr>
          <p:cNvCxnSpPr>
            <a:cxnSpLocks/>
            <a:stCxn id="65" idx="2"/>
          </p:cNvCxnSpPr>
          <p:nvPr/>
        </p:nvCxnSpPr>
        <p:spPr>
          <a:xfrm rot="16200000" flipH="1">
            <a:off x="3933983" y="1542476"/>
            <a:ext cx="1351396" cy="366764"/>
          </a:xfrm>
          <a:prstGeom prst="bentConnector3">
            <a:avLst>
              <a:gd name="adj1" fmla="val 224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E9693BB-EE45-268F-850E-E4395128D198}"/>
              </a:ext>
            </a:extLst>
          </p:cNvPr>
          <p:cNvSpPr txBox="1"/>
          <p:nvPr/>
        </p:nvSpPr>
        <p:spPr>
          <a:xfrm>
            <a:off x="11135058" y="680829"/>
            <a:ext cx="25080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dirty="0"/>
              <a:t>Дисплей результатів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FE60A11E-7276-9B90-D7E1-399B051DA5BF}"/>
              </a:ext>
            </a:extLst>
          </p:cNvPr>
          <p:cNvCxnSpPr>
            <a:cxnSpLocks/>
            <a:stCxn id="74" idx="2"/>
          </p:cNvCxnSpPr>
          <p:nvPr/>
        </p:nvCxnSpPr>
        <p:spPr>
          <a:xfrm rot="16200000" flipH="1">
            <a:off x="10172046" y="3267219"/>
            <a:ext cx="5883076" cy="14489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7E00D67-F0B5-726D-21AE-4E8F7298E70C}"/>
              </a:ext>
            </a:extLst>
          </p:cNvPr>
          <p:cNvCxnSpPr/>
          <p:nvPr/>
        </p:nvCxnSpPr>
        <p:spPr>
          <a:xfrm>
            <a:off x="11135058" y="1050161"/>
            <a:ext cx="21402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D13A28-5705-6D57-ECF0-2137E883B754}"/>
              </a:ext>
            </a:extLst>
          </p:cNvPr>
          <p:cNvSpPr txBox="1"/>
          <p:nvPr/>
        </p:nvSpPr>
        <p:spPr>
          <a:xfrm>
            <a:off x="5116411" y="34511"/>
            <a:ext cx="566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/>
              <a:t>Інтерфейс 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359957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46D1E6-9D48-86D8-E2A2-EE55502CB6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864"/>
          <a:stretch/>
        </p:blipFill>
        <p:spPr>
          <a:xfrm>
            <a:off x="612948" y="3152513"/>
            <a:ext cx="2222306" cy="47843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089DB4-EFBE-DA8D-0E9C-AF47A3F75284}"/>
              </a:ext>
            </a:extLst>
          </p:cNvPr>
          <p:cNvSpPr txBox="1"/>
          <p:nvPr/>
        </p:nvSpPr>
        <p:spPr>
          <a:xfrm>
            <a:off x="4089678" y="3445250"/>
            <a:ext cx="442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Розміри сітки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A0719-44F9-DA16-69CF-884E67F801BF}"/>
              </a:ext>
            </a:extLst>
          </p:cNvPr>
          <p:cNvSpPr txBox="1"/>
          <p:nvPr/>
        </p:nvSpPr>
        <p:spPr>
          <a:xfrm>
            <a:off x="3653230" y="4062500"/>
            <a:ext cx="323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Координати початку шляху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BBE24B-E694-3080-8AF0-96B1ABEC330F}"/>
              </a:ext>
            </a:extLst>
          </p:cNvPr>
          <p:cNvSpPr txBox="1"/>
          <p:nvPr/>
        </p:nvSpPr>
        <p:spPr>
          <a:xfrm>
            <a:off x="4079630" y="4730431"/>
            <a:ext cx="426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Координати кінця шляху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62C905-1388-B3F8-E103-463B0EF434B8}"/>
              </a:ext>
            </a:extLst>
          </p:cNvPr>
          <p:cNvSpPr txBox="1"/>
          <p:nvPr/>
        </p:nvSpPr>
        <p:spPr>
          <a:xfrm>
            <a:off x="3789848" y="5329822"/>
            <a:ext cx="426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Шанс помістити частинку провідника у кожної клітини у сітці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6448A2-3F01-8850-5116-5E111060A839}"/>
              </a:ext>
            </a:extLst>
          </p:cNvPr>
          <p:cNvSpPr txBox="1"/>
          <p:nvPr/>
        </p:nvSpPr>
        <p:spPr>
          <a:xfrm>
            <a:off x="4089678" y="6233864"/>
            <a:ext cx="426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Розмір частинок провідника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957EFD-CBED-52B2-1281-04AD201DD2B0}"/>
              </a:ext>
            </a:extLst>
          </p:cNvPr>
          <p:cNvSpPr/>
          <p:nvPr/>
        </p:nvSpPr>
        <p:spPr>
          <a:xfrm>
            <a:off x="622996" y="3495492"/>
            <a:ext cx="1629508" cy="56270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6FC4B6-E987-B03F-DD0D-C0B62F5E53FB}"/>
              </a:ext>
            </a:extLst>
          </p:cNvPr>
          <p:cNvSpPr/>
          <p:nvPr/>
        </p:nvSpPr>
        <p:spPr>
          <a:xfrm>
            <a:off x="622996" y="4170962"/>
            <a:ext cx="1629508" cy="56270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680834-4D88-836F-549C-4202D793B168}"/>
              </a:ext>
            </a:extLst>
          </p:cNvPr>
          <p:cNvSpPr/>
          <p:nvPr/>
        </p:nvSpPr>
        <p:spPr>
          <a:xfrm>
            <a:off x="624671" y="4845876"/>
            <a:ext cx="1629508" cy="56270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F44B8B-0AD9-B3FC-9582-8DF87C4DC296}"/>
              </a:ext>
            </a:extLst>
          </p:cNvPr>
          <p:cNvSpPr/>
          <p:nvPr/>
        </p:nvSpPr>
        <p:spPr>
          <a:xfrm>
            <a:off x="612948" y="5520791"/>
            <a:ext cx="1629508" cy="20543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2E4D137-9D76-F883-1AC5-6856F5DF45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8088"/>
          <a:stretch/>
        </p:blipFill>
        <p:spPr>
          <a:xfrm>
            <a:off x="11951705" y="1905340"/>
            <a:ext cx="2222306" cy="3449151"/>
          </a:xfrm>
          <a:prstGeom prst="rect">
            <a:avLst/>
          </a:prstGeom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84F576-C3AE-B9EB-CD15-E22F4E5EDF9F}"/>
              </a:ext>
            </a:extLst>
          </p:cNvPr>
          <p:cNvCxnSpPr>
            <a:stCxn id="2" idx="1"/>
            <a:endCxn id="25" idx="3"/>
          </p:cNvCxnSpPr>
          <p:nvPr/>
        </p:nvCxnSpPr>
        <p:spPr>
          <a:xfrm rot="10800000" flipV="1">
            <a:off x="2252504" y="3629916"/>
            <a:ext cx="1837174" cy="1469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5AE88D6B-8F90-3AE8-2808-F0ECC9DF87EB}"/>
              </a:ext>
            </a:extLst>
          </p:cNvPr>
          <p:cNvCxnSpPr>
            <a:cxnSpLocks/>
            <a:stCxn id="8" idx="1"/>
            <a:endCxn id="30" idx="3"/>
          </p:cNvCxnSpPr>
          <p:nvPr/>
        </p:nvCxnSpPr>
        <p:spPr>
          <a:xfrm rot="10800000" flipV="1">
            <a:off x="2252504" y="4247166"/>
            <a:ext cx="1400726" cy="2051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9D2D4DF-40FD-CCBB-E162-5D09EC21C932}"/>
              </a:ext>
            </a:extLst>
          </p:cNvPr>
          <p:cNvCxnSpPr>
            <a:stCxn id="10" idx="1"/>
            <a:endCxn id="32" idx="3"/>
          </p:cNvCxnSpPr>
          <p:nvPr/>
        </p:nvCxnSpPr>
        <p:spPr>
          <a:xfrm rot="10800000" flipV="1">
            <a:off x="2254180" y="4915096"/>
            <a:ext cx="1825451" cy="21213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58186293-F442-545F-BF0F-E084DC606ECB}"/>
              </a:ext>
            </a:extLst>
          </p:cNvPr>
          <p:cNvCxnSpPr>
            <a:stCxn id="13" idx="1"/>
            <a:endCxn id="37" idx="3"/>
          </p:cNvCxnSpPr>
          <p:nvPr/>
        </p:nvCxnSpPr>
        <p:spPr>
          <a:xfrm rot="10800000">
            <a:off x="2242456" y="5623510"/>
            <a:ext cx="1547392" cy="294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0902A3C-9F94-E287-27E9-F0B5066838BC}"/>
              </a:ext>
            </a:extLst>
          </p:cNvPr>
          <p:cNvSpPr/>
          <p:nvPr/>
        </p:nvSpPr>
        <p:spPr>
          <a:xfrm>
            <a:off x="641350" y="5838434"/>
            <a:ext cx="1879600" cy="200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B4770A7-5690-FE96-C617-0CBB0567553D}"/>
              </a:ext>
            </a:extLst>
          </p:cNvPr>
          <p:cNvCxnSpPr>
            <a:cxnSpLocks/>
            <a:stCxn id="18" idx="1"/>
            <a:endCxn id="81" idx="3"/>
          </p:cNvCxnSpPr>
          <p:nvPr/>
        </p:nvCxnSpPr>
        <p:spPr>
          <a:xfrm rot="10800000">
            <a:off x="2520950" y="5938642"/>
            <a:ext cx="1568728" cy="4798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F066DEC-9431-E148-4AE8-57F3F3F59981}"/>
              </a:ext>
            </a:extLst>
          </p:cNvPr>
          <p:cNvSpPr txBox="1"/>
          <p:nvPr/>
        </p:nvSpPr>
        <p:spPr>
          <a:xfrm>
            <a:off x="4200525" y="436625"/>
            <a:ext cx="6400800" cy="74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300"/>
              </a:lnSpc>
            </a:pPr>
            <a:r>
              <a:rPr lang="uk-UA" sz="4250" dirty="0"/>
              <a:t>Опис головного меню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E561DA-0366-B932-7458-C0F529E2BF1D}"/>
              </a:ext>
            </a:extLst>
          </p:cNvPr>
          <p:cNvSpPr/>
          <p:nvPr/>
        </p:nvSpPr>
        <p:spPr>
          <a:xfrm>
            <a:off x="11996738" y="2500312"/>
            <a:ext cx="890587" cy="2000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B34D22F-74EA-1436-BA3D-0A756606F30A}"/>
              </a:ext>
            </a:extLst>
          </p:cNvPr>
          <p:cNvSpPr/>
          <p:nvPr/>
        </p:nvSpPr>
        <p:spPr>
          <a:xfrm>
            <a:off x="12001502" y="2890837"/>
            <a:ext cx="771524" cy="2000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BE98D2-7BC3-6A1A-1F46-FD943366367D}"/>
              </a:ext>
            </a:extLst>
          </p:cNvPr>
          <p:cNvSpPr/>
          <p:nvPr/>
        </p:nvSpPr>
        <p:spPr>
          <a:xfrm>
            <a:off x="12001502" y="3095626"/>
            <a:ext cx="1214436" cy="2000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8AC2BE-FA29-43BC-568C-C2A5C2FD51A0}"/>
              </a:ext>
            </a:extLst>
          </p:cNvPr>
          <p:cNvSpPr/>
          <p:nvPr/>
        </p:nvSpPr>
        <p:spPr>
          <a:xfrm>
            <a:off x="12001502" y="3281364"/>
            <a:ext cx="752473" cy="2000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003483A-722E-94C5-56BF-AEB338BB2777}"/>
              </a:ext>
            </a:extLst>
          </p:cNvPr>
          <p:cNvSpPr/>
          <p:nvPr/>
        </p:nvSpPr>
        <p:spPr>
          <a:xfrm>
            <a:off x="12001503" y="3481389"/>
            <a:ext cx="557210" cy="2000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CB223-0116-31E9-B2E1-62D8E3A2EB41}"/>
              </a:ext>
            </a:extLst>
          </p:cNvPr>
          <p:cNvSpPr/>
          <p:nvPr/>
        </p:nvSpPr>
        <p:spPr>
          <a:xfrm>
            <a:off x="12001503" y="3681414"/>
            <a:ext cx="495297" cy="2000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8259613-26FE-1F90-A0A0-E1132E9EECBF}"/>
              </a:ext>
            </a:extLst>
          </p:cNvPr>
          <p:cNvSpPr/>
          <p:nvPr/>
        </p:nvSpPr>
        <p:spPr>
          <a:xfrm>
            <a:off x="12001503" y="3876676"/>
            <a:ext cx="890585" cy="2000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AA49F0-4E2C-8318-27EC-B21EB76249D6}"/>
              </a:ext>
            </a:extLst>
          </p:cNvPr>
          <p:cNvSpPr txBox="1"/>
          <p:nvPr/>
        </p:nvSpPr>
        <p:spPr>
          <a:xfrm>
            <a:off x="7119940" y="1582174"/>
            <a:ext cx="430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Будує нову сітку з іншим розташуванням частинок провідника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B45AA5-8581-09E0-286F-DD1016E5389B}"/>
              </a:ext>
            </a:extLst>
          </p:cNvPr>
          <p:cNvSpPr txBox="1"/>
          <p:nvPr/>
        </p:nvSpPr>
        <p:spPr>
          <a:xfrm>
            <a:off x="5833254" y="2230992"/>
            <a:ext cx="522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Вмикає / вимикає відображення частинок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AF8344D-67E0-C938-392A-5A8369903216}"/>
              </a:ext>
            </a:extLst>
          </p:cNvPr>
          <p:cNvSpPr txBox="1"/>
          <p:nvPr/>
        </p:nvSpPr>
        <p:spPr>
          <a:xfrm>
            <a:off x="6442852" y="2598574"/>
            <a:ext cx="4595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Змінює режими відображення частинок діелектрика та провідника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00F35F-45D2-ECD5-886F-9BFB75AE9099}"/>
              </a:ext>
            </a:extLst>
          </p:cNvPr>
          <p:cNvSpPr txBox="1"/>
          <p:nvPr/>
        </p:nvSpPr>
        <p:spPr>
          <a:xfrm>
            <a:off x="7000204" y="3237424"/>
            <a:ext cx="430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Відміняє пошук та відображення шляху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75FCEC-5D76-27EC-7ABF-0820A685BEE4}"/>
              </a:ext>
            </a:extLst>
          </p:cNvPr>
          <p:cNvSpPr txBox="1"/>
          <p:nvPr/>
        </p:nvSpPr>
        <p:spPr>
          <a:xfrm>
            <a:off x="6806385" y="3636665"/>
            <a:ext cx="4668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Починає пошук шляху </a:t>
            </a:r>
          </a:p>
          <a:p>
            <a:r>
              <a:rPr lang="uk-UA" dirty="0"/>
              <a:t>за допомогою алгоритму пошуку в ширину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C609EA3-6149-35E2-811E-1BD3B451BB16}"/>
              </a:ext>
            </a:extLst>
          </p:cNvPr>
          <p:cNvSpPr txBox="1"/>
          <p:nvPr/>
        </p:nvSpPr>
        <p:spPr>
          <a:xfrm>
            <a:off x="7761328" y="4303125"/>
            <a:ext cx="323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Починає пошук шляху за допомогою алгоритму </a:t>
            </a:r>
            <a:r>
              <a:rPr lang="en-US" dirty="0"/>
              <a:t>A*</a:t>
            </a:r>
            <a:endParaRPr lang="uk-UA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A37954B-28C9-4AE9-350D-1CA691614E37}"/>
              </a:ext>
            </a:extLst>
          </p:cNvPr>
          <p:cNvSpPr txBox="1"/>
          <p:nvPr/>
        </p:nvSpPr>
        <p:spPr>
          <a:xfrm>
            <a:off x="8143053" y="4969585"/>
            <a:ext cx="3052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Відкриває / закриває налаштування сітки та точок початку / кінця шляху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D1EC049-A160-010D-2CFA-C9F5E5F1D32F}"/>
              </a:ext>
            </a:extLst>
          </p:cNvPr>
          <p:cNvCxnSpPr>
            <a:cxnSpLocks/>
            <a:stCxn id="93" idx="3"/>
            <a:endCxn id="86" idx="1"/>
          </p:cNvCxnSpPr>
          <p:nvPr/>
        </p:nvCxnSpPr>
        <p:spPr>
          <a:xfrm>
            <a:off x="11425240" y="1905340"/>
            <a:ext cx="571498" cy="694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1159610C-082A-10E8-0C44-38BC4E86ED4E}"/>
              </a:ext>
            </a:extLst>
          </p:cNvPr>
          <p:cNvCxnSpPr>
            <a:cxnSpLocks/>
            <a:stCxn id="94" idx="3"/>
            <a:endCxn id="87" idx="1"/>
          </p:cNvCxnSpPr>
          <p:nvPr/>
        </p:nvCxnSpPr>
        <p:spPr>
          <a:xfrm>
            <a:off x="11057054" y="2415658"/>
            <a:ext cx="944448" cy="5751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A30CA207-719F-735B-2604-89CAAEA3BC8C}"/>
              </a:ext>
            </a:extLst>
          </p:cNvPr>
          <p:cNvCxnSpPr>
            <a:cxnSpLocks/>
            <a:stCxn id="95" idx="3"/>
            <a:endCxn id="88" idx="1"/>
          </p:cNvCxnSpPr>
          <p:nvPr/>
        </p:nvCxnSpPr>
        <p:spPr>
          <a:xfrm>
            <a:off x="11038665" y="2921740"/>
            <a:ext cx="962837" cy="2738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D1EF45F-F9AA-C545-3995-3CD3BC829E44}"/>
              </a:ext>
            </a:extLst>
          </p:cNvPr>
          <p:cNvCxnSpPr>
            <a:stCxn id="96" idx="3"/>
            <a:endCxn id="89" idx="1"/>
          </p:cNvCxnSpPr>
          <p:nvPr/>
        </p:nvCxnSpPr>
        <p:spPr>
          <a:xfrm flipV="1">
            <a:off x="11309397" y="3381377"/>
            <a:ext cx="692105" cy="4071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0072BD5E-0ACF-51FA-8DBF-5BDDD4C7E5E5}"/>
              </a:ext>
            </a:extLst>
          </p:cNvPr>
          <p:cNvCxnSpPr>
            <a:cxnSpLocks/>
            <a:stCxn id="97" idx="3"/>
            <a:endCxn id="56" idx="1"/>
          </p:cNvCxnSpPr>
          <p:nvPr/>
        </p:nvCxnSpPr>
        <p:spPr>
          <a:xfrm flipV="1">
            <a:off x="11474451" y="3629916"/>
            <a:ext cx="477254" cy="3299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128E5424-29B8-2102-E4CD-E2A2C900D4D5}"/>
              </a:ext>
            </a:extLst>
          </p:cNvPr>
          <p:cNvCxnSpPr>
            <a:cxnSpLocks/>
            <a:stCxn id="98" idx="3"/>
            <a:endCxn id="91" idx="1"/>
          </p:cNvCxnSpPr>
          <p:nvPr/>
        </p:nvCxnSpPr>
        <p:spPr>
          <a:xfrm flipV="1">
            <a:off x="10996898" y="3781427"/>
            <a:ext cx="1004605" cy="8448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635E557-D8D7-F199-3ABD-BD7C50C05BDE}"/>
              </a:ext>
            </a:extLst>
          </p:cNvPr>
          <p:cNvCxnSpPr>
            <a:cxnSpLocks/>
            <a:stCxn id="99" idx="3"/>
            <a:endCxn id="92" idx="1"/>
          </p:cNvCxnSpPr>
          <p:nvPr/>
        </p:nvCxnSpPr>
        <p:spPr>
          <a:xfrm flipV="1">
            <a:off x="11195812" y="3976689"/>
            <a:ext cx="805691" cy="14545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64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0068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8186" y="3311128"/>
            <a:ext cx="5201483" cy="650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uk-UA" sz="40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Результати</a:t>
            </a:r>
            <a:endParaRPr lang="uk-UA" sz="4050" dirty="0"/>
          </a:p>
        </p:txBody>
      </p:sp>
      <p:sp>
        <p:nvSpPr>
          <p:cNvPr id="4" name="Shape 1"/>
          <p:cNvSpPr/>
          <p:nvPr/>
        </p:nvSpPr>
        <p:spPr>
          <a:xfrm>
            <a:off x="728186" y="4585454"/>
            <a:ext cx="13174028" cy="22860"/>
          </a:xfrm>
          <a:prstGeom prst="roundRect">
            <a:avLst>
              <a:gd name="adj" fmla="val 382269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uk-UA" dirty="0"/>
          </a:p>
        </p:txBody>
      </p:sp>
      <p:sp>
        <p:nvSpPr>
          <p:cNvPr id="5" name="Shape 2"/>
          <p:cNvSpPr/>
          <p:nvPr/>
        </p:nvSpPr>
        <p:spPr>
          <a:xfrm>
            <a:off x="2842974" y="4585395"/>
            <a:ext cx="22860" cy="728186"/>
          </a:xfrm>
          <a:prstGeom prst="roundRect">
            <a:avLst>
              <a:gd name="adj" fmla="val 382269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uk-UA" dirty="0"/>
          </a:p>
        </p:txBody>
      </p:sp>
      <p:sp>
        <p:nvSpPr>
          <p:cNvPr id="6" name="Shape 3"/>
          <p:cNvSpPr/>
          <p:nvPr/>
        </p:nvSpPr>
        <p:spPr>
          <a:xfrm>
            <a:off x="2620447" y="4351437"/>
            <a:ext cx="468035" cy="468035"/>
          </a:xfrm>
          <a:prstGeom prst="roundRect">
            <a:avLst>
              <a:gd name="adj" fmla="val 1867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7" name="Text 4"/>
          <p:cNvSpPr/>
          <p:nvPr/>
        </p:nvSpPr>
        <p:spPr>
          <a:xfrm>
            <a:off x="2794040" y="4429423"/>
            <a:ext cx="120729" cy="312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uk-UA" sz="2450" dirty="0">
                <a:solidFill>
                  <a:schemeClr val="bg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uk-UA" sz="2450" dirty="0">
              <a:solidFill>
                <a:schemeClr val="bg1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936188" y="5521642"/>
            <a:ext cx="3836670" cy="19973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uk-UA" sz="16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Було проведено серію експериментів, використовуючи різні розміри сітки з різною складністю. Алгоритми були протестовані на різних розмірах графів, з різними видами </a:t>
            </a:r>
            <a:r>
              <a:rPr lang="uk-UA" sz="16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зв'язків</a:t>
            </a:r>
            <a:r>
              <a:rPr lang="uk-UA" sz="16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між вершинами.</a:t>
            </a:r>
            <a:endParaRPr lang="uk-UA" sz="1600" dirty="0"/>
          </a:p>
        </p:txBody>
      </p:sp>
      <p:sp>
        <p:nvSpPr>
          <p:cNvPr id="9" name="Shape 6"/>
          <p:cNvSpPr/>
          <p:nvPr/>
        </p:nvSpPr>
        <p:spPr>
          <a:xfrm>
            <a:off x="7303651" y="4585395"/>
            <a:ext cx="22860" cy="728186"/>
          </a:xfrm>
          <a:prstGeom prst="roundRect">
            <a:avLst>
              <a:gd name="adj" fmla="val 382269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uk-UA" dirty="0"/>
          </a:p>
        </p:txBody>
      </p:sp>
      <p:sp>
        <p:nvSpPr>
          <p:cNvPr id="10" name="Shape 7"/>
          <p:cNvSpPr/>
          <p:nvPr/>
        </p:nvSpPr>
        <p:spPr>
          <a:xfrm>
            <a:off x="7081123" y="4351437"/>
            <a:ext cx="468035" cy="468035"/>
          </a:xfrm>
          <a:prstGeom prst="roundRect">
            <a:avLst>
              <a:gd name="adj" fmla="val 1867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11" name="Text 8"/>
          <p:cNvSpPr/>
          <p:nvPr/>
        </p:nvSpPr>
        <p:spPr>
          <a:xfrm>
            <a:off x="7228165" y="4429423"/>
            <a:ext cx="173831" cy="312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uk-UA" sz="2450" dirty="0">
                <a:solidFill>
                  <a:schemeClr val="bg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uk-UA" sz="2450" dirty="0">
              <a:solidFill>
                <a:schemeClr val="bg1"/>
              </a:solidFill>
            </a:endParaRPr>
          </a:p>
        </p:txBody>
      </p:sp>
      <p:sp>
        <p:nvSpPr>
          <p:cNvPr id="12" name="Text 9"/>
          <p:cNvSpPr/>
          <p:nvPr/>
        </p:nvSpPr>
        <p:spPr>
          <a:xfrm>
            <a:off x="5396865" y="5521642"/>
            <a:ext cx="3836670" cy="19973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uk-UA" sz="16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Результати показали, що алгоритм A* є найефективнішим за швидкістю та точністю порівняно з іншим алгоритмом. Він швидко знаходить оптимальний шлях, навіть у великих та складних графах.</a:t>
            </a:r>
            <a:endParaRPr lang="uk-UA" sz="1600" dirty="0"/>
          </a:p>
        </p:txBody>
      </p:sp>
      <p:sp>
        <p:nvSpPr>
          <p:cNvPr id="13" name="Shape 10"/>
          <p:cNvSpPr/>
          <p:nvPr/>
        </p:nvSpPr>
        <p:spPr>
          <a:xfrm>
            <a:off x="11764328" y="4585395"/>
            <a:ext cx="22860" cy="728186"/>
          </a:xfrm>
          <a:prstGeom prst="roundRect">
            <a:avLst>
              <a:gd name="adj" fmla="val 382269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uk-UA" dirty="0"/>
          </a:p>
        </p:txBody>
      </p:sp>
      <p:sp>
        <p:nvSpPr>
          <p:cNvPr id="14" name="Shape 11"/>
          <p:cNvSpPr/>
          <p:nvPr/>
        </p:nvSpPr>
        <p:spPr>
          <a:xfrm>
            <a:off x="11541800" y="4351437"/>
            <a:ext cx="468035" cy="468035"/>
          </a:xfrm>
          <a:prstGeom prst="roundRect">
            <a:avLst>
              <a:gd name="adj" fmla="val 1867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15" name="Text 12"/>
          <p:cNvSpPr/>
          <p:nvPr/>
        </p:nvSpPr>
        <p:spPr>
          <a:xfrm>
            <a:off x="11685508" y="4429423"/>
            <a:ext cx="180618" cy="312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uk-UA" sz="2450" dirty="0">
                <a:solidFill>
                  <a:schemeClr val="bg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uk-UA" sz="2450" dirty="0">
              <a:solidFill>
                <a:schemeClr val="bg1"/>
              </a:solidFill>
            </a:endParaRPr>
          </a:p>
        </p:txBody>
      </p:sp>
      <p:sp>
        <p:nvSpPr>
          <p:cNvPr id="16" name="Text 13"/>
          <p:cNvSpPr/>
          <p:nvPr/>
        </p:nvSpPr>
        <p:spPr>
          <a:xfrm>
            <a:off x="9857542" y="5521642"/>
            <a:ext cx="3836670" cy="19973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uk-UA" sz="16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Була проведена візуалізація шляхів, отриманих за допомогою різних алгоритмів. Вона дозволила наочно продемонструвати ефективність та точність алгоритмів, а також зрозуміти їх роботу.</a:t>
            </a:r>
            <a:endParaRPr lang="uk-UA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2703" y="990005"/>
            <a:ext cx="4805720" cy="6006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uk-UA" sz="37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Висновки</a:t>
            </a:r>
            <a:endParaRPr lang="uk-UA" sz="3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62" y="1975128"/>
            <a:ext cx="2191941" cy="172283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47279" y="2873931"/>
            <a:ext cx="92988" cy="3843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uk-UA" sz="1850" dirty="0">
                <a:solidFill>
                  <a:schemeClr val="bg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uk-UA" sz="1850" dirty="0">
              <a:solidFill>
                <a:schemeClr val="bg1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5281970" y="2321123"/>
            <a:ext cx="2402800" cy="300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uk-UA" sz="18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Ефективність</a:t>
            </a:r>
            <a:endParaRPr lang="uk-UA" sz="1850" dirty="0"/>
          </a:p>
        </p:txBody>
      </p:sp>
      <p:sp>
        <p:nvSpPr>
          <p:cNvPr id="6" name="Text 3"/>
          <p:cNvSpPr/>
          <p:nvPr/>
        </p:nvSpPr>
        <p:spPr>
          <a:xfrm>
            <a:off x="5281970" y="2736652"/>
            <a:ext cx="8483560" cy="61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uk-UA" sz="15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Алгоритм A* показав найвищу ефективність у пошуку шляхів у тривимірних графах. Він є швидшим та точнішим, ніж інші алгоритми, які ми досліджували.</a:t>
            </a:r>
            <a:endParaRPr lang="uk-UA" sz="1500" dirty="0"/>
          </a:p>
        </p:txBody>
      </p:sp>
      <p:sp>
        <p:nvSpPr>
          <p:cNvPr id="7" name="Shape 4"/>
          <p:cNvSpPr/>
          <p:nvPr/>
        </p:nvSpPr>
        <p:spPr>
          <a:xfrm>
            <a:off x="5137785" y="3712369"/>
            <a:ext cx="8771930" cy="11430"/>
          </a:xfrm>
          <a:prstGeom prst="roundRect">
            <a:avLst>
              <a:gd name="adj" fmla="val 706362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uk-UA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892" y="3745944"/>
            <a:ext cx="4384000" cy="172283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26919" y="4415195"/>
            <a:ext cx="133826" cy="3843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uk-UA" sz="1850" dirty="0">
                <a:solidFill>
                  <a:schemeClr val="bg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uk-UA" sz="1850" dirty="0">
              <a:solidFill>
                <a:schemeClr val="bg1"/>
              </a:soli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6378059" y="3938111"/>
            <a:ext cx="2402800" cy="300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uk-UA" sz="18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Зручність</a:t>
            </a:r>
            <a:endParaRPr lang="uk-UA" sz="1850" dirty="0"/>
          </a:p>
        </p:txBody>
      </p:sp>
      <p:sp>
        <p:nvSpPr>
          <p:cNvPr id="11" name="Text 7"/>
          <p:cNvSpPr/>
          <p:nvPr/>
        </p:nvSpPr>
        <p:spPr>
          <a:xfrm>
            <a:off x="6378059" y="4353639"/>
            <a:ext cx="7387471" cy="9229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uk-UA" sz="15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Реалізація алгоритмів на C# дозволила легко модифікувати та розширювати функціональність проекту, а також використовувати його для різних задач.</a:t>
            </a:r>
            <a:endParaRPr lang="uk-UA" sz="1500" dirty="0"/>
          </a:p>
        </p:txBody>
      </p:sp>
      <p:sp>
        <p:nvSpPr>
          <p:cNvPr id="12" name="Shape 8"/>
          <p:cNvSpPr/>
          <p:nvPr/>
        </p:nvSpPr>
        <p:spPr>
          <a:xfrm>
            <a:off x="6233874" y="5483185"/>
            <a:ext cx="7675840" cy="11430"/>
          </a:xfrm>
          <a:prstGeom prst="roundRect">
            <a:avLst>
              <a:gd name="adj" fmla="val 706362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uk-UA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03" y="5516761"/>
            <a:ext cx="6576060" cy="1722834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24300" y="6186011"/>
            <a:ext cx="139065" cy="3843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uk-UA" sz="1850" dirty="0">
                <a:solidFill>
                  <a:schemeClr val="bg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uk-UA" sz="1850" dirty="0">
              <a:solidFill>
                <a:schemeClr val="bg1"/>
              </a:solidFill>
            </a:endParaRPr>
          </a:p>
        </p:txBody>
      </p:sp>
      <p:sp>
        <p:nvSpPr>
          <p:cNvPr id="15" name="Text 10"/>
          <p:cNvSpPr/>
          <p:nvPr/>
        </p:nvSpPr>
        <p:spPr>
          <a:xfrm>
            <a:off x="7474029" y="5708928"/>
            <a:ext cx="2402800" cy="300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uk-UA" sz="18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Застосування</a:t>
            </a:r>
            <a:endParaRPr lang="uk-UA" sz="1850" dirty="0"/>
          </a:p>
        </p:txBody>
      </p:sp>
      <p:sp>
        <p:nvSpPr>
          <p:cNvPr id="16" name="Text 11"/>
          <p:cNvSpPr/>
          <p:nvPr/>
        </p:nvSpPr>
        <p:spPr>
          <a:xfrm>
            <a:off x="7474029" y="6124456"/>
            <a:ext cx="6291501" cy="9229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uk-UA" sz="15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Використання тривимірних графів та алгоритмів пошуку шляхів може знайти широке застосування в різних сферах, від навігації до планування маршрутів для автономних транспортних засобів.</a:t>
            </a:r>
            <a:endParaRPr lang="uk-UA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6121" y="1010964"/>
            <a:ext cx="53581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uk-UA" sz="4450" dirty="0"/>
              <a:t>Джерела Інформації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605BE-0628-0543-4AE2-EB34CF3F1A30}"/>
              </a:ext>
            </a:extLst>
          </p:cNvPr>
          <p:cNvSpPr txBox="1"/>
          <p:nvPr/>
        </p:nvSpPr>
        <p:spPr>
          <a:xfrm>
            <a:off x="3657600" y="2410231"/>
            <a:ext cx="7315200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Determining electrical percolation threshold of randomly distributed conductor materials in polymer composites via pathfinding algorithms</a:t>
            </a:r>
            <a:endParaRPr lang="uk-UA" sz="1800" u="sng" dirty="0">
              <a:solidFill>
                <a:srgbClr val="467886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uk-UA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uk-UA" sz="18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ВІКІПЕДІЯ: Теорія протікання</a:t>
            </a:r>
            <a:endParaRPr lang="uk-UA" sz="1800" u="sng" dirty="0">
              <a:solidFill>
                <a:srgbClr val="467886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uk-UA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uk-UA" sz="18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ВІКІПЕДІЯ: Пошук Шляху</a:t>
            </a:r>
            <a:endParaRPr lang="uk-UA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1661</TotalTime>
  <Words>622</Words>
  <Application>Microsoft Office PowerPoint</Application>
  <PresentationFormat>Custom</PresentationFormat>
  <Paragraphs>92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 Display</vt:lpstr>
      <vt:lpstr>Arial</vt:lpstr>
      <vt:lpstr>Instrument Sans Semi Bold</vt:lpstr>
      <vt:lpstr>Aptos</vt:lpstr>
      <vt:lpstr>Instrument Sans Medium</vt:lpstr>
      <vt:lpstr>Times New Roman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Atomix</cp:lastModifiedBy>
  <cp:revision>15</cp:revision>
  <dcterms:created xsi:type="dcterms:W3CDTF">2024-11-30T14:02:37Z</dcterms:created>
  <dcterms:modified xsi:type="dcterms:W3CDTF">2024-12-08T20:17:05Z</dcterms:modified>
</cp:coreProperties>
</file>