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9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3" r:id="rId10"/>
  </p:sldIdLst>
  <p:sldSz cx="14630400" cy="8229600"/>
  <p:notesSz cx="8229600" cy="14630400"/>
  <p:embeddedFontLst>
    <p:embeddedFont>
      <p:font typeface="Instrument Sans Medium" panose="020B0604020202020204" charset="0"/>
      <p:regular r:id="rId12"/>
    </p:embeddedFont>
    <p:embeddedFont>
      <p:font typeface="Instrument Sans Semi Bold" panose="020B0604020202020204" charset="0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57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378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7054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4880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6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479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617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349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4848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079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17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839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852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868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186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859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089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936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745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7" r:id="rId1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2AD683-D161-8A53-1609-0CA21064BAA2}"/>
              </a:ext>
            </a:extLst>
          </p:cNvPr>
          <p:cNvSpPr txBox="1"/>
          <p:nvPr/>
        </p:nvSpPr>
        <p:spPr>
          <a:xfrm>
            <a:off x="2280976" y="498425"/>
            <a:ext cx="10068448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Дніпровський Науковий ліцей інформаційних технологій Дніпровської міської ради</a:t>
            </a:r>
          </a:p>
          <a:p>
            <a:pPr algn="ctr"/>
            <a:endParaRPr lang="uk-UA" sz="2400" b="0" i="0" dirty="0">
              <a:solidFill>
                <a:srgbClr val="CBCCCE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uk-UA" sz="28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ВИПУСКНА РОБОТА</a:t>
            </a:r>
          </a:p>
          <a:p>
            <a:pPr algn="ctr"/>
            <a:r>
              <a:rPr lang="uk-UA" sz="28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На тему “Пошук шляху на графах у тривимірному просторі”</a:t>
            </a:r>
          </a:p>
          <a:p>
            <a:pPr algn="ctr"/>
            <a:endParaRPr lang="uk-UA" sz="2400" dirty="0">
              <a:solidFill>
                <a:srgbClr val="CBCCCE"/>
              </a:solidFill>
              <a:latin typeface="Times New Roman" panose="02020603050405020304" pitchFamily="18" charset="0"/>
            </a:endParaRPr>
          </a:p>
          <a:p>
            <a:pPr algn="ctr"/>
            <a:endParaRPr lang="uk-UA" sz="2400" b="0" i="0" dirty="0">
              <a:solidFill>
                <a:srgbClr val="CBCCCE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uk-UA" sz="2400" b="0" i="0" dirty="0">
              <a:solidFill>
                <a:srgbClr val="CBCCCE"/>
              </a:solidFill>
              <a:effectLst/>
              <a:latin typeface="Times New Roman" panose="02020603050405020304" pitchFamily="18" charset="0"/>
            </a:endParaRPr>
          </a:p>
          <a:p>
            <a:pPr algn="r"/>
            <a:r>
              <a:rPr lang="uk-UA" sz="24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Виконав:</a:t>
            </a:r>
          </a:p>
          <a:p>
            <a:pPr algn="r"/>
            <a:r>
              <a:rPr lang="uk-UA" sz="24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Ліцеїст 11-Б класу</a:t>
            </a:r>
          </a:p>
          <a:p>
            <a:pPr algn="r"/>
            <a:r>
              <a:rPr lang="uk-UA" sz="24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Напольських Денис Сергійович</a:t>
            </a:r>
          </a:p>
          <a:p>
            <a:pPr algn="r"/>
            <a:r>
              <a:rPr lang="uk-UA" sz="2400" dirty="0">
                <a:solidFill>
                  <a:srgbClr val="CBCCCE"/>
                </a:solidFill>
                <a:latin typeface="Times New Roman" panose="02020603050405020304" pitchFamily="18" charset="0"/>
              </a:rPr>
              <a:t>Керівник</a:t>
            </a:r>
            <a:r>
              <a:rPr lang="uk-UA" sz="24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:</a:t>
            </a:r>
          </a:p>
          <a:p>
            <a:pPr algn="r"/>
            <a:r>
              <a:rPr lang="uk-UA" sz="24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Ентін Йосиф Абрамович</a:t>
            </a:r>
            <a:endParaRPr lang="en-US" sz="2400" b="0" i="0" dirty="0">
              <a:solidFill>
                <a:srgbClr val="CBCCCE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uk-UA" sz="2400" b="0" i="0" dirty="0">
              <a:solidFill>
                <a:srgbClr val="CBCCCE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uk-UA" sz="2400" dirty="0">
              <a:solidFill>
                <a:srgbClr val="CBCCCE"/>
              </a:solidFill>
              <a:latin typeface="Times New Roman" panose="02020603050405020304" pitchFamily="18" charset="0"/>
            </a:endParaRPr>
          </a:p>
          <a:p>
            <a:pPr algn="ctr"/>
            <a:endParaRPr lang="uk-UA" sz="2400" dirty="0">
              <a:solidFill>
                <a:srgbClr val="CBCCCE"/>
              </a:solidFill>
              <a:latin typeface="Times New Roman" panose="02020603050405020304" pitchFamily="18" charset="0"/>
            </a:endParaRPr>
          </a:p>
          <a:p>
            <a:pPr algn="ctr"/>
            <a:endParaRPr lang="uk-UA" sz="2400" b="0" i="0" dirty="0">
              <a:solidFill>
                <a:srgbClr val="CBCCCE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uk-UA" sz="24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Дніпро</a:t>
            </a:r>
          </a:p>
          <a:p>
            <a:pPr algn="ctr"/>
            <a:r>
              <a:rPr lang="uk-UA" sz="2400" b="0" i="0" dirty="0">
                <a:solidFill>
                  <a:srgbClr val="CBCCCE"/>
                </a:solidFill>
                <a:effectLst/>
                <a:latin typeface="Times New Roman" panose="02020603050405020304" pitchFamily="18" charset="0"/>
              </a:rPr>
              <a:t>(2024)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uk-UA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Теоретичні основи</a:t>
            </a:r>
            <a:endParaRPr lang="uk-UA" sz="4450" dirty="0">
              <a:solidFill>
                <a:srgbClr val="CBCCCE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uk-UA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Графи</a:t>
            </a:r>
            <a:endParaRPr lang="uk-UA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uk-UA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Граф - це математична структура, що представляє зв'язки між об'єктами. Він складається з вершин (вузлів) і </a:t>
            </a:r>
            <a:r>
              <a:rPr lang="uk-UA" sz="17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ребер</a:t>
            </a:r>
            <a:r>
              <a:rPr lang="uk-UA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які з'єднують ці вершини. Вершини можуть представляти будь-які об'єкти, а ребра - їх зв'язки.</a:t>
            </a:r>
            <a:endParaRPr lang="uk-UA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29331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uk-UA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Тривимірний простір</a:t>
            </a:r>
            <a:endParaRPr lang="uk-UA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uk-UA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Тривимірний простір характеризується трьома осями координат - X, Y і Z. Кожна точка в цьому просторі має три координати, що визначають її положення. У нашому випадку, вершини графа розміщуються в тривимірному просторі.</a:t>
            </a:r>
            <a:endParaRPr lang="uk-UA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1271" y="1045012"/>
            <a:ext cx="7387409" cy="581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uk-UA" sz="36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Популярні методи пошуку шляхів</a:t>
            </a:r>
            <a:endParaRPr lang="uk-UA" sz="3650" dirty="0"/>
          </a:p>
        </p:txBody>
      </p:sp>
      <p:sp>
        <p:nvSpPr>
          <p:cNvPr id="4" name="Shape 1"/>
          <p:cNvSpPr/>
          <p:nvPr/>
        </p:nvSpPr>
        <p:spPr>
          <a:xfrm>
            <a:off x="651272" y="2115026"/>
            <a:ext cx="418624" cy="418624"/>
          </a:xfrm>
          <a:prstGeom prst="roundRect">
            <a:avLst>
              <a:gd name="adj" fmla="val 1867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5" name="Text 2"/>
          <p:cNvSpPr/>
          <p:nvPr/>
        </p:nvSpPr>
        <p:spPr>
          <a:xfrm>
            <a:off x="806529" y="2184678"/>
            <a:ext cx="108109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uk-UA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uk-UA" sz="2150" dirty="0"/>
          </a:p>
        </p:txBody>
      </p:sp>
      <p:sp>
        <p:nvSpPr>
          <p:cNvPr id="6" name="Text 3"/>
          <p:cNvSpPr/>
          <p:nvPr/>
        </p:nvSpPr>
        <p:spPr>
          <a:xfrm>
            <a:off x="1255990" y="2115026"/>
            <a:ext cx="2326243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uk-UA" sz="18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Алгоритм </a:t>
            </a:r>
            <a:r>
              <a:rPr lang="uk-UA" sz="1800" dirty="0" err="1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Дейкстри</a:t>
            </a:r>
            <a:endParaRPr lang="uk-UA" sz="1800" dirty="0"/>
          </a:p>
        </p:txBody>
      </p:sp>
      <p:sp>
        <p:nvSpPr>
          <p:cNvPr id="7" name="Text 4"/>
          <p:cNvSpPr/>
          <p:nvPr/>
        </p:nvSpPr>
        <p:spPr>
          <a:xfrm>
            <a:off x="1255990" y="2517338"/>
            <a:ext cx="3223022" cy="1785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uk-UA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Алгоритм </a:t>
            </a:r>
            <a:r>
              <a:rPr lang="uk-UA" sz="14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Дейкстри</a:t>
            </a:r>
            <a:r>
              <a:rPr lang="uk-UA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знаходить найкоротший шлях від однієї вершини до іншої в графі з невід'ємними вагами </a:t>
            </a:r>
            <a:r>
              <a:rPr lang="uk-UA" sz="14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ребер</a:t>
            </a:r>
            <a:r>
              <a:rPr lang="uk-UA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 Він працює за допомогою побудови дерева найкоротших шляхів.</a:t>
            </a:r>
            <a:endParaRPr lang="uk-UA" sz="1450" dirty="0"/>
          </a:p>
        </p:txBody>
      </p:sp>
      <p:sp>
        <p:nvSpPr>
          <p:cNvPr id="8" name="Shape 5"/>
          <p:cNvSpPr/>
          <p:nvPr/>
        </p:nvSpPr>
        <p:spPr>
          <a:xfrm>
            <a:off x="4665107" y="2115026"/>
            <a:ext cx="418624" cy="418624"/>
          </a:xfrm>
          <a:prstGeom prst="roundRect">
            <a:avLst>
              <a:gd name="adj" fmla="val 1867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9" name="Text 6"/>
          <p:cNvSpPr/>
          <p:nvPr/>
        </p:nvSpPr>
        <p:spPr>
          <a:xfrm>
            <a:off x="4796671" y="2184678"/>
            <a:ext cx="155496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uk-UA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uk-UA" sz="2150" dirty="0"/>
          </a:p>
        </p:txBody>
      </p:sp>
      <p:sp>
        <p:nvSpPr>
          <p:cNvPr id="10" name="Text 7"/>
          <p:cNvSpPr/>
          <p:nvPr/>
        </p:nvSpPr>
        <p:spPr>
          <a:xfrm>
            <a:off x="5269825" y="2115026"/>
            <a:ext cx="2326243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uk-UA" sz="18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Алгоритм A*</a:t>
            </a:r>
            <a:endParaRPr lang="uk-UA" sz="1800" dirty="0"/>
          </a:p>
        </p:txBody>
      </p:sp>
      <p:sp>
        <p:nvSpPr>
          <p:cNvPr id="11" name="Text 8"/>
          <p:cNvSpPr/>
          <p:nvPr/>
        </p:nvSpPr>
        <p:spPr>
          <a:xfrm>
            <a:off x="5269825" y="2517338"/>
            <a:ext cx="3223022" cy="2083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uk-UA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Алгоритм A* - це евристичний алгоритм, який покращує алгоритм </a:t>
            </a:r>
            <a:r>
              <a:rPr lang="uk-UA" sz="14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Дейкстри</a:t>
            </a:r>
            <a:r>
              <a:rPr lang="uk-UA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за рахунок використання евристики для оцінки відстані від поточного вузла до цільового. Це дозволяє йому швидше знаходити рішення.</a:t>
            </a:r>
            <a:endParaRPr lang="uk-UA" sz="1450" dirty="0"/>
          </a:p>
        </p:txBody>
      </p:sp>
      <p:sp>
        <p:nvSpPr>
          <p:cNvPr id="12" name="Shape 9"/>
          <p:cNvSpPr/>
          <p:nvPr/>
        </p:nvSpPr>
        <p:spPr>
          <a:xfrm>
            <a:off x="651272" y="4996339"/>
            <a:ext cx="418624" cy="418624"/>
          </a:xfrm>
          <a:prstGeom prst="roundRect">
            <a:avLst>
              <a:gd name="adj" fmla="val 1867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13" name="Text 10"/>
          <p:cNvSpPr/>
          <p:nvPr/>
        </p:nvSpPr>
        <p:spPr>
          <a:xfrm>
            <a:off x="779740" y="5065990"/>
            <a:ext cx="161687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uk-UA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uk-UA" sz="2150" dirty="0"/>
          </a:p>
        </p:txBody>
      </p:sp>
      <p:sp>
        <p:nvSpPr>
          <p:cNvPr id="14" name="Text 11"/>
          <p:cNvSpPr/>
          <p:nvPr/>
        </p:nvSpPr>
        <p:spPr>
          <a:xfrm>
            <a:off x="1255990" y="4996339"/>
            <a:ext cx="2561749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uk-UA" sz="18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Пошук в ширину (BFS)</a:t>
            </a:r>
            <a:endParaRPr lang="uk-UA" sz="1800" dirty="0"/>
          </a:p>
        </p:txBody>
      </p:sp>
      <p:sp>
        <p:nvSpPr>
          <p:cNvPr id="15" name="Text 12"/>
          <p:cNvSpPr/>
          <p:nvPr/>
        </p:nvSpPr>
        <p:spPr>
          <a:xfrm>
            <a:off x="1255990" y="5398651"/>
            <a:ext cx="3223022" cy="1488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uk-UA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Пошук в ширину використовується для обходу графа в послідовності рівнів. Він починає з початкового вузла і досліджує всіх його сусідів, потім сусідів </a:t>
            </a:r>
            <a:r>
              <a:rPr lang="uk-UA" sz="145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сусідів</a:t>
            </a:r>
            <a:r>
              <a:rPr lang="uk-UA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і так далі.</a:t>
            </a:r>
            <a:endParaRPr lang="uk-UA" sz="1450" dirty="0"/>
          </a:p>
        </p:txBody>
      </p:sp>
      <p:sp>
        <p:nvSpPr>
          <p:cNvPr id="16" name="Shape 13"/>
          <p:cNvSpPr/>
          <p:nvPr/>
        </p:nvSpPr>
        <p:spPr>
          <a:xfrm>
            <a:off x="4665107" y="4996339"/>
            <a:ext cx="418624" cy="418624"/>
          </a:xfrm>
          <a:prstGeom prst="roundRect">
            <a:avLst>
              <a:gd name="adj" fmla="val 1867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17" name="Text 14"/>
          <p:cNvSpPr/>
          <p:nvPr/>
        </p:nvSpPr>
        <p:spPr>
          <a:xfrm>
            <a:off x="4788575" y="5065990"/>
            <a:ext cx="171688" cy="279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uk-UA" sz="21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uk-UA" sz="2150" dirty="0"/>
          </a:p>
        </p:txBody>
      </p:sp>
      <p:sp>
        <p:nvSpPr>
          <p:cNvPr id="18" name="Text 15"/>
          <p:cNvSpPr/>
          <p:nvPr/>
        </p:nvSpPr>
        <p:spPr>
          <a:xfrm>
            <a:off x="5269825" y="4996339"/>
            <a:ext cx="2609850" cy="290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uk-UA" sz="18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Пошук в глибину (DFS)</a:t>
            </a:r>
            <a:endParaRPr lang="uk-UA" sz="1800" dirty="0"/>
          </a:p>
        </p:txBody>
      </p:sp>
      <p:sp>
        <p:nvSpPr>
          <p:cNvPr id="19" name="Text 16"/>
          <p:cNvSpPr/>
          <p:nvPr/>
        </p:nvSpPr>
        <p:spPr>
          <a:xfrm>
            <a:off x="5269825" y="5398651"/>
            <a:ext cx="3223022" cy="1785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uk-UA" sz="14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Пошук в глибину - це алгоритм обходу графа, який рухається по гілках дерева до кінця, перш ніж повертатися до попереднього рівня. Він добре підходить для знаходження циклів в графі.</a:t>
            </a:r>
            <a:endParaRPr lang="uk-UA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78146" y="1815592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uk-UA" sz="42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Реалізація проекту</a:t>
            </a:r>
            <a:endParaRPr lang="uk-UA" sz="42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46" y="2820003"/>
            <a:ext cx="542925" cy="5429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78146" y="3580098"/>
            <a:ext cx="283273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uk-UA" sz="21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Мова програмування</a:t>
            </a:r>
            <a:endParaRPr lang="uk-UA" sz="2100" dirty="0"/>
          </a:p>
        </p:txBody>
      </p:sp>
      <p:sp>
        <p:nvSpPr>
          <p:cNvPr id="6" name="Text 2"/>
          <p:cNvSpPr/>
          <p:nvPr/>
        </p:nvSpPr>
        <p:spPr>
          <a:xfrm>
            <a:off x="878147" y="4049681"/>
            <a:ext cx="4152900" cy="20845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uk-UA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 реалізації проекту було використано мову програмування C# через її баланс між швидкістю роботи та легкістю користування</a:t>
            </a:r>
            <a:endParaRPr lang="uk-UA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01" y="2820003"/>
            <a:ext cx="542925" cy="54292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56801" y="3580098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uk-UA" sz="21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Бібліотеки</a:t>
            </a:r>
            <a:endParaRPr lang="uk-UA" sz="2100" dirty="0"/>
          </a:p>
        </p:txBody>
      </p:sp>
      <p:sp>
        <p:nvSpPr>
          <p:cNvPr id="9" name="Text 4"/>
          <p:cNvSpPr/>
          <p:nvPr/>
        </p:nvSpPr>
        <p:spPr>
          <a:xfrm>
            <a:off x="5356801" y="4049681"/>
            <a:ext cx="4152900" cy="1737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uk-UA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Було використано лише дві бібліотеки: </a:t>
            </a: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OpenTK</a:t>
            </a:r>
            <a:r>
              <a:rPr lang="uk-UA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для роботи з </a:t>
            </a: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OpenGL</a:t>
            </a:r>
            <a:r>
              <a:rPr lang="uk-UA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та </a:t>
            </a:r>
            <a:r>
              <a:rPr lang="en-US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ImGui.NET </a:t>
            </a:r>
            <a:r>
              <a:rPr lang="uk-UA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 графічного інтерфейсу програми.</a:t>
            </a:r>
            <a:endParaRPr lang="uk-UA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456" y="2820003"/>
            <a:ext cx="542925" cy="54292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835456" y="3580098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uk-UA" sz="21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Алгоритми</a:t>
            </a:r>
            <a:endParaRPr lang="uk-UA" sz="2100" dirty="0"/>
          </a:p>
        </p:txBody>
      </p:sp>
      <p:sp>
        <p:nvSpPr>
          <p:cNvPr id="12" name="Text 6"/>
          <p:cNvSpPr/>
          <p:nvPr/>
        </p:nvSpPr>
        <p:spPr>
          <a:xfrm>
            <a:off x="9835456" y="4049681"/>
            <a:ext cx="4152900" cy="1737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uk-UA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У проекті були реалізовані алгоритми</a:t>
            </a:r>
            <a:br>
              <a:rPr lang="uk-UA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</a:br>
            <a:r>
              <a:rPr lang="uk-UA" sz="17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A* та BFS, які були обрані через їх гнучкість для різних сценаріїв пошуку шляхів.</a:t>
            </a:r>
            <a:endParaRPr lang="uk-UA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6A37F7-682B-E446-CF0D-E0F37D2AD2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7"/>
          <a:stretch/>
        </p:blipFill>
        <p:spPr>
          <a:xfrm>
            <a:off x="1952482" y="1438275"/>
            <a:ext cx="12677918" cy="6791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FB8D5-1B12-EA98-9786-437DBE50B0F6}"/>
              </a:ext>
            </a:extLst>
          </p:cNvPr>
          <p:cNvSpPr txBox="1"/>
          <p:nvPr/>
        </p:nvSpPr>
        <p:spPr>
          <a:xfrm>
            <a:off x="0" y="434623"/>
            <a:ext cx="273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Основні функції програми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01CDD35-BEF1-58B3-EF4F-A22D1BA1D02E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62068" y="1311141"/>
            <a:ext cx="1597600" cy="583228"/>
          </a:xfrm>
          <a:prstGeom prst="bentConnector3">
            <a:avLst>
              <a:gd name="adj1" fmla="val 99688"/>
            </a:avLst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80AF211-91F6-F4F9-60B1-61458354C614}"/>
              </a:ext>
            </a:extLst>
          </p:cNvPr>
          <p:cNvCxnSpPr>
            <a:cxnSpLocks/>
          </p:cNvCxnSpPr>
          <p:nvPr/>
        </p:nvCxnSpPr>
        <p:spPr>
          <a:xfrm flipH="1">
            <a:off x="100484" y="803952"/>
            <a:ext cx="2542232" cy="1"/>
          </a:xfrm>
          <a:prstGeom prst="line">
            <a:avLst/>
          </a:prstGeom>
          <a:ln>
            <a:solidFill>
              <a:srgbClr val="CBCC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9EDCF1-AD41-2200-6878-9C91B2633ADE}"/>
              </a:ext>
            </a:extLst>
          </p:cNvPr>
          <p:cNvSpPr txBox="1"/>
          <p:nvPr/>
        </p:nvSpPr>
        <p:spPr>
          <a:xfrm>
            <a:off x="100484" y="4270613"/>
            <a:ext cx="1708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Налаштування</a:t>
            </a:r>
            <a:br>
              <a:rPr lang="uk-UA" dirty="0">
                <a:solidFill>
                  <a:srgbClr val="CBCCCE"/>
                </a:solidFill>
              </a:rPr>
            </a:br>
            <a:r>
              <a:rPr lang="uk-UA" dirty="0">
                <a:solidFill>
                  <a:srgbClr val="CBCCCE"/>
                </a:solidFill>
              </a:rPr>
              <a:t>сітки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3776413-9D2F-4E90-105B-42E672CAB7DE}"/>
              </a:ext>
            </a:extLst>
          </p:cNvPr>
          <p:cNvCxnSpPr>
            <a:stCxn id="57" idx="2"/>
          </p:cNvCxnSpPr>
          <p:nvPr/>
        </p:nvCxnSpPr>
        <p:spPr>
          <a:xfrm rot="16200000" flipH="1">
            <a:off x="1168810" y="4702728"/>
            <a:ext cx="569456" cy="997888"/>
          </a:xfrm>
          <a:prstGeom prst="bentConnector2">
            <a:avLst/>
          </a:prstGeom>
          <a:ln>
            <a:solidFill>
              <a:srgbClr val="CBCCCE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9F7772F-8215-9FC8-076C-77AE27D7ABE7}"/>
              </a:ext>
            </a:extLst>
          </p:cNvPr>
          <p:cNvCxnSpPr/>
          <p:nvPr/>
        </p:nvCxnSpPr>
        <p:spPr>
          <a:xfrm>
            <a:off x="100484" y="4916944"/>
            <a:ext cx="1708219" cy="0"/>
          </a:xfrm>
          <a:prstGeom prst="line">
            <a:avLst/>
          </a:prstGeom>
          <a:ln>
            <a:solidFill>
              <a:srgbClr val="CBCC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8566D6C-2BD6-F7F8-B492-B34CAAE1A06D}"/>
              </a:ext>
            </a:extLst>
          </p:cNvPr>
          <p:cNvSpPr txBox="1"/>
          <p:nvPr/>
        </p:nvSpPr>
        <p:spPr>
          <a:xfrm>
            <a:off x="3331028" y="680829"/>
            <a:ext cx="219054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Вікно візуалізації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9AEDF5F-58A1-54BC-EF47-917207578AFF}"/>
              </a:ext>
            </a:extLst>
          </p:cNvPr>
          <p:cNvCxnSpPr>
            <a:cxnSpLocks/>
          </p:cNvCxnSpPr>
          <p:nvPr/>
        </p:nvCxnSpPr>
        <p:spPr>
          <a:xfrm>
            <a:off x="3331028" y="1050160"/>
            <a:ext cx="1841526" cy="0"/>
          </a:xfrm>
          <a:prstGeom prst="line">
            <a:avLst/>
          </a:prstGeom>
          <a:ln>
            <a:solidFill>
              <a:srgbClr val="CBCC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0B52F2-FB8C-35E8-EDE6-7400D88E7B92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3933983" y="1542476"/>
            <a:ext cx="1351396" cy="366764"/>
          </a:xfrm>
          <a:prstGeom prst="bentConnector3">
            <a:avLst>
              <a:gd name="adj1" fmla="val 22489"/>
            </a:avLst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0E9693BB-EE45-268F-850E-E4395128D198}"/>
              </a:ext>
            </a:extLst>
          </p:cNvPr>
          <p:cNvSpPr txBox="1"/>
          <p:nvPr/>
        </p:nvSpPr>
        <p:spPr>
          <a:xfrm>
            <a:off x="10590963" y="680828"/>
            <a:ext cx="229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Дисплей</a:t>
            </a:r>
            <a:r>
              <a:rPr lang="uk-UA" dirty="0"/>
              <a:t> </a:t>
            </a:r>
            <a:r>
              <a:rPr lang="uk-UA" dirty="0">
                <a:solidFill>
                  <a:srgbClr val="CBCCCE"/>
                </a:solidFill>
              </a:rPr>
              <a:t>результатів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E60A11E-7276-9B90-D7E1-399B051DA5BF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9573683" y="3212951"/>
            <a:ext cx="5883078" cy="1557495"/>
          </a:xfrm>
          <a:prstGeom prst="bentConnector3">
            <a:avLst/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7E00D67-F0B5-726D-21AE-4E8F7298E70C}"/>
              </a:ext>
            </a:extLst>
          </p:cNvPr>
          <p:cNvCxnSpPr/>
          <p:nvPr/>
        </p:nvCxnSpPr>
        <p:spPr>
          <a:xfrm>
            <a:off x="10590963" y="1050160"/>
            <a:ext cx="2140299" cy="0"/>
          </a:xfrm>
          <a:prstGeom prst="line">
            <a:avLst/>
          </a:prstGeom>
          <a:ln>
            <a:solidFill>
              <a:srgbClr val="CBCC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5D13A28-5705-6D57-ECF0-2137E883B754}"/>
              </a:ext>
            </a:extLst>
          </p:cNvPr>
          <p:cNvSpPr txBox="1"/>
          <p:nvPr/>
        </p:nvSpPr>
        <p:spPr>
          <a:xfrm>
            <a:off x="5275385" y="90056"/>
            <a:ext cx="5315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solidFill>
                  <a:srgbClr val="CBCCCE"/>
                </a:solidFill>
              </a:rPr>
              <a:t>Інтерфейс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359957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6D1E6-9D48-86D8-E2A2-EE55502C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864"/>
          <a:stretch/>
        </p:blipFill>
        <p:spPr>
          <a:xfrm>
            <a:off x="612948" y="3152513"/>
            <a:ext cx="2222306" cy="47843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089DB4-EFBE-DA8D-0E9C-AF47A3F75284}"/>
              </a:ext>
            </a:extLst>
          </p:cNvPr>
          <p:cNvSpPr txBox="1"/>
          <p:nvPr/>
        </p:nvSpPr>
        <p:spPr>
          <a:xfrm>
            <a:off x="4089678" y="3445250"/>
            <a:ext cx="44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Розміри сітки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A0719-44F9-DA16-69CF-884E67F801BF}"/>
              </a:ext>
            </a:extLst>
          </p:cNvPr>
          <p:cNvSpPr txBox="1"/>
          <p:nvPr/>
        </p:nvSpPr>
        <p:spPr>
          <a:xfrm>
            <a:off x="4079630" y="3999248"/>
            <a:ext cx="42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Координати початку шляху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BE24B-E694-3080-8AF0-96B1ABEC330F}"/>
              </a:ext>
            </a:extLst>
          </p:cNvPr>
          <p:cNvSpPr txBox="1"/>
          <p:nvPr/>
        </p:nvSpPr>
        <p:spPr>
          <a:xfrm>
            <a:off x="4079630" y="4730431"/>
            <a:ext cx="42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Координати кінця шляху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2C905-1388-B3F8-E103-463B0EF434B8}"/>
              </a:ext>
            </a:extLst>
          </p:cNvPr>
          <p:cNvSpPr txBox="1"/>
          <p:nvPr/>
        </p:nvSpPr>
        <p:spPr>
          <a:xfrm>
            <a:off x="3789848" y="5329822"/>
            <a:ext cx="4262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Шанс помістити частинку провідника у кожної клітини у сітці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6448A2-3F01-8850-5116-5E111060A839}"/>
              </a:ext>
            </a:extLst>
          </p:cNvPr>
          <p:cNvSpPr txBox="1"/>
          <p:nvPr/>
        </p:nvSpPr>
        <p:spPr>
          <a:xfrm>
            <a:off x="4089678" y="6233864"/>
            <a:ext cx="426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Розмір частинок провідника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957EFD-CBED-52B2-1281-04AD201DD2B0}"/>
              </a:ext>
            </a:extLst>
          </p:cNvPr>
          <p:cNvSpPr/>
          <p:nvPr/>
        </p:nvSpPr>
        <p:spPr>
          <a:xfrm>
            <a:off x="622996" y="3495492"/>
            <a:ext cx="1629508" cy="5627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6FC4B6-E987-B03F-DD0D-C0B62F5E53FB}"/>
              </a:ext>
            </a:extLst>
          </p:cNvPr>
          <p:cNvSpPr/>
          <p:nvPr/>
        </p:nvSpPr>
        <p:spPr>
          <a:xfrm>
            <a:off x="622996" y="4170962"/>
            <a:ext cx="1629508" cy="5627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680834-4D88-836F-549C-4202D793B168}"/>
              </a:ext>
            </a:extLst>
          </p:cNvPr>
          <p:cNvSpPr/>
          <p:nvPr/>
        </p:nvSpPr>
        <p:spPr>
          <a:xfrm>
            <a:off x="624671" y="4845876"/>
            <a:ext cx="1629508" cy="56270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F44B8B-0AD9-B3FC-9582-8DF87C4DC296}"/>
              </a:ext>
            </a:extLst>
          </p:cNvPr>
          <p:cNvSpPr/>
          <p:nvPr/>
        </p:nvSpPr>
        <p:spPr>
          <a:xfrm>
            <a:off x="612948" y="5520791"/>
            <a:ext cx="1629508" cy="20543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2E4D137-9D76-F883-1AC5-6856F5DF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088"/>
          <a:stretch/>
        </p:blipFill>
        <p:spPr>
          <a:xfrm>
            <a:off x="11951705" y="1905340"/>
            <a:ext cx="2222306" cy="3449151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84F576-C3AE-B9EB-CD15-E22F4E5EDF9F}"/>
              </a:ext>
            </a:extLst>
          </p:cNvPr>
          <p:cNvCxnSpPr>
            <a:stCxn id="2" idx="1"/>
            <a:endCxn id="25" idx="3"/>
          </p:cNvCxnSpPr>
          <p:nvPr/>
        </p:nvCxnSpPr>
        <p:spPr>
          <a:xfrm rot="10800000" flipV="1">
            <a:off x="2252504" y="3629916"/>
            <a:ext cx="1837174" cy="146930"/>
          </a:xfrm>
          <a:prstGeom prst="bentConnector3">
            <a:avLst/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AE88D6B-8F90-3AE8-2808-F0ECC9DF87EB}"/>
              </a:ext>
            </a:extLst>
          </p:cNvPr>
          <p:cNvCxnSpPr>
            <a:stCxn id="8" idx="1"/>
            <a:endCxn id="30" idx="3"/>
          </p:cNvCxnSpPr>
          <p:nvPr/>
        </p:nvCxnSpPr>
        <p:spPr>
          <a:xfrm rot="10800000" flipV="1">
            <a:off x="2252504" y="4183914"/>
            <a:ext cx="1827126" cy="268402"/>
          </a:xfrm>
          <a:prstGeom prst="bentConnector3">
            <a:avLst/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9D2D4DF-40FD-CCBB-E162-5D09EC21C932}"/>
              </a:ext>
            </a:extLst>
          </p:cNvPr>
          <p:cNvCxnSpPr>
            <a:stCxn id="10" idx="1"/>
            <a:endCxn id="32" idx="3"/>
          </p:cNvCxnSpPr>
          <p:nvPr/>
        </p:nvCxnSpPr>
        <p:spPr>
          <a:xfrm rot="10800000" flipV="1">
            <a:off x="2254180" y="4915096"/>
            <a:ext cx="1825451" cy="212133"/>
          </a:xfrm>
          <a:prstGeom prst="bentConnector3">
            <a:avLst/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58186293-F442-545F-BF0F-E084DC606ECB}"/>
              </a:ext>
            </a:extLst>
          </p:cNvPr>
          <p:cNvCxnSpPr>
            <a:stCxn id="13" idx="1"/>
            <a:endCxn id="37" idx="3"/>
          </p:cNvCxnSpPr>
          <p:nvPr/>
        </p:nvCxnSpPr>
        <p:spPr>
          <a:xfrm rot="10800000">
            <a:off x="2242456" y="5623510"/>
            <a:ext cx="1547392" cy="29479"/>
          </a:xfrm>
          <a:prstGeom prst="bentConnector3">
            <a:avLst/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0902A3C-9F94-E287-27E9-F0B5066838BC}"/>
              </a:ext>
            </a:extLst>
          </p:cNvPr>
          <p:cNvSpPr/>
          <p:nvPr/>
        </p:nvSpPr>
        <p:spPr>
          <a:xfrm>
            <a:off x="641350" y="5838434"/>
            <a:ext cx="1879600" cy="200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B4770A7-5690-FE96-C617-0CBB0567553D}"/>
              </a:ext>
            </a:extLst>
          </p:cNvPr>
          <p:cNvCxnSpPr>
            <a:cxnSpLocks/>
            <a:stCxn id="18" idx="1"/>
            <a:endCxn id="81" idx="3"/>
          </p:cNvCxnSpPr>
          <p:nvPr/>
        </p:nvCxnSpPr>
        <p:spPr>
          <a:xfrm rot="10800000">
            <a:off x="2520950" y="5938642"/>
            <a:ext cx="1568728" cy="479888"/>
          </a:xfrm>
          <a:prstGeom prst="bentConnector3">
            <a:avLst/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066DEC-9431-E148-4AE8-57F3F3F59981}"/>
              </a:ext>
            </a:extLst>
          </p:cNvPr>
          <p:cNvSpPr txBox="1"/>
          <p:nvPr/>
        </p:nvSpPr>
        <p:spPr>
          <a:xfrm>
            <a:off x="4200525" y="436625"/>
            <a:ext cx="6400800" cy="74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300"/>
              </a:lnSpc>
            </a:pPr>
            <a:r>
              <a:rPr lang="uk-UA" sz="4250" dirty="0">
                <a:solidFill>
                  <a:srgbClr val="CBCCCE"/>
                </a:solidFill>
              </a:rPr>
              <a:t>Опис головного меню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E561DA-0366-B932-7458-C0F529E2BF1D}"/>
              </a:ext>
            </a:extLst>
          </p:cNvPr>
          <p:cNvSpPr/>
          <p:nvPr/>
        </p:nvSpPr>
        <p:spPr>
          <a:xfrm>
            <a:off x="11996738" y="2500312"/>
            <a:ext cx="890587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B34D22F-74EA-1436-BA3D-0A756606F30A}"/>
              </a:ext>
            </a:extLst>
          </p:cNvPr>
          <p:cNvSpPr/>
          <p:nvPr/>
        </p:nvSpPr>
        <p:spPr>
          <a:xfrm>
            <a:off x="12001502" y="2890837"/>
            <a:ext cx="771524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ABE98D2-7BC3-6A1A-1F46-FD943366367D}"/>
              </a:ext>
            </a:extLst>
          </p:cNvPr>
          <p:cNvSpPr/>
          <p:nvPr/>
        </p:nvSpPr>
        <p:spPr>
          <a:xfrm>
            <a:off x="12001502" y="3095626"/>
            <a:ext cx="1214436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B8AC2BE-FA29-43BC-568C-C2A5C2FD51A0}"/>
              </a:ext>
            </a:extLst>
          </p:cNvPr>
          <p:cNvSpPr/>
          <p:nvPr/>
        </p:nvSpPr>
        <p:spPr>
          <a:xfrm>
            <a:off x="12001502" y="3281364"/>
            <a:ext cx="752473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003483A-722E-94C5-56BF-AEB338BB2777}"/>
              </a:ext>
            </a:extLst>
          </p:cNvPr>
          <p:cNvSpPr/>
          <p:nvPr/>
        </p:nvSpPr>
        <p:spPr>
          <a:xfrm>
            <a:off x="12001503" y="3481389"/>
            <a:ext cx="557210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DCB223-0116-31E9-B2E1-62D8E3A2EB41}"/>
              </a:ext>
            </a:extLst>
          </p:cNvPr>
          <p:cNvSpPr/>
          <p:nvPr/>
        </p:nvSpPr>
        <p:spPr>
          <a:xfrm>
            <a:off x="12001503" y="3681414"/>
            <a:ext cx="495297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8259613-26FE-1F90-A0A0-E1132E9EECBF}"/>
              </a:ext>
            </a:extLst>
          </p:cNvPr>
          <p:cNvSpPr/>
          <p:nvPr/>
        </p:nvSpPr>
        <p:spPr>
          <a:xfrm>
            <a:off x="12001503" y="3876676"/>
            <a:ext cx="890585" cy="200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DAA49F0-4E2C-8318-27EC-B21EB76249D6}"/>
              </a:ext>
            </a:extLst>
          </p:cNvPr>
          <p:cNvSpPr txBox="1"/>
          <p:nvPr/>
        </p:nvSpPr>
        <p:spPr>
          <a:xfrm>
            <a:off x="7509538" y="1582174"/>
            <a:ext cx="3915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Будує нову сітку з іншим розташуванням частинок провідника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B45AA5-8581-09E0-286F-DD1016E5389B}"/>
              </a:ext>
            </a:extLst>
          </p:cNvPr>
          <p:cNvSpPr txBox="1"/>
          <p:nvPr/>
        </p:nvSpPr>
        <p:spPr>
          <a:xfrm>
            <a:off x="6751754" y="2230992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Вмикає / вимикає відображення частинок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F8344D-67E0-C938-392A-5A8369903216}"/>
              </a:ext>
            </a:extLst>
          </p:cNvPr>
          <p:cNvSpPr txBox="1"/>
          <p:nvPr/>
        </p:nvSpPr>
        <p:spPr>
          <a:xfrm>
            <a:off x="7244038" y="2598574"/>
            <a:ext cx="3794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Змінює режими відображення частинок діелектрика та провідника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00F35F-45D2-ECD5-886F-9BFB75AE9099}"/>
              </a:ext>
            </a:extLst>
          </p:cNvPr>
          <p:cNvSpPr txBox="1"/>
          <p:nvPr/>
        </p:nvSpPr>
        <p:spPr>
          <a:xfrm>
            <a:off x="7400925" y="3190877"/>
            <a:ext cx="411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Відміняє пошук та відображення шляху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75FCEC-5D76-27EC-7ABF-0820A685BEE4}"/>
              </a:ext>
            </a:extLst>
          </p:cNvPr>
          <p:cNvSpPr txBox="1"/>
          <p:nvPr/>
        </p:nvSpPr>
        <p:spPr>
          <a:xfrm>
            <a:off x="7089024" y="3636665"/>
            <a:ext cx="438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Починає пошук шляху </a:t>
            </a:r>
          </a:p>
          <a:p>
            <a:r>
              <a:rPr lang="uk-UA" dirty="0">
                <a:solidFill>
                  <a:srgbClr val="CBCCCE"/>
                </a:solidFill>
              </a:rPr>
              <a:t>за допомогою алгоритму пошуку в ширину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609EA3-6149-35E2-811E-1BD3B451BB16}"/>
              </a:ext>
            </a:extLst>
          </p:cNvPr>
          <p:cNvSpPr txBox="1"/>
          <p:nvPr/>
        </p:nvSpPr>
        <p:spPr>
          <a:xfrm>
            <a:off x="7089024" y="4303125"/>
            <a:ext cx="3858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Починає пошук шляху за допомогою алгоритму </a:t>
            </a:r>
            <a:r>
              <a:rPr lang="en-US" dirty="0">
                <a:solidFill>
                  <a:srgbClr val="CBCCCE"/>
                </a:solidFill>
              </a:rPr>
              <a:t>A*</a:t>
            </a:r>
            <a:endParaRPr lang="uk-UA" dirty="0">
              <a:solidFill>
                <a:srgbClr val="CBCCC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37954B-28C9-4AE9-350D-1CA691614E37}"/>
              </a:ext>
            </a:extLst>
          </p:cNvPr>
          <p:cNvSpPr txBox="1"/>
          <p:nvPr/>
        </p:nvSpPr>
        <p:spPr>
          <a:xfrm>
            <a:off x="7894641" y="4969585"/>
            <a:ext cx="305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CBCCCE"/>
                </a:solidFill>
              </a:rPr>
              <a:t>Відкриває / закриває налаштування сітки та точок початку / кінця шляху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D1EC049-A160-010D-2CFA-C9F5E5F1D32F}"/>
              </a:ext>
            </a:extLst>
          </p:cNvPr>
          <p:cNvCxnSpPr>
            <a:cxnSpLocks/>
            <a:stCxn id="93" idx="3"/>
            <a:endCxn id="86" idx="1"/>
          </p:cNvCxnSpPr>
          <p:nvPr/>
        </p:nvCxnSpPr>
        <p:spPr>
          <a:xfrm>
            <a:off x="11425239" y="1905340"/>
            <a:ext cx="571499" cy="694985"/>
          </a:xfrm>
          <a:prstGeom prst="bentConnector3">
            <a:avLst>
              <a:gd name="adj1" fmla="val 72222"/>
            </a:avLst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1159610C-082A-10E8-0C44-38BC4E86ED4E}"/>
              </a:ext>
            </a:extLst>
          </p:cNvPr>
          <p:cNvCxnSpPr>
            <a:stCxn id="94" idx="3"/>
            <a:endCxn id="87" idx="1"/>
          </p:cNvCxnSpPr>
          <p:nvPr/>
        </p:nvCxnSpPr>
        <p:spPr>
          <a:xfrm>
            <a:off x="11057054" y="2415658"/>
            <a:ext cx="944448" cy="575192"/>
          </a:xfrm>
          <a:prstGeom prst="bentConnector3">
            <a:avLst>
              <a:gd name="adj1" fmla="val 74204"/>
            </a:avLst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30CA207-719F-735B-2604-89CAAEA3BC8C}"/>
              </a:ext>
            </a:extLst>
          </p:cNvPr>
          <p:cNvCxnSpPr>
            <a:cxnSpLocks/>
            <a:stCxn id="95" idx="3"/>
            <a:endCxn id="88" idx="1"/>
          </p:cNvCxnSpPr>
          <p:nvPr/>
        </p:nvCxnSpPr>
        <p:spPr>
          <a:xfrm>
            <a:off x="11038665" y="2921740"/>
            <a:ext cx="962837" cy="273899"/>
          </a:xfrm>
          <a:prstGeom prst="bentConnector3">
            <a:avLst>
              <a:gd name="adj1" fmla="val 50000"/>
            </a:avLst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D1EF45F-F9AA-C545-3995-3CD3BC829E44}"/>
              </a:ext>
            </a:extLst>
          </p:cNvPr>
          <p:cNvCxnSpPr>
            <a:stCxn id="96" idx="3"/>
            <a:endCxn id="89" idx="1"/>
          </p:cNvCxnSpPr>
          <p:nvPr/>
        </p:nvCxnSpPr>
        <p:spPr>
          <a:xfrm>
            <a:off x="11513718" y="3375543"/>
            <a:ext cx="487784" cy="5834"/>
          </a:xfrm>
          <a:prstGeom prst="bentConnector3">
            <a:avLst/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0072BD5E-0ACF-51FA-8DBF-5BDDD4C7E5E5}"/>
              </a:ext>
            </a:extLst>
          </p:cNvPr>
          <p:cNvCxnSpPr>
            <a:stCxn id="97" idx="3"/>
            <a:endCxn id="56" idx="1"/>
          </p:cNvCxnSpPr>
          <p:nvPr/>
        </p:nvCxnSpPr>
        <p:spPr>
          <a:xfrm flipV="1">
            <a:off x="11469278" y="3629916"/>
            <a:ext cx="482427" cy="329915"/>
          </a:xfrm>
          <a:prstGeom prst="bentConnector3">
            <a:avLst>
              <a:gd name="adj1" fmla="val 34205"/>
            </a:avLst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128E5424-29B8-2102-E4CD-E2A2C900D4D5}"/>
              </a:ext>
            </a:extLst>
          </p:cNvPr>
          <p:cNvCxnSpPr>
            <a:cxnSpLocks/>
            <a:stCxn id="98" idx="3"/>
            <a:endCxn id="91" idx="1"/>
          </p:cNvCxnSpPr>
          <p:nvPr/>
        </p:nvCxnSpPr>
        <p:spPr>
          <a:xfrm flipV="1">
            <a:off x="10947400" y="3781427"/>
            <a:ext cx="1054103" cy="844864"/>
          </a:xfrm>
          <a:prstGeom prst="bentConnector3">
            <a:avLst>
              <a:gd name="adj1" fmla="val 74097"/>
            </a:avLst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635E557-D8D7-F199-3ABD-BD7C50C05BDE}"/>
              </a:ext>
            </a:extLst>
          </p:cNvPr>
          <p:cNvCxnSpPr>
            <a:cxnSpLocks/>
            <a:stCxn id="99" idx="3"/>
            <a:endCxn id="92" idx="1"/>
          </p:cNvCxnSpPr>
          <p:nvPr/>
        </p:nvCxnSpPr>
        <p:spPr>
          <a:xfrm flipV="1">
            <a:off x="10947400" y="3976689"/>
            <a:ext cx="1054103" cy="1454561"/>
          </a:xfrm>
          <a:prstGeom prst="bentConnector3">
            <a:avLst>
              <a:gd name="adj1" fmla="val 84940"/>
            </a:avLst>
          </a:prstGeom>
          <a:ln>
            <a:solidFill>
              <a:srgbClr val="CBCC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4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0068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8186" y="3311128"/>
            <a:ext cx="5201483" cy="650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uk-UA" sz="40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Результати</a:t>
            </a:r>
            <a:endParaRPr lang="uk-UA" sz="4050" dirty="0"/>
          </a:p>
        </p:txBody>
      </p:sp>
      <p:sp>
        <p:nvSpPr>
          <p:cNvPr id="4" name="Shape 1"/>
          <p:cNvSpPr/>
          <p:nvPr/>
        </p:nvSpPr>
        <p:spPr>
          <a:xfrm>
            <a:off x="728186" y="4585454"/>
            <a:ext cx="13174028" cy="22860"/>
          </a:xfrm>
          <a:prstGeom prst="roundRect">
            <a:avLst>
              <a:gd name="adj" fmla="val 382269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5" name="Shape 2"/>
          <p:cNvSpPr/>
          <p:nvPr/>
        </p:nvSpPr>
        <p:spPr>
          <a:xfrm>
            <a:off x="2842974" y="4585395"/>
            <a:ext cx="22860" cy="728186"/>
          </a:xfrm>
          <a:prstGeom prst="roundRect">
            <a:avLst>
              <a:gd name="adj" fmla="val 382269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6" name="Shape 3"/>
          <p:cNvSpPr/>
          <p:nvPr/>
        </p:nvSpPr>
        <p:spPr>
          <a:xfrm>
            <a:off x="2620447" y="4351437"/>
            <a:ext cx="468035" cy="468035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7" name="Text 4"/>
          <p:cNvSpPr/>
          <p:nvPr/>
        </p:nvSpPr>
        <p:spPr>
          <a:xfrm>
            <a:off x="2794040" y="4429423"/>
            <a:ext cx="120729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uk-UA" sz="24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uk-UA" sz="2450" dirty="0"/>
          </a:p>
        </p:txBody>
      </p:sp>
      <p:sp>
        <p:nvSpPr>
          <p:cNvPr id="8" name="Text 5"/>
          <p:cNvSpPr/>
          <p:nvPr/>
        </p:nvSpPr>
        <p:spPr>
          <a:xfrm>
            <a:off x="936188" y="5521642"/>
            <a:ext cx="3836670" cy="1997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uk-UA" sz="16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Ми провели серію експериментів, використовуючи різні типи графів з різною складністю. Алгоритми були протестовані на різних розмірах графів, з різними видами </a:t>
            </a:r>
            <a:r>
              <a:rPr lang="uk-UA" sz="160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зв'язків</a:t>
            </a:r>
            <a:r>
              <a:rPr lang="uk-UA" sz="16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між вершинами.</a:t>
            </a:r>
            <a:endParaRPr lang="uk-UA" sz="1600" dirty="0"/>
          </a:p>
        </p:txBody>
      </p:sp>
      <p:sp>
        <p:nvSpPr>
          <p:cNvPr id="9" name="Shape 6"/>
          <p:cNvSpPr/>
          <p:nvPr/>
        </p:nvSpPr>
        <p:spPr>
          <a:xfrm>
            <a:off x="7303651" y="4585395"/>
            <a:ext cx="22860" cy="728186"/>
          </a:xfrm>
          <a:prstGeom prst="roundRect">
            <a:avLst>
              <a:gd name="adj" fmla="val 382269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10" name="Shape 7"/>
          <p:cNvSpPr/>
          <p:nvPr/>
        </p:nvSpPr>
        <p:spPr>
          <a:xfrm>
            <a:off x="7081123" y="4351437"/>
            <a:ext cx="468035" cy="468035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11" name="Text 8"/>
          <p:cNvSpPr/>
          <p:nvPr/>
        </p:nvSpPr>
        <p:spPr>
          <a:xfrm>
            <a:off x="7228165" y="4429423"/>
            <a:ext cx="173831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uk-UA" sz="24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uk-UA" sz="2450" dirty="0"/>
          </a:p>
        </p:txBody>
      </p:sp>
      <p:sp>
        <p:nvSpPr>
          <p:cNvPr id="12" name="Text 9"/>
          <p:cNvSpPr/>
          <p:nvPr/>
        </p:nvSpPr>
        <p:spPr>
          <a:xfrm>
            <a:off x="5396865" y="5521642"/>
            <a:ext cx="3836670" cy="1997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uk-UA" sz="16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Результати показали, що алгоритм A* є найефективнішим за швидкістю та точністю порівняно з іншими алгоритмами. Він швидко знаходить оптимальний шлях, навіть у великих та складних графах.</a:t>
            </a:r>
            <a:endParaRPr lang="uk-UA" sz="1600" dirty="0"/>
          </a:p>
        </p:txBody>
      </p:sp>
      <p:sp>
        <p:nvSpPr>
          <p:cNvPr id="13" name="Shape 10"/>
          <p:cNvSpPr/>
          <p:nvPr/>
        </p:nvSpPr>
        <p:spPr>
          <a:xfrm>
            <a:off x="11764328" y="4585395"/>
            <a:ext cx="22860" cy="728186"/>
          </a:xfrm>
          <a:prstGeom prst="roundRect">
            <a:avLst>
              <a:gd name="adj" fmla="val 382269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sp>
        <p:nvSpPr>
          <p:cNvPr id="14" name="Shape 11"/>
          <p:cNvSpPr/>
          <p:nvPr/>
        </p:nvSpPr>
        <p:spPr>
          <a:xfrm>
            <a:off x="11541800" y="4351437"/>
            <a:ext cx="468035" cy="468035"/>
          </a:xfrm>
          <a:prstGeom prst="roundRect">
            <a:avLst>
              <a:gd name="adj" fmla="val 18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uk-UA" dirty="0"/>
          </a:p>
        </p:txBody>
      </p:sp>
      <p:sp>
        <p:nvSpPr>
          <p:cNvPr id="15" name="Text 12"/>
          <p:cNvSpPr/>
          <p:nvPr/>
        </p:nvSpPr>
        <p:spPr>
          <a:xfrm>
            <a:off x="11685508" y="4429423"/>
            <a:ext cx="180618" cy="312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uk-UA" sz="24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uk-UA" sz="2450" dirty="0"/>
          </a:p>
        </p:txBody>
      </p:sp>
      <p:sp>
        <p:nvSpPr>
          <p:cNvPr id="16" name="Text 13"/>
          <p:cNvSpPr/>
          <p:nvPr/>
        </p:nvSpPr>
        <p:spPr>
          <a:xfrm>
            <a:off x="9857542" y="5521642"/>
            <a:ext cx="3836670" cy="1997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uk-UA" sz="16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Ми провели візуалізацію шляхів, отриманих за допомогою різних алгоритмів. Візуалізація дозволила нам наочно продемонструвати ефективність та точність алгоритмів, а також зрозуміти їх роботу.</a:t>
            </a:r>
            <a:endParaRPr lang="uk-UA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2703" y="990005"/>
            <a:ext cx="4805720" cy="600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uk-UA" sz="37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Висновки</a:t>
            </a:r>
            <a:endParaRPr lang="uk-UA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862" y="1975128"/>
            <a:ext cx="2191941" cy="172283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47279" y="2873931"/>
            <a:ext cx="92988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uk-UA" sz="18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uk-UA" sz="1850" dirty="0"/>
          </a:p>
        </p:txBody>
      </p:sp>
      <p:sp>
        <p:nvSpPr>
          <p:cNvPr id="5" name="Text 2"/>
          <p:cNvSpPr/>
          <p:nvPr/>
        </p:nvSpPr>
        <p:spPr>
          <a:xfrm>
            <a:off x="5281970" y="2321123"/>
            <a:ext cx="2402800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uk-UA" sz="18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Ефективність</a:t>
            </a:r>
            <a:endParaRPr lang="uk-UA" sz="1850" dirty="0"/>
          </a:p>
        </p:txBody>
      </p:sp>
      <p:sp>
        <p:nvSpPr>
          <p:cNvPr id="6" name="Text 3"/>
          <p:cNvSpPr/>
          <p:nvPr/>
        </p:nvSpPr>
        <p:spPr>
          <a:xfrm>
            <a:off x="5281970" y="2736652"/>
            <a:ext cx="848356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uk-UA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Алгоритм A* показав найвищу ефективність у пошуку шляхів у тривимірних графах. Він є швидшим та точнішим, ніж інші алгоритми, які ми досліджували.</a:t>
            </a:r>
            <a:endParaRPr lang="uk-UA" sz="1500" dirty="0"/>
          </a:p>
        </p:txBody>
      </p:sp>
      <p:sp>
        <p:nvSpPr>
          <p:cNvPr id="7" name="Shape 4"/>
          <p:cNvSpPr/>
          <p:nvPr/>
        </p:nvSpPr>
        <p:spPr>
          <a:xfrm>
            <a:off x="5137785" y="3712369"/>
            <a:ext cx="8771930" cy="11430"/>
          </a:xfrm>
          <a:prstGeom prst="roundRect">
            <a:avLst>
              <a:gd name="adj" fmla="val 706362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892" y="3745944"/>
            <a:ext cx="4384000" cy="17228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6919" y="4415195"/>
            <a:ext cx="133826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uk-UA" sz="18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uk-UA" sz="1850" dirty="0"/>
          </a:p>
        </p:txBody>
      </p:sp>
      <p:sp>
        <p:nvSpPr>
          <p:cNvPr id="10" name="Text 6"/>
          <p:cNvSpPr/>
          <p:nvPr/>
        </p:nvSpPr>
        <p:spPr>
          <a:xfrm>
            <a:off x="6378059" y="3938111"/>
            <a:ext cx="2402800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uk-UA" sz="18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Зручність</a:t>
            </a:r>
            <a:endParaRPr lang="uk-UA" sz="1850" dirty="0"/>
          </a:p>
        </p:txBody>
      </p:sp>
      <p:sp>
        <p:nvSpPr>
          <p:cNvPr id="11" name="Text 7"/>
          <p:cNvSpPr/>
          <p:nvPr/>
        </p:nvSpPr>
        <p:spPr>
          <a:xfrm>
            <a:off x="6378059" y="4353639"/>
            <a:ext cx="7387471" cy="922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uk-UA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Реалізація алгоритмів на C# дозволила легко модифікувати та розширювати функціональність проекту, а також використовувати його для різних задач.</a:t>
            </a:r>
            <a:endParaRPr lang="uk-UA" sz="1500" dirty="0"/>
          </a:p>
        </p:txBody>
      </p:sp>
      <p:sp>
        <p:nvSpPr>
          <p:cNvPr id="12" name="Shape 8"/>
          <p:cNvSpPr/>
          <p:nvPr/>
        </p:nvSpPr>
        <p:spPr>
          <a:xfrm>
            <a:off x="6233874" y="5483185"/>
            <a:ext cx="7675840" cy="11430"/>
          </a:xfrm>
          <a:prstGeom prst="roundRect">
            <a:avLst>
              <a:gd name="adj" fmla="val 706362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uk-UA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803" y="5516761"/>
            <a:ext cx="6576060" cy="172283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24300" y="6186011"/>
            <a:ext cx="139065" cy="3843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uk-UA" sz="18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uk-UA" sz="1850" dirty="0"/>
          </a:p>
        </p:txBody>
      </p:sp>
      <p:sp>
        <p:nvSpPr>
          <p:cNvPr id="15" name="Text 10"/>
          <p:cNvSpPr/>
          <p:nvPr/>
        </p:nvSpPr>
        <p:spPr>
          <a:xfrm>
            <a:off x="7474029" y="5708928"/>
            <a:ext cx="2402800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uk-UA" sz="18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Застосування</a:t>
            </a:r>
            <a:endParaRPr lang="uk-UA" sz="1850" dirty="0"/>
          </a:p>
        </p:txBody>
      </p:sp>
      <p:sp>
        <p:nvSpPr>
          <p:cNvPr id="16" name="Text 11"/>
          <p:cNvSpPr/>
          <p:nvPr/>
        </p:nvSpPr>
        <p:spPr>
          <a:xfrm>
            <a:off x="7474029" y="6124456"/>
            <a:ext cx="6291501" cy="922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uk-UA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Використання тривимірних графів та алгоритмів пошуку шляхів може знайти широке застосування в різних сферах, від навігації до планування маршрутів для автономних транспортних засобів.</a:t>
            </a:r>
            <a:endParaRPr lang="uk-UA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2242" y="5041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uk-UA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Додаткові матеріали</a:t>
            </a:r>
            <a:endParaRPr lang="uk-UA" sz="4450" dirty="0"/>
          </a:p>
        </p:txBody>
      </p:sp>
      <p:sp>
        <p:nvSpPr>
          <p:cNvPr id="6" name="Text 1"/>
          <p:cNvSpPr/>
          <p:nvPr/>
        </p:nvSpPr>
        <p:spPr>
          <a:xfrm>
            <a:off x="472242" y="121296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uk-UA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У додатку до презентації представлені коди проекту, графіки результатів дослідження, а також список використаних джерел.</a:t>
            </a:r>
            <a:endParaRPr lang="uk-UA" sz="17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4D362-E2F0-DF4E-0774-B2EC4549D7F6}"/>
              </a:ext>
            </a:extLst>
          </p:cNvPr>
          <p:cNvSpPr txBox="1"/>
          <p:nvPr/>
        </p:nvSpPr>
        <p:spPr>
          <a:xfrm>
            <a:off x="2618502" y="3738365"/>
            <a:ext cx="875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F0000"/>
                </a:solidFill>
              </a:rPr>
              <a:t>ЦЕ НЕ ФІНАЛЬНА ВЕРСІЯ ПРЕЗЕНТАЦІЇ, НА ЗАХИСТІ ВОНА СКОРІШЕ ЗА ВСЕ БУДЕ ЗОВСІМ ІНШОЮ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1646</TotalTime>
  <Words>633</Words>
  <Application>Microsoft Office PowerPoint</Application>
  <PresentationFormat>Custom</PresentationFormat>
  <Paragraphs>89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Instrument Sans Semi Bold</vt:lpstr>
      <vt:lpstr>Times New Roman</vt:lpstr>
      <vt:lpstr>Calibri Light</vt:lpstr>
      <vt:lpstr>Instrument Sans Medium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Atomix</cp:lastModifiedBy>
  <cp:revision>12</cp:revision>
  <dcterms:created xsi:type="dcterms:W3CDTF">2024-11-30T14:02:37Z</dcterms:created>
  <dcterms:modified xsi:type="dcterms:W3CDTF">2024-12-08T20:01:31Z</dcterms:modified>
</cp:coreProperties>
</file>