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72" r:id="rId3"/>
    <p:sldMasterId id="2147484056" r:id="rId4"/>
    <p:sldMasterId id="2147484073" r:id="rId5"/>
  </p:sldMasterIdLst>
  <p:notesMasterIdLst>
    <p:notesMasterId r:id="rId112"/>
  </p:notesMasterIdLst>
  <p:sldIdLst>
    <p:sldId id="515" r:id="rId6"/>
    <p:sldId id="256" r:id="rId7"/>
    <p:sldId id="514" r:id="rId8"/>
    <p:sldId id="365" r:id="rId9"/>
    <p:sldId id="366" r:id="rId10"/>
    <p:sldId id="508" r:id="rId11"/>
    <p:sldId id="509" r:id="rId12"/>
    <p:sldId id="510" r:id="rId13"/>
    <p:sldId id="511" r:id="rId14"/>
    <p:sldId id="485" r:id="rId15"/>
    <p:sldId id="477" r:id="rId16"/>
    <p:sldId id="379" r:id="rId17"/>
    <p:sldId id="484" r:id="rId18"/>
    <p:sldId id="478" r:id="rId19"/>
    <p:sldId id="486" r:id="rId20"/>
    <p:sldId id="479" r:id="rId21"/>
    <p:sldId id="480" r:id="rId22"/>
    <p:sldId id="487" r:id="rId23"/>
    <p:sldId id="488" r:id="rId24"/>
    <p:sldId id="481" r:id="rId25"/>
    <p:sldId id="369" r:id="rId26"/>
    <p:sldId id="370" r:id="rId27"/>
    <p:sldId id="512" r:id="rId28"/>
    <p:sldId id="383" r:id="rId29"/>
    <p:sldId id="489" r:id="rId30"/>
    <p:sldId id="384" r:id="rId31"/>
    <p:sldId id="385" r:id="rId32"/>
    <p:sldId id="491" r:id="rId33"/>
    <p:sldId id="490" r:id="rId34"/>
    <p:sldId id="386" r:id="rId35"/>
    <p:sldId id="376" r:id="rId36"/>
    <p:sldId id="377" r:id="rId37"/>
    <p:sldId id="378" r:id="rId38"/>
    <p:sldId id="465" r:id="rId39"/>
    <p:sldId id="482" r:id="rId40"/>
    <p:sldId id="382" r:id="rId41"/>
    <p:sldId id="388" r:id="rId42"/>
    <p:sldId id="496" r:id="rId43"/>
    <p:sldId id="497" r:id="rId44"/>
    <p:sldId id="498" r:id="rId45"/>
    <p:sldId id="389" r:id="rId46"/>
    <p:sldId id="467" r:id="rId47"/>
    <p:sldId id="390" r:id="rId48"/>
    <p:sldId id="391" r:id="rId49"/>
    <p:sldId id="392" r:id="rId50"/>
    <p:sldId id="468" r:id="rId51"/>
    <p:sldId id="393" r:id="rId52"/>
    <p:sldId id="394" r:id="rId53"/>
    <p:sldId id="500" r:id="rId54"/>
    <p:sldId id="501" r:id="rId55"/>
    <p:sldId id="499" r:id="rId56"/>
    <p:sldId id="502" r:id="rId57"/>
    <p:sldId id="503" r:id="rId58"/>
    <p:sldId id="401" r:id="rId59"/>
    <p:sldId id="402" r:id="rId60"/>
    <p:sldId id="492" r:id="rId61"/>
    <p:sldId id="403" r:id="rId62"/>
    <p:sldId id="404" r:id="rId63"/>
    <p:sldId id="405" r:id="rId64"/>
    <p:sldId id="407" r:id="rId65"/>
    <p:sldId id="408" r:id="rId66"/>
    <p:sldId id="409" r:id="rId67"/>
    <p:sldId id="410" r:id="rId68"/>
    <p:sldId id="411" r:id="rId69"/>
    <p:sldId id="470" r:id="rId70"/>
    <p:sldId id="493" r:id="rId71"/>
    <p:sldId id="412" r:id="rId72"/>
    <p:sldId id="471" r:id="rId73"/>
    <p:sldId id="494" r:id="rId74"/>
    <p:sldId id="413" r:id="rId75"/>
    <p:sldId id="504" r:id="rId76"/>
    <p:sldId id="505" r:id="rId77"/>
    <p:sldId id="506" r:id="rId78"/>
    <p:sldId id="507" r:id="rId79"/>
    <p:sldId id="416" r:id="rId80"/>
    <p:sldId id="417" r:id="rId81"/>
    <p:sldId id="516" r:id="rId82"/>
    <p:sldId id="517" r:id="rId83"/>
    <p:sldId id="518" r:id="rId84"/>
    <p:sldId id="519" r:id="rId85"/>
    <p:sldId id="520" r:id="rId86"/>
    <p:sldId id="521" r:id="rId87"/>
    <p:sldId id="522" r:id="rId88"/>
    <p:sldId id="523" r:id="rId89"/>
    <p:sldId id="524" r:id="rId90"/>
    <p:sldId id="525" r:id="rId91"/>
    <p:sldId id="526" r:id="rId92"/>
    <p:sldId id="527" r:id="rId93"/>
    <p:sldId id="528" r:id="rId94"/>
    <p:sldId id="529" r:id="rId95"/>
    <p:sldId id="530" r:id="rId96"/>
    <p:sldId id="531" r:id="rId97"/>
    <p:sldId id="532" r:id="rId98"/>
    <p:sldId id="533" r:id="rId99"/>
    <p:sldId id="534" r:id="rId100"/>
    <p:sldId id="535" r:id="rId101"/>
    <p:sldId id="536" r:id="rId102"/>
    <p:sldId id="537" r:id="rId103"/>
    <p:sldId id="538" r:id="rId104"/>
    <p:sldId id="539" r:id="rId105"/>
    <p:sldId id="540" r:id="rId106"/>
    <p:sldId id="541" r:id="rId107"/>
    <p:sldId id="542" r:id="rId108"/>
    <p:sldId id="543" r:id="rId109"/>
    <p:sldId id="544" r:id="rId110"/>
    <p:sldId id="545" r:id="rId1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57C1"/>
    <a:srgbClr val="6E70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6" autoAdjust="0"/>
    <p:restoredTop sz="91528" autoAdjust="0"/>
  </p:normalViewPr>
  <p:slideViewPr>
    <p:cSldViewPr>
      <p:cViewPr varScale="1">
        <p:scale>
          <a:sx n="85" d="100"/>
          <a:sy n="85" d="100"/>
        </p:scale>
        <p:origin x="9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presProps" Target="presProp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9D42-F814-49E4-9B18-D5A71EEB425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4BCB-1081-4CAA-96A0-01574451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4ACBE-56D7-4F13-9B85-F83C7DBE2BC9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236A41-8FEE-4B0B-A253-05BA765E7848}" type="slidenum">
              <a:rPr lang="en-US" smtClean="0">
                <a:cs typeface="Arial" charset="0"/>
              </a:rPr>
              <a:pPr/>
              <a:t>79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CA0F0F-D732-4C90-858B-56DFF544046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26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DAA14F7-5BE1-43BC-A262-F6CDBBC69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F28AF-7260-4980-8111-6B25F441FC99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FC4E-F495-4BAB-836B-AFE11C6090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0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1767-5902-4F5E-AAA8-FBB888E89DFE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4EF-D00B-4ADA-B0D4-444CC4EB00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1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D078-5A99-44FE-8552-CF8B73CD47CF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76534-1AEF-44B1-AB57-EA705C49E3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05862-6D00-4EDD-A2B6-B6BBDD51F1CC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6B059-28D2-4814-AD27-FAD0034C71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75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D66C8-8294-41DC-97DB-23DAE811A87B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DB01-6390-40FE-924A-E96A2DA1B5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04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F505-B92E-4942-9B9F-29600E760D8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883A2-185D-4806-8467-83891D7E96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05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392C-1D5B-4376-A15C-35CA61D19EEC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ABFB-CA92-4015-BF88-67DE8DCAFC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0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81B5-C4AB-495D-85A2-BBBC01732B2E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C13F-E506-4064-8302-F877323D4E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38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1DAE-674C-4C44-BEB9-3CF3DCE157A7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7D49-4ACA-4A31-BC53-22126B02EE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C322-E01B-4E0C-AE90-E2CE41D7C762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450B-AE38-4BA0-8B60-DF925AD846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73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CE72D-655A-4793-9507-90629C973549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59F33-9609-4897-8D38-4FA279DC08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41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FC5-62FD-4D92-999A-FB56FBA3C24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84DD-358A-46B0-9FB0-58F04E12A3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57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4A938-C30F-4B46-8837-782474B4363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7D61D-D577-4A24-B242-3D272AD3B1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Structures Using Java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96F5868-D4AA-4EFD-94A0-FB80F645F1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03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12240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39761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195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55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71" r:id="rId2"/>
    <p:sldLayoutId id="2147484072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8294980E-43E1-4BB5-AA4A-14B3184A85C6}" type="datetime1">
              <a:rPr lang="en-US">
                <a:solidFill>
                  <a:srgbClr val="000000"/>
                </a:solidFill>
                <a:ea typeface="+mn-ea"/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algn="ctr"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65D35FC-4921-448F-906B-4207C956BF38}" type="slidenum">
              <a:rPr lang="en-US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1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6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sz="4800" b="1" dirty="0">
                <a:solidFill>
                  <a:schemeClr val="bg1"/>
                </a:solidFill>
              </a:rPr>
              <a:t>Module 15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7467600" cy="1752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Concurrency</a:t>
            </a:r>
          </a:p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99323167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0"/>
            <a:ext cx="76962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When single-threaded program starts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Has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sole control </a:t>
            </a:r>
            <a:r>
              <a:rPr lang="en-US" sz="2800" dirty="0">
                <a:latin typeface="+mn-lt"/>
              </a:rPr>
              <a:t>of process until it ends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May wait for user input or I/O operation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Nothing else occurs in JVM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Possible exception of some “system” threads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Single Threads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81400"/>
            <a:ext cx="52435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46974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8067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762000" y="762000"/>
            <a:ext cx="52758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Demo Selection sort:</a:t>
            </a:r>
          </a:p>
          <a:p>
            <a:r>
              <a:rPr lang="en-US" dirty="0"/>
              <a:t>O:\faculty\Myers\CS204\Lecture 16\Selection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813638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838200" y="595313"/>
            <a:ext cx="49530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java.awt.BorderLayout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javax.swing.JButton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javax.swing.JFrame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public class </a:t>
            </a:r>
            <a:r>
              <a:rPr lang="en-US" sz="1100" dirty="0" err="1"/>
              <a:t>SelectionSortViewer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  <a:p>
            <a:r>
              <a:rPr lang="en-US" sz="1100" dirty="0"/>
              <a:t>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JFrame</a:t>
            </a:r>
            <a:r>
              <a:rPr lang="en-US" sz="1100" dirty="0"/>
              <a:t> frame = new </a:t>
            </a:r>
            <a:r>
              <a:rPr lang="en-US" sz="1100" dirty="0" err="1"/>
              <a:t>JFrame</a:t>
            </a:r>
            <a:r>
              <a:rPr lang="en-US" sz="1100" dirty="0"/>
              <a:t>();</a:t>
            </a:r>
          </a:p>
          <a:p>
            <a:endParaRPr lang="en-US" sz="1100" dirty="0"/>
          </a:p>
          <a:p>
            <a:r>
              <a:rPr lang="en-US" sz="1100" dirty="0"/>
              <a:t>      final </a:t>
            </a:r>
            <a:r>
              <a:rPr lang="en-US" sz="1100" dirty="0" err="1"/>
              <a:t>int</a:t>
            </a:r>
            <a:r>
              <a:rPr lang="en-US" sz="1100" dirty="0"/>
              <a:t> FRAME_WIDTH = 300;</a:t>
            </a:r>
          </a:p>
          <a:p>
            <a:r>
              <a:rPr lang="en-US" sz="1100" dirty="0"/>
              <a:t>      final </a:t>
            </a:r>
            <a:r>
              <a:rPr lang="en-US" sz="1100" dirty="0" err="1"/>
              <a:t>int</a:t>
            </a:r>
            <a:r>
              <a:rPr lang="en-US" sz="1100" dirty="0"/>
              <a:t> FRAME_HEIGHT = 400;</a:t>
            </a:r>
          </a:p>
          <a:p>
            <a:endParaRPr lang="en-US" sz="1100" dirty="0"/>
          </a:p>
          <a:p>
            <a:r>
              <a:rPr lang="en-US" sz="1100" dirty="0"/>
              <a:t>      </a:t>
            </a:r>
            <a:r>
              <a:rPr lang="en-US" sz="1100" dirty="0" err="1"/>
              <a:t>frame.setSize</a:t>
            </a:r>
            <a:r>
              <a:rPr lang="en-US" sz="1100" dirty="0"/>
              <a:t>(FRAME_WIDTH, FRAME_HEIGHT);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frame.setDefaultCloseOperation</a:t>
            </a:r>
            <a:r>
              <a:rPr lang="en-US" sz="1100" dirty="0"/>
              <a:t>(</a:t>
            </a:r>
            <a:r>
              <a:rPr lang="en-US" sz="1100" dirty="0" err="1"/>
              <a:t>JFrame.EXIT_ON_CLOSE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  final </a:t>
            </a:r>
            <a:r>
              <a:rPr lang="en-US" sz="1100" dirty="0" err="1"/>
              <a:t>SelectionSortComponent</a:t>
            </a:r>
            <a:r>
              <a:rPr lang="en-US" sz="1100" dirty="0"/>
              <a:t> component </a:t>
            </a:r>
          </a:p>
          <a:p>
            <a:r>
              <a:rPr lang="en-US" sz="1100" dirty="0"/>
              <a:t>            = new </a:t>
            </a:r>
            <a:r>
              <a:rPr lang="en-US" sz="1100" dirty="0" err="1"/>
              <a:t>SelectionSortComponent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frame.add</a:t>
            </a:r>
            <a:r>
              <a:rPr lang="en-US" sz="1100" dirty="0"/>
              <a:t>(component, </a:t>
            </a:r>
            <a:r>
              <a:rPr lang="en-US" sz="1100" dirty="0" err="1"/>
              <a:t>BorderLayout.CENTER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  </a:t>
            </a:r>
            <a:r>
              <a:rPr lang="en-US" sz="1100" dirty="0" err="1"/>
              <a:t>frame.setVisible</a:t>
            </a:r>
            <a:r>
              <a:rPr lang="en-US" sz="1100" dirty="0"/>
              <a:t>(true);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component.startAnimation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JFrame</a:t>
            </a:r>
            <a:r>
              <a:rPr lang="en-US" sz="1100" dirty="0"/>
              <a:t> frame1 = new </a:t>
            </a:r>
            <a:r>
              <a:rPr lang="en-US" sz="1100" dirty="0" err="1"/>
              <a:t>JFrame</a:t>
            </a:r>
            <a:r>
              <a:rPr lang="en-US" sz="1100" dirty="0"/>
              <a:t>();</a:t>
            </a:r>
          </a:p>
          <a:p>
            <a:endParaRPr lang="en-US" sz="1100" dirty="0"/>
          </a:p>
          <a:p>
            <a:r>
              <a:rPr lang="en-US" sz="1100" dirty="0"/>
              <a:t>      frame1.setSize(FRAME_WIDTH, FRAME_HEIGHT);</a:t>
            </a:r>
          </a:p>
          <a:p>
            <a:r>
              <a:rPr lang="en-US" sz="1100" dirty="0"/>
              <a:t>      frame1.setDefaultCloseOperation(</a:t>
            </a:r>
            <a:r>
              <a:rPr lang="en-US" sz="1100" dirty="0" err="1"/>
              <a:t>JFrame.EXIT_ON_CLOSE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  final </a:t>
            </a:r>
            <a:r>
              <a:rPr lang="en-US" sz="1100" dirty="0" err="1"/>
              <a:t>SelectionSortComponent</a:t>
            </a:r>
            <a:r>
              <a:rPr lang="en-US" sz="1100" dirty="0"/>
              <a:t> component1 </a:t>
            </a:r>
          </a:p>
          <a:p>
            <a:r>
              <a:rPr lang="en-US" sz="1100" dirty="0"/>
              <a:t>            = new </a:t>
            </a:r>
            <a:r>
              <a:rPr lang="en-US" sz="1100" dirty="0" err="1"/>
              <a:t>SelectionSortComponent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frame1.add(component1, </a:t>
            </a:r>
            <a:r>
              <a:rPr lang="en-US" sz="1100" dirty="0" err="1"/>
              <a:t>BorderLayout.CENTER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  frame1.setVisible(true);</a:t>
            </a:r>
          </a:p>
          <a:p>
            <a:r>
              <a:rPr lang="en-US" sz="1100" dirty="0"/>
              <a:t>      component1.startAnimation();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304800" y="152400"/>
            <a:ext cx="372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Selection Sort with multiple frames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10668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Demo Selection sort – two frames:</a:t>
            </a:r>
          </a:p>
          <a:p>
            <a:r>
              <a:rPr lang="en-US" dirty="0"/>
              <a:t>O:\faculty\Myers\CS204\Lecture 16\two frames selection sort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3200400"/>
            <a:ext cx="3962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5181600"/>
            <a:ext cx="3962400" cy="1295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19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0" y="1143000"/>
            <a:ext cx="45720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Sorts the array managed by this 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sorter</a:t>
            </a:r>
            <a:endParaRPr lang="en-US" sz="1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      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sort()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12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 &lt; a.length; i++)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next = a[i];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//</a:t>
            </a:r>
            <a:r>
              <a:rPr lang="en-US" sz="12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Move all larger elements up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i;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(j &gt; </a:t>
            </a:r>
            <a:r>
              <a:rPr lang="en-US" sz="12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&amp;&amp; a[j - </a:t>
            </a:r>
            <a:r>
              <a:rPr lang="en-US" sz="12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next)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a[j] = a[j - </a:t>
            </a:r>
            <a:r>
              <a:rPr lang="en-US" sz="12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j--;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//</a:t>
            </a:r>
            <a:r>
              <a:rPr lang="en-US" sz="12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Insert the element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a[j] = next;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2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676400" y="630238"/>
            <a:ext cx="979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35847" name="TextBox 5"/>
          <p:cNvSpPr txBox="1">
            <a:spLocks noChangeArrowheads="1"/>
          </p:cNvSpPr>
          <p:nvPr/>
        </p:nvSpPr>
        <p:spPr bwMode="auto">
          <a:xfrm>
            <a:off x="5867400" y="152400"/>
            <a:ext cx="1018227" cy="36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Revised</a:t>
            </a:r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152400" y="5181600"/>
            <a:ext cx="357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does the lock need to go?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609600"/>
            <a:ext cx="36861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6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503" y="5983069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Selection sort and Insertion sort</a:t>
            </a:r>
          </a:p>
          <a:p>
            <a:r>
              <a:rPr lang="en-US" dirty="0"/>
              <a:t>O:\faculty\Myers\CS204\Lecture 16\two frames selection and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same list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52400"/>
            <a:ext cx="44005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152400"/>
            <a:ext cx="46196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495800" y="4267200"/>
            <a:ext cx="4038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2209800"/>
            <a:ext cx="4572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43800" y="2667000"/>
            <a:ext cx="8382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43800" y="4648200"/>
            <a:ext cx="8382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95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304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the insertion sort algorithm, it is hard to tell what is being compared when the larger amount gets </a:t>
            </a:r>
            <a:r>
              <a:rPr lang="en-US" dirty="0">
                <a:solidFill>
                  <a:srgbClr val="FF0000"/>
                </a:solidFill>
              </a:rPr>
              <a:t>written over top</a:t>
            </a:r>
            <a:r>
              <a:rPr lang="en-US" dirty="0"/>
              <a:t> of the amount to be moved to the correct position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2057400"/>
            <a:ext cx="2971800" cy="4597400"/>
            <a:chOff x="228600" y="1752600"/>
            <a:chExt cx="3505200" cy="49022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981200"/>
              <a:ext cx="3505200" cy="467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2057400" y="1752600"/>
              <a:ext cx="152400" cy="2362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17526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element 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17526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element during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48000" y="2057400"/>
            <a:ext cx="2895600" cy="4572000"/>
            <a:chOff x="5486400" y="1752600"/>
            <a:chExt cx="3486150" cy="48768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1981200"/>
              <a:ext cx="348615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>
              <a:off x="7239000" y="1752600"/>
              <a:ext cx="228600" cy="403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19800" y="2057400"/>
            <a:ext cx="3124200" cy="4622800"/>
            <a:chOff x="990600" y="1828800"/>
            <a:chExt cx="3467100" cy="47752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1981200"/>
              <a:ext cx="3467100" cy="462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2057400" y="1828800"/>
              <a:ext cx="152400" cy="2362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8400" y="17526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Moved to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2196972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01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modifications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550545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371600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85800" y="3352800"/>
            <a:ext cx="58674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10000" y="2438400"/>
            <a:ext cx="3429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04800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green line shows the portion that is being</a:t>
            </a:r>
          </a:p>
          <a:p>
            <a:r>
              <a:rPr lang="en-US" dirty="0"/>
              <a:t>moved to the correct position as the values</a:t>
            </a:r>
          </a:p>
          <a:p>
            <a:r>
              <a:rPr lang="en-US" dirty="0"/>
              <a:t>larger are being moved to the right.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556260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Demo Selection sort and Insertion sort:</a:t>
            </a:r>
          </a:p>
          <a:p>
            <a:r>
              <a:rPr lang="en-US" dirty="0"/>
              <a:t>O:\faculty\Myers\CS204\Lecture improved selection and insertion</a:t>
            </a:r>
          </a:p>
        </p:txBody>
      </p:sp>
    </p:spTree>
    <p:extLst>
      <p:ext uri="{BB962C8B-B14F-4D97-AF65-F5344CB8AC3E}">
        <p14:creationId xmlns:p14="http://schemas.microsoft.com/office/powerpoint/2010/main" val="73301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64DE57-1E87-4F7D-B80B-2CFF17BFEBC4}" type="slidenum">
              <a:rPr lang="en-US">
                <a:latin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971800"/>
            <a:ext cx="83820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Multi</a:t>
            </a:r>
            <a:r>
              <a:rPr lang="en-US" sz="2800" dirty="0"/>
              <a:t>-threaded</a:t>
            </a:r>
          </a:p>
          <a:p>
            <a:pPr eaLnBrk="1" hangingPunct="1"/>
            <a:r>
              <a:rPr lang="en-US" sz="2800" dirty="0"/>
              <a:t>The Java Virtual Machine executes each thread in the program for a short amount of 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57200" y="6167437"/>
            <a:ext cx="675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/>
              <a:t> This gives the </a:t>
            </a:r>
            <a:r>
              <a:rPr lang="en-US" sz="2400" dirty="0">
                <a:solidFill>
                  <a:srgbClr val="FF0000"/>
                </a:solidFill>
              </a:rPr>
              <a:t>impression of parallel </a:t>
            </a:r>
            <a:r>
              <a:rPr lang="en-US" sz="2400" dirty="0"/>
              <a:t>execution </a:t>
            </a:r>
          </a:p>
        </p:txBody>
      </p:sp>
      <p:pic>
        <p:nvPicPr>
          <p:cNvPr id="10246" name="Picture 6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78337"/>
            <a:ext cx="54102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Threads in single execution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330" y="1371600"/>
            <a:ext cx="187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Threaded</a:t>
            </a:r>
          </a:p>
          <a:p>
            <a:r>
              <a:rPr lang="en-US" dirty="0"/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47244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Mulit</a:t>
            </a:r>
            <a:r>
              <a:rPr lang="en-US" dirty="0"/>
              <a:t>-threaded</a:t>
            </a:r>
          </a:p>
          <a:p>
            <a:r>
              <a:rPr lang="en-US" dirty="0"/>
              <a:t>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sz="2800" dirty="0">
                <a:latin typeface="+mn-lt"/>
              </a:rPr>
              <a:t>perating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800" dirty="0">
                <a:latin typeface="+mn-lt"/>
              </a:rPr>
              <a:t>ystem feature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runs each thread for a short amount of time (a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time slice</a:t>
            </a:r>
            <a:r>
              <a:rPr lang="en-US" sz="2800" dirty="0">
                <a:latin typeface="+mn-lt"/>
              </a:rPr>
              <a:t>)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Then the scheduler activates another thread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There will always be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slight variations </a:t>
            </a:r>
            <a:r>
              <a:rPr lang="en-US" sz="2800" dirty="0">
                <a:latin typeface="+mn-lt"/>
              </a:rPr>
              <a:t>in running times - especially when calling operating system services (e.g. input and output)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There is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no guarantee </a:t>
            </a:r>
            <a:r>
              <a:rPr lang="en-US" sz="2800" dirty="0">
                <a:latin typeface="+mn-lt"/>
              </a:rPr>
              <a:t>about the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order</a:t>
            </a:r>
            <a:r>
              <a:rPr lang="en-US" sz="2800" dirty="0">
                <a:latin typeface="+mn-lt"/>
              </a:rPr>
              <a:t> in which threads are executed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Thread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 Scheduler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69963"/>
            <a:ext cx="86106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Use threads to improve the performance or responsiveness of your application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May run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GUI</a:t>
            </a:r>
            <a:r>
              <a:rPr lang="en-US" sz="2800" dirty="0">
                <a:latin typeface="+mn-lt"/>
              </a:rPr>
              <a:t> for your application in 1 thread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May run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processor-heavy</a:t>
            </a:r>
            <a:r>
              <a:rPr lang="en-US" sz="2800" dirty="0">
                <a:latin typeface="+mn-lt"/>
              </a:rPr>
              <a:t> tasks in 1 thread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May run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file manipulation </a:t>
            </a:r>
            <a:r>
              <a:rPr lang="en-US" sz="2800" dirty="0">
                <a:latin typeface="+mn-lt"/>
              </a:rPr>
              <a:t>tasks in 1 thread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May run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animation</a:t>
            </a:r>
            <a:r>
              <a:rPr lang="en-US" sz="2800" dirty="0">
                <a:latin typeface="+mn-lt"/>
              </a:rPr>
              <a:t> in 1 thread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Multi-threading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CBCC7A-8FCE-42CD-BB05-B39A6AC7BF26}" type="slidenum">
              <a:rPr lang="en-US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/>
              <a:t>Create a class that implements the </a:t>
            </a:r>
            <a:r>
              <a:rPr lang="en-US" sz="2800">
                <a:latin typeface="Courier New" pitchFamily="49" charset="0"/>
              </a:rPr>
              <a:t>Runnable </a:t>
            </a:r>
            <a:r>
              <a:rPr lang="en-US" sz="2800"/>
              <a:t>interface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66800" y="2971800"/>
            <a:ext cx="38100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public interface Runnable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{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void run();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}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27475"/>
            <a:ext cx="7715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533400"/>
            <a:ext cx="88106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086600" y="1676400"/>
            <a:ext cx="457200" cy="314325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2514600"/>
            <a:ext cx="3124200" cy="152400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6172200"/>
            <a:ext cx="2743200" cy="152400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F3CB23-FE4B-45C8-9823-1F5B515741DC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sz="2800"/>
              <a:t>Place the code for your task into the </a:t>
            </a:r>
            <a:r>
              <a:rPr lang="en-US" sz="2800">
                <a:latin typeface="Courier New" pitchFamily="49" charset="0"/>
              </a:rPr>
              <a:t>run</a:t>
            </a:r>
            <a:r>
              <a:rPr lang="en-US" sz="2800"/>
              <a:t> method of your class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971800"/>
            <a:ext cx="66294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public class MyRunnable implements Runnable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{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public void run()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{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// Task statements go here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. . .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}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BDBDADF-54DC-41EF-8742-D035F4D067EE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buFontTx/>
              <a:buAutoNum type="arabicPeriod" startAt="3"/>
            </a:pPr>
            <a:r>
              <a:rPr lang="en-US" sz="2800" dirty="0"/>
              <a:t>Create an object of your subclass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33400" indent="-533400" eaLnBrk="1" hangingPunct="1">
              <a:buFontTx/>
              <a:buAutoNum type="arabicPeriod" startAt="3"/>
            </a:pPr>
            <a:r>
              <a:rPr lang="en-US" sz="2800" dirty="0"/>
              <a:t>Construct a </a:t>
            </a:r>
            <a:r>
              <a:rPr lang="en-US" sz="2800" dirty="0">
                <a:latin typeface="Courier New" pitchFamily="49" charset="0"/>
              </a:rPr>
              <a:t>Thread </a:t>
            </a:r>
            <a:r>
              <a:rPr lang="en-US" sz="2800" dirty="0"/>
              <a:t>object from the </a:t>
            </a:r>
            <a:r>
              <a:rPr lang="en-US" sz="2800" dirty="0" err="1"/>
              <a:t>runnable</a:t>
            </a:r>
            <a:r>
              <a:rPr lang="en-US" sz="2800" dirty="0"/>
              <a:t> object.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533400" indent="-533400" eaLnBrk="1" hangingPunct="1">
              <a:buFontTx/>
              <a:buAutoNum type="arabicPeriod" startAt="3"/>
            </a:pPr>
            <a:r>
              <a:rPr lang="en-US" sz="2800" dirty="0"/>
              <a:t>Call the </a:t>
            </a:r>
            <a:r>
              <a:rPr lang="en-US" sz="2800" dirty="0">
                <a:latin typeface="Courier New" pitchFamily="49" charset="0"/>
              </a:rPr>
              <a:t>start</a:t>
            </a:r>
            <a:r>
              <a:rPr lang="en-US" sz="2800" dirty="0"/>
              <a:t> method to start the thread.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143000" y="1981200"/>
            <a:ext cx="4876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Runnable r = new MyRunnable();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43000" y="3733800"/>
            <a:ext cx="4267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Thread t = new Thread(r);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43000" y="5257800"/>
            <a:ext cx="205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t.start();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81000"/>
            <a:ext cx="8658225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180975" y="54102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Daemon threads are typically used to perform services for your application. A daemon thread is often called a "service thread" or a "nonessential thread". Usually contain a never-ending loop for the purpose of receiving and handling requests.  The other kind of thread is often called a "user thread." </a:t>
            </a:r>
          </a:p>
          <a:p>
            <a:endParaRPr lang="en-US" sz="1400"/>
          </a:p>
          <a:p>
            <a:r>
              <a:rPr lang="en-US" sz="1400"/>
              <a:t>Daemon threads are terminated by the JVM when there are no longer any user threads running, including the main thread of execution.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429000"/>
            <a:ext cx="1600200" cy="1524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1752600" cy="1524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1676400"/>
            <a:ext cx="8555037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t>Data Structures and Abstractions with Java</a:t>
            </a:r>
            <a:r>
              <a:rPr baseline="30018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sz="quarter" idx="1"/>
          </p:nvPr>
        </p:nvSpPr>
        <p:spPr>
          <a:xfrm>
            <a:off x="400049" y="913012"/>
            <a:ext cx="8229601" cy="62666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t>5</a:t>
            </a:r>
            <a:r>
              <a:rPr baseline="30000"/>
              <a:t>th</a:t>
            </a:r>
            <a:r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826000" y="1421040"/>
            <a:ext cx="3657600" cy="106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21 – Concurrency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kern="0" dirty="0"/>
              <a:t>Multithreading</a:t>
            </a:r>
            <a:endParaRPr kumimoji="0" sz="41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290A52-0FF8-4E60-93F1-94F47D58AC30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8436" name="Picture 4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620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Life of a Thread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/>
            <a:r>
              <a:rPr lang="en-US" sz="2400"/>
              <a:t>A program to print a time stamp and “Hello World” once a second for ten seconds:</a:t>
            </a:r>
            <a:br>
              <a:rPr lang="en-US" sz="2400"/>
            </a:br>
            <a:endParaRPr lang="en-US" sz="2400"/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23:12:03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23:12:04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23:12:05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23:12:06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23:12:07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23:12:08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23:12:09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23:12:10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23:12:11 PST 2009 Hello, World!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Mon Dec 28 23:12:12 PST 2009 Hello, World!</a:t>
            </a:r>
            <a:endParaRPr lang="en-US" sz="2000" b="1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400" b="1">
                <a:solidFill>
                  <a:srgbClr val="6E7069"/>
                </a:solidFill>
              </a:rPr>
              <a:t> </a:t>
            </a:r>
            <a:r>
              <a:rPr lang="en-US" sz="2400" b="1">
                <a:latin typeface="Lucida Sans" pitchFamily="34" charset="0"/>
              </a:rPr>
              <a:t>Outline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private String greeting;</a:t>
            </a:r>
          </a:p>
          <a:p>
            <a:pPr marL="236538" indent="-236538">
              <a:spcBef>
                <a:spcPts val="0"/>
              </a:spcBef>
            </a:pP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(String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aGreeting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greeting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aGreeting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public void run()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>
                <a:latin typeface="Marker Felt" pitchFamily="-107" charset="0"/>
              </a:rPr>
              <a:t>Task statements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		</a:t>
            </a:r>
            <a:r>
              <a:rPr lang="en-US" sz="2000" dirty="0"/>
              <a:t>Print a time stamp </a:t>
            </a:r>
          </a:p>
          <a:p>
            <a:pPr marL="236538" indent="-236538">
              <a:spcBef>
                <a:spcPts val="0"/>
              </a:spcBef>
            </a:pPr>
            <a:r>
              <a:rPr lang="en-US" sz="2000" dirty="0"/>
              <a:t>			Print the greeting </a:t>
            </a:r>
          </a:p>
          <a:p>
            <a:pPr marL="236538" indent="-236538">
              <a:spcBef>
                <a:spcPts val="0"/>
              </a:spcBef>
            </a:pPr>
            <a:r>
              <a:rPr lang="en-US" sz="2000" dirty="0"/>
              <a:t>			Wait a second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400" b="1">
                <a:solidFill>
                  <a:srgbClr val="6E7069"/>
                </a:solidFill>
              </a:rPr>
              <a:t> </a:t>
            </a:r>
            <a:r>
              <a:rPr lang="en-US" sz="2400" b="1">
                <a:latin typeface="Lucida Sans" pitchFamily="34" charset="0"/>
              </a:rPr>
              <a:t>Outline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private String greeting;</a:t>
            </a:r>
          </a:p>
          <a:p>
            <a:pPr marL="236538" indent="-236538">
              <a:spcBef>
                <a:spcPts val="0"/>
              </a:spcBef>
            </a:pP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GreetingRunnable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(String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aGreeting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greeting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aGreeting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public void run()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>
                <a:latin typeface="Marker Felt" pitchFamily="-107" charset="0"/>
              </a:rPr>
              <a:t>Task statements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		</a:t>
            </a:r>
            <a:r>
              <a:rPr lang="en-US" sz="2000" dirty="0"/>
              <a:t>Print a time stamp  -&gt;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Date now = new Date(); </a:t>
            </a:r>
            <a:endParaRPr lang="en-US" sz="2000" dirty="0"/>
          </a:p>
          <a:p>
            <a:pPr marL="236538" indent="-236538">
              <a:spcBef>
                <a:spcPts val="0"/>
              </a:spcBef>
            </a:pPr>
            <a:r>
              <a:rPr lang="en-US" sz="2000" dirty="0"/>
              <a:t>			Print the greeting   -&gt;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(now + 						“ “ + greeting);</a:t>
            </a:r>
            <a:endParaRPr lang="en-US" sz="2000" dirty="0"/>
          </a:p>
          <a:p>
            <a:pPr marL="236538" indent="-236538">
              <a:spcBef>
                <a:spcPts val="0"/>
              </a:spcBef>
            </a:pPr>
            <a:r>
              <a:rPr lang="en-US" sz="2000" dirty="0"/>
              <a:t>			Wait a second        -&gt;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Thread.sleep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(milliseconds);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 thread terminates when its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dirty="0"/>
              <a:t> method terminates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Do not terminate a thread using the deprecated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stop</a:t>
            </a:r>
            <a:r>
              <a:rPr lang="en-US" sz="2400" dirty="0"/>
              <a:t> method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Instead, notify a thread that it should terminate: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t.interrupt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interrupt</a:t>
            </a:r>
            <a:r>
              <a:rPr lang="en-US" sz="2400" dirty="0"/>
              <a:t> does not cause the thread to terminate – it is intended to gets its attention - it sets a </a:t>
            </a:r>
            <a:r>
              <a:rPr lang="en-US" sz="2400" dirty="0" err="1"/>
              <a:t>boolean</a:t>
            </a:r>
            <a:r>
              <a:rPr lang="en-US" sz="2400" dirty="0"/>
              <a:t> variable in the thread data structure.  The usual response is for the thread to terminate itself.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9875"/>
            <a:ext cx="84582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62063"/>
            <a:ext cx="658495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/>
              <a:t> method should check occasionally whether it has been interrupted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Use the </a:t>
            </a:r>
            <a:r>
              <a:rPr lang="en-US" sz="2000" i="1">
                <a:solidFill>
                  <a:srgbClr val="6E7069"/>
                </a:solidFill>
                <a:latin typeface="Courier New" pitchFamily="49" charset="0"/>
              </a:rPr>
              <a:t>interrupted</a:t>
            </a:r>
            <a:r>
              <a:rPr lang="en-US" sz="2000" i="1">
                <a:solidFill>
                  <a:srgbClr val="6E7069"/>
                </a:solidFill>
              </a:rPr>
              <a:t> </a:t>
            </a:r>
            <a:r>
              <a:rPr lang="en-US" sz="2000" i="1"/>
              <a:t>method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An interrupted thread should release resources, clean up, and exit: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public void run()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for (int i = 1;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i &lt;= REPETITIONS </a:t>
            </a:r>
            <a:r>
              <a:rPr lang="en-US" sz="2000">
                <a:solidFill>
                  <a:srgbClr val="0057C1"/>
                </a:solidFill>
                <a:latin typeface="Courier New" pitchFamily="49" charset="0"/>
              </a:rPr>
              <a:t>&amp;&amp; !Thread.interrupted()</a:t>
            </a:r>
            <a:r>
              <a:rPr lang="en-US" b="1">
                <a:solidFill>
                  <a:srgbClr val="6E7069"/>
                </a:solidFill>
                <a:latin typeface="Courier New" pitchFamily="49" charset="0"/>
              </a:rPr>
              <a:t>;</a:t>
            </a: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i++)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>
                <a:latin typeface="Marker Felt" pitchFamily="-107" charset="0"/>
              </a:rPr>
              <a:t>Do work</a:t>
            </a: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>
                <a:latin typeface="Marker Felt" pitchFamily="-107" charset="0"/>
              </a:rPr>
              <a:t>Clean up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/>
              <a:t> method throws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sz="2400" dirty="0"/>
              <a:t> when a sleeping thread is interrupted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FF0000"/>
                </a:solidFill>
              </a:rPr>
              <a:t>sleeping thread </a:t>
            </a:r>
            <a:r>
              <a:rPr lang="en-US" sz="2400" dirty="0"/>
              <a:t>is </a:t>
            </a:r>
            <a:r>
              <a:rPr lang="en-US" sz="2400" dirty="0" err="1"/>
              <a:t>interruped</a:t>
            </a:r>
            <a:endParaRPr lang="en-US" sz="240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Catch the exception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Terminate the thread </a:t>
            </a:r>
            <a:endParaRPr lang="en-US" sz="24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05200"/>
            <a:ext cx="7620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514600" y="5029200"/>
            <a:ext cx="1905000" cy="1524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/>
              <a:t> method throws an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sz="2400"/>
              <a:t> when a sleeping thread is interrupted 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16138"/>
            <a:ext cx="84582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62000" y="4419600"/>
            <a:ext cx="8001000" cy="457200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0" y="1114485"/>
            <a:ext cx="9144000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509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lvl="2" eaLnBrk="1" hangingPunct="1">
              <a:spcBef>
                <a:spcPts val="1200"/>
              </a:spcBef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try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for (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i = 1; i &lt;= REPETITIONS; i++)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{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    </a:t>
            </a:r>
            <a:r>
              <a:rPr lang="en-US" dirty="0">
                <a:latin typeface="Marker Felt" pitchFamily="-107" charset="0"/>
              </a:rPr>
              <a:t>Do work</a:t>
            </a:r>
            <a:endParaRPr lang="en-US" dirty="0"/>
          </a:p>
          <a:p>
            <a:pPr lvl="2" eaLnBrk="1" hangingPunct="1">
              <a:defRPr/>
            </a:pPr>
            <a:r>
              <a:rPr lang="en-US" dirty="0">
                <a:latin typeface="Courier New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Marker Felt" pitchFamily="-107" charset="0"/>
              </a:rPr>
              <a:t>Sleep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lvl="2" eaLnBrk="1" hangingPunct="1">
              <a:defRPr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catch (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exception)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>
                <a:latin typeface="Marker Felt" pitchFamily="-107" charset="0"/>
              </a:rPr>
              <a:t>Clean up </a:t>
            </a:r>
          </a:p>
          <a:p>
            <a:pPr lvl="2" eaLnBrk="1" hangingPunct="1">
              <a:defRPr/>
            </a:pPr>
            <a:r>
              <a:rPr lang="en-US" dirty="0">
                <a:latin typeface="Marker Felt" pitchFamily="-107" charset="0"/>
              </a:rPr>
              <a:t>		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arker Felt" pitchFamily="-107" charset="0"/>
              </a:rPr>
              <a:t>return;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 lvl="2" eaLnBrk="1" hangingPunct="1">
              <a:defRPr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21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257" y="1371600"/>
            <a:ext cx="8730343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Main topics: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Basic units of concurrency programming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/>
              <a:t>How multiple threads can execute in parallel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Running Threads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Thread Pools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Terminating Threads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Race conditions and deadlocks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Avoid corruption of shared objects by using locks and conditions </a:t>
            </a:r>
          </a:p>
        </p:txBody>
      </p:sp>
    </p:spTree>
    <p:extLst>
      <p:ext uri="{BB962C8B-B14F-4D97-AF65-F5344CB8AC3E}">
        <p14:creationId xmlns:p14="http://schemas.microsoft.com/office/powerpoint/2010/main" val="2366274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839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Java does not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force</a:t>
            </a:r>
            <a:r>
              <a:rPr lang="en-US" sz="2800" dirty="0">
                <a:latin typeface="+mn-lt"/>
              </a:rPr>
              <a:t> a thread to terminate when it is interrupted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It is entirely up to the thread what it does when it is interrupted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+mn-lt"/>
              </a:rPr>
              <a:t>Interrupting is a general mechanism for getting the thread’s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attention</a:t>
            </a:r>
            <a:r>
              <a:rPr lang="en-US" sz="2800" dirty="0">
                <a:latin typeface="+mn-lt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638800" cy="641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Construct an object of your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2400">
                <a:solidFill>
                  <a:srgbClr val="6E7069"/>
                </a:solidFill>
              </a:rPr>
              <a:t> </a:t>
            </a:r>
            <a:r>
              <a:rPr lang="en-US" sz="2400"/>
              <a:t>class: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Runnable r = new GreetingRunnable("Hello World");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Then construct a thread and call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400"/>
              <a:t> method: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Thread t = new Thread(r);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t.start();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To Start the Thread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79" y="457200"/>
            <a:ext cx="883832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459842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22860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run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6510" y="2332892"/>
            <a:ext cx="4721290" cy="444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19800" y="167640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run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3124200"/>
            <a:ext cx="6302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56239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34200" y="83820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Thread 0</a:t>
            </a:r>
          </a:p>
          <a:p>
            <a:r>
              <a:rPr lang="en-US" dirty="0"/>
              <a:t>Thread 2</a:t>
            </a:r>
          </a:p>
          <a:p>
            <a:r>
              <a:rPr lang="en-US" dirty="0"/>
              <a:t>Thread 4</a:t>
            </a:r>
          </a:p>
          <a:p>
            <a:r>
              <a:rPr lang="en-US" dirty="0"/>
              <a:t>Thread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2561272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  <a:p>
            <a:r>
              <a:rPr lang="en-US" dirty="0"/>
              <a:t>Thread 1</a:t>
            </a:r>
          </a:p>
          <a:p>
            <a:r>
              <a:rPr lang="en-US" dirty="0"/>
              <a:t>Thread 4</a:t>
            </a:r>
          </a:p>
          <a:p>
            <a:r>
              <a:rPr lang="en-US" dirty="0"/>
              <a:t>Thread 3</a:t>
            </a:r>
          </a:p>
          <a:p>
            <a:r>
              <a:rPr lang="en-US" dirty="0"/>
              <a:t>Thread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4419600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Thread 0</a:t>
            </a:r>
          </a:p>
          <a:p>
            <a:r>
              <a:rPr lang="en-US" dirty="0"/>
              <a:t>Thread 2</a:t>
            </a:r>
          </a:p>
          <a:p>
            <a:r>
              <a:rPr lang="en-US" dirty="0"/>
              <a:t>Thread 3</a:t>
            </a:r>
          </a:p>
          <a:p>
            <a:r>
              <a:rPr lang="en-US" dirty="0"/>
              <a:t>Thread 4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Program to create 5 Threads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28600" y="761762"/>
            <a:ext cx="891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       What would be the result of the program if 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main</a:t>
            </a:r>
            <a:r>
              <a:rPr lang="en-US" sz="2400" dirty="0"/>
              <a:t> method called 		instead of running threads?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	  r1.run();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	  r2.run();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454275"/>
            <a:ext cx="8991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GreetingThreadRunner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r1 =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r2 =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GreetingRunnable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"Goodbye, World!"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Thread t1 =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Thread(r1);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Thread t2 = </a:t>
            </a:r>
            <a:r>
              <a:rPr lang="en-US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Thread(r2);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t1.start();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t2.start();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55626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400" b="1"/>
              <a:t>Answer:</a:t>
            </a:r>
            <a:r>
              <a:rPr lang="en-US" sz="2400"/>
              <a:t> The first call to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/>
              <a:t> would print ten “Hello” messages, and then the second call to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/>
              <a:t> would print ten “Goodbye” messages</a:t>
            </a:r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0"/>
            <a:ext cx="1539875" cy="1073150"/>
            <a:chOff x="480" y="1680"/>
            <a:chExt cx="970" cy="676"/>
          </a:xfrm>
        </p:grpSpPr>
        <p:pic>
          <p:nvPicPr>
            <p:cNvPr id="7" name="Picture 7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34" y="1706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220370"/>
            <a:ext cx="4653755" cy="342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0"/>
            <a:ext cx="1539875" cy="1073150"/>
            <a:chOff x="480" y="1680"/>
            <a:chExt cx="970" cy="676"/>
          </a:xfrm>
        </p:grpSpPr>
        <p:pic>
          <p:nvPicPr>
            <p:cNvPr id="6" name="Picture 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334" y="1706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endParaRPr lang="en-US" baseline="-25000" dirty="0"/>
            </a:p>
          </p:txBody>
        </p:sp>
      </p:grp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724400"/>
            <a:ext cx="528523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57800" y="13716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/>
              <a:t>The call to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interrupt</a:t>
            </a:r>
            <a:r>
              <a:rPr lang="en-US" dirty="0"/>
              <a:t> merely sets the interruption flag, but the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dirty="0"/>
              <a:t> method immediately throws an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33401"/>
            <a:ext cx="3778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What output is produced?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join method allows one thread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sz="2400" dirty="0">
                <a:latin typeface="+mn-lt"/>
              </a:rPr>
              <a:t> for the completion of another. If t is a Thread object whose thread is currently executing</a:t>
            </a:r>
          </a:p>
          <a:p>
            <a:r>
              <a:rPr lang="en-US" sz="2400" dirty="0">
                <a:latin typeface="+mn-lt"/>
              </a:rPr>
              <a:t>		</a:t>
            </a:r>
            <a:r>
              <a:rPr lang="en-US" sz="2400" dirty="0" err="1">
                <a:latin typeface="+mn-lt"/>
              </a:rPr>
              <a:t>t.join</a:t>
            </a:r>
            <a:r>
              <a:rPr lang="en-US" sz="2400" dirty="0">
                <a:latin typeface="+mn-lt"/>
              </a:rPr>
              <a:t>(); </a:t>
            </a:r>
          </a:p>
          <a:p>
            <a:pPr marL="168275"/>
            <a:r>
              <a:rPr lang="en-US" sz="2400" dirty="0">
                <a:latin typeface="+mn-lt"/>
              </a:rPr>
              <a:t>causes the current thread to pause execution until </a:t>
            </a:r>
            <a:r>
              <a:rPr lang="en-US" sz="2400" dirty="0" err="1">
                <a:latin typeface="+mn-lt"/>
              </a:rPr>
              <a:t>t's</a:t>
            </a:r>
            <a:r>
              <a:rPr lang="en-US" sz="2400" dirty="0">
                <a:latin typeface="+mn-lt"/>
              </a:rPr>
              <a:t> thread terminates. Overloads of join allow the programmer to specify a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waiting period</a:t>
            </a:r>
            <a:r>
              <a:rPr lang="en-US" sz="2400" dirty="0">
                <a:latin typeface="+mn-lt"/>
              </a:rPr>
              <a:t>. 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However, as with sleep, join is dependent on the OS for timing, so you should not assume that join will wait exactly as long as you specify.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Like sleep, join responds to an interrupt by exiting with an </a:t>
            </a:r>
            <a:r>
              <a:rPr lang="en-US" sz="2400" dirty="0" err="1">
                <a:latin typeface="+mn-lt"/>
              </a:rPr>
              <a:t>InterruptedException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Join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986337"/>
            <a:ext cx="76200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6477000"/>
            <a:ext cx="1295400" cy="1524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524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475"/>
            <a:ext cx="44672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24400" y="3505200"/>
            <a:ext cx="990600" cy="2286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133600" y="2895600"/>
            <a:ext cx="487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Lucida Sans" pitchFamily="34" charset="0"/>
              </a:rPr>
              <a:t>Some of the information in these slides was taken from “The Java Tutorials” from Oracle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85800" y="5181600"/>
            <a:ext cx="7840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Oracle </a:t>
            </a:r>
            <a:r>
              <a:rPr lang="en-US" dirty="0"/>
              <a:t>tutorial</a:t>
            </a:r>
          </a:p>
          <a:p>
            <a:r>
              <a:rPr lang="en-US" dirty="0"/>
              <a:t>http://download.oracle.com/javase/tutorial/essential/concurrency/index.html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42652"/>
            <a:ext cx="78771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50210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When threads share a common object, they can conflict with each other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Sample program: multiple threads manipulate a bank account </a:t>
            </a:r>
            <a:br>
              <a:rPr lang="en-US" sz="2400"/>
            </a:br>
            <a:r>
              <a:rPr lang="en-US" sz="2400"/>
              <a:t>Here is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/>
              <a:t> method of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DepositRunnable</a:t>
            </a:r>
            <a:r>
              <a:rPr lang="en-US" sz="2400"/>
              <a:t>: </a:t>
            </a:r>
          </a:p>
          <a:p>
            <a:pPr lvl="2" indent="-236538">
              <a:spcBef>
                <a:spcPct val="50000"/>
              </a:spcBef>
            </a:pP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try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for (int i = 1; i &lt;= count; i++)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{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account.deposit(amount);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Thread.sleep(DELAY);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}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catch (InterruptedException exception)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lvl="2" indent="-236538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400">
              <a:solidFill>
                <a:srgbClr val="6E7069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Race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 Conditions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WithdrawRunnable</a:t>
            </a:r>
            <a:r>
              <a:rPr lang="en-US" sz="2400"/>
              <a:t> class is similar 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2400" y="1752600"/>
            <a:ext cx="70104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</a:pP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try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for (int i = 1; i &lt;= count; i++)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{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account.withdraw(amount);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Thread.sleep(DELAY);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}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catch (InterruptedException exception)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lvl="2"/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400">
              <a:solidFill>
                <a:srgbClr val="6E706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Race Conditions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Sample Application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Create a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400"/>
              <a:t>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Create two sets of threads: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Each thread in the first set repeatedly deposits $100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Each thread in the second set repeatedly withdraws $100</a:t>
            </a:r>
            <a:r>
              <a:rPr lang="en-US" sz="240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 and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/>
              <a:t> have been modified to print messages: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void deposit(double amount)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System.out.print("Depositing " + amount);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double newBalance = balance + amount;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System.out.println(", new balance is "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+ newBalance);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balance = newBalance;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Sample Application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The result should be zero, but sometimes it is not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Normally, the program output looks somewhat like this: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Depositing 100.0, new balance is 200.0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Withdrawing 100.0, new balance is 100.0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...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But sometimes you may notice messed-up output, like this: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Depositing 100.0Withdrawing 100.0, new balance is 100.0, new balance is -100.0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0" y="30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Scenario to Explain Non-zero Result: Race Condition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A deposit thread executes the lines:</a:t>
            </a: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ea typeface="+mn-ea"/>
              </a:rPr>
              <a:t>System.out.print("Depositing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 " + amount);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  <a:ea typeface="+mn-ea"/>
              </a:rPr>
              <a:t>newBalance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 = balance + amount;</a:t>
            </a:r>
            <a:br>
              <a:rPr lang="en-US" sz="2000" dirty="0">
                <a:latin typeface="Courier New" pitchFamily="-107" charset="0"/>
                <a:ea typeface="+mn-ea"/>
              </a:rPr>
            </a:br>
            <a:br>
              <a:rPr lang="en-US" sz="1200" dirty="0">
                <a:latin typeface="Courier New" pitchFamily="-107" charset="0"/>
                <a:ea typeface="+mn-ea"/>
              </a:rPr>
            </a:br>
            <a:r>
              <a:rPr lang="en-US" sz="2400" dirty="0">
                <a:latin typeface="Arial" pitchFamily="-107" charset="0"/>
                <a:ea typeface="+mn-ea"/>
              </a:rPr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balance</a:t>
            </a:r>
            <a:r>
              <a:rPr lang="en-US" sz="2400" dirty="0">
                <a:latin typeface="Arial" pitchFamily="-107" charset="0"/>
                <a:ea typeface="+mn-ea"/>
              </a:rPr>
              <a:t> variable is still 0, and the </a:t>
            </a:r>
            <a:r>
              <a:rPr lang="en-US" sz="2400" dirty="0" err="1">
                <a:solidFill>
                  <a:srgbClr val="6E7069"/>
                </a:solidFill>
                <a:latin typeface="Courier New" pitchFamily="-107" charset="0"/>
                <a:ea typeface="+mn-ea"/>
              </a:rPr>
              <a:t>newBalance</a:t>
            </a:r>
            <a:r>
              <a:rPr lang="en-US" sz="2400" dirty="0">
                <a:latin typeface="Arial" pitchFamily="-107" charset="0"/>
                <a:ea typeface="+mn-ea"/>
              </a:rPr>
              <a:t> local variable is 100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The deposit thread reaches the end of its time slice and a withdraw thread gains control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The withdraw thread calls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withdraw</a:t>
            </a:r>
            <a:r>
              <a:rPr lang="en-US" sz="2400" dirty="0">
                <a:latin typeface="Arial" pitchFamily="-107" charset="0"/>
                <a:ea typeface="+mn-ea"/>
              </a:rPr>
              <a:t> method which withdraws $100 from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balance</a:t>
            </a:r>
            <a:r>
              <a:rPr lang="en-US" sz="2400" dirty="0">
                <a:latin typeface="Arial" pitchFamily="-107" charset="0"/>
                <a:ea typeface="+mn-ea"/>
              </a:rPr>
              <a:t> variable; it is now -100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The withdraw thread goes to sleep 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7315200" y="6096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0" y="30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Scenario to Explain Non-zero Result: Race Condition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sz="2400"/>
              <a:t>The deposit thread regains control and picks up where it left off; it executes: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System.out.println(", new balance is " + newBalance);</a:t>
            </a:r>
          </a:p>
          <a:p>
            <a:pPr marL="800100" lvl="1" indent="-342900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balance = newBalance;</a:t>
            </a:r>
            <a:br>
              <a:rPr lang="en-US" sz="2000">
                <a:latin typeface="Courier New" pitchFamily="49" charset="0"/>
              </a:rPr>
            </a:br>
            <a:br>
              <a:rPr lang="en-US" sz="1200">
                <a:latin typeface="Courier New" pitchFamily="49" charset="0"/>
              </a:rPr>
            </a:br>
            <a:r>
              <a:rPr lang="en-US" sz="2400"/>
              <a:t>The balance is now 100 instead of 0 because the deposit method used the OLD balance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0" y="3048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Corrupting the Contents of the balance Variable</a:t>
            </a:r>
          </a:p>
        </p:txBody>
      </p:sp>
      <p:pic>
        <p:nvPicPr>
          <p:cNvPr id="51203" name="Picture 4" descr="corrupting_variab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4953000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895600" y="4889500"/>
            <a:ext cx="6096000" cy="18161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693738" lvl="1" indent="-236538">
              <a:spcBef>
                <a:spcPts val="1200"/>
              </a:spcBef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public void deposit(double amount)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System.out.print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("Depositing " + amount);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double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newBalance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= balance + amount;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rgbClr val="6E7069"/>
                </a:solidFill>
                <a:latin typeface="Courier New" pitchFamily="49" charset="0"/>
              </a:rPr>
              <a:t>System.out.println</a:t>
            </a: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(", new balance is "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      + </a:t>
            </a:r>
            <a:r>
              <a:rPr lang="en-US" sz="1400" dirty="0" err="1">
                <a:solidFill>
                  <a:srgbClr val="6E7069"/>
                </a:solidFill>
                <a:latin typeface="Courier New" pitchFamily="49" charset="0"/>
              </a:rPr>
              <a:t>newBalance</a:t>
            </a: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);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   balance = </a:t>
            </a:r>
            <a:r>
              <a:rPr lang="en-US" sz="1400" dirty="0" err="1">
                <a:solidFill>
                  <a:srgbClr val="6E7069"/>
                </a:solidFill>
                <a:latin typeface="Courier New" pitchFamily="49" charset="0"/>
              </a:rPr>
              <a:t>newBalance</a:t>
            </a: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;</a:t>
            </a:r>
          </a:p>
          <a:p>
            <a:pPr marL="693738" lvl="1" indent="-236538">
              <a:defRPr/>
            </a:pPr>
            <a:r>
              <a:rPr lang="en-US" sz="14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733800" y="762000"/>
            <a:ext cx="6096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3738" lvl="1" indent="-236538">
              <a:spcBef>
                <a:spcPts val="1200"/>
              </a:spcBef>
            </a:pPr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public void withdraw(double amount)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400">
                <a:latin typeface="Courier New" pitchFamily="49" charset="0"/>
              </a:rPr>
              <a:t>System.out.print(“withdrawing " + amount);</a:t>
            </a:r>
          </a:p>
          <a:p>
            <a:pPr marL="693738" lvl="1" indent="-236538"/>
            <a:r>
              <a:rPr lang="en-US" sz="1400">
                <a:latin typeface="Courier New" pitchFamily="49" charset="0"/>
              </a:rPr>
              <a:t>   double newBalance = balance - amount;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   System.out.println(", new balance is "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      + newBalance);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   balance = newBalance;</a:t>
            </a:r>
          </a:p>
          <a:p>
            <a:pPr marL="693738" lvl="1" indent="-236538"/>
            <a:r>
              <a:rPr lang="en-US" sz="14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Race Condition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Occurs if the effect of multiple threads on shared data depends on the order in which they are scheduled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is possible for a thread to reach the end of its time slice in the middle of a statement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may evaluate the right-hand side of an equation but not be able to store the result until its next turn: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void deposit(double amount)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balance = </a:t>
            </a:r>
            <a:r>
              <a:rPr lang="en-US" sz="2000" dirty="0">
                <a:solidFill>
                  <a:srgbClr val="0057C1"/>
                </a:solidFill>
                <a:latin typeface="Courier New" pitchFamily="49" charset="0"/>
              </a:rPr>
              <a:t>balance + amount</a:t>
            </a:r>
            <a:r>
              <a:rPr lang="en-US" sz="2000" b="1" dirty="0">
                <a:solidFill>
                  <a:srgbClr val="6E7069"/>
                </a:solidFill>
                <a:latin typeface="Courier New" pitchFamily="49" charset="0"/>
              </a:rPr>
              <a:t>;</a:t>
            </a:r>
            <a:endParaRPr lang="en-US" sz="2000" dirty="0">
              <a:solidFill>
                <a:srgbClr val="6E7069"/>
              </a:solidFill>
              <a:latin typeface="Courier New" pitchFamily="49" charset="0"/>
            </a:endParaRP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System.out.print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("Depositing " + amount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+ ", new balance is " + balance);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 marL="236538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Race condition can still occur: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balance =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the right-hand-side value</a:t>
            </a:r>
            <a:endParaRPr lang="en-US" sz="2000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597428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0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Lucida Sans" pitchFamily="34" charset="0"/>
              </a:rPr>
              <a:t>Lecture Goals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Basic units of concurrency programming</a:t>
            </a:r>
          </a:p>
          <a:p>
            <a:pPr marL="236538" indent="-23653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To understand how multiple threads can execute in parallel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learn how to implement threads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understand race conditions and deadlocks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be able to avoid corruption of shared objects by using locks and conditions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"/>
            <a:ext cx="6394236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50716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228600"/>
            <a:ext cx="46196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75" y="14287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9761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Synchronizing Object Access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615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To solve problems such as the one just seen, use a </a:t>
            </a:r>
            <a:r>
              <a:rPr lang="en-US" sz="2400" i="1" dirty="0"/>
              <a:t>lock object</a:t>
            </a:r>
            <a:r>
              <a:rPr lang="en-US" sz="240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1" dirty="0"/>
              <a:t>Lock object: </a:t>
            </a:r>
            <a:r>
              <a:rPr lang="en-US" sz="2400" dirty="0"/>
              <a:t>used to control threads that manipulate shared resources.  Can have Object locks and Class locks.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Object locks – controls whether a method can be run for a particular object. For the method to run it must acquire the lock for the object.  Releases the lock when method ends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 lock – when a thread has a lock for a class, it is the only thread that can execute any of the calls of methods that require a lock.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In Java: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interface and several classes that implement it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sz="2000" i="1" dirty="0"/>
              <a:t>: most commonly used lock class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Locks are a feature of Java version 5.0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Earlier versions of Java have a lower-level facility for thread synchronization</a:t>
            </a:r>
            <a:r>
              <a:rPr lang="en-US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Synchronizing Object Access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236538">
              <a:buFontTx/>
              <a:buChar char="•"/>
            </a:pPr>
            <a:r>
              <a:rPr lang="en-US" sz="2400"/>
              <a:t>Typically, a lock object is added to a class whose methods access shared resources, like this: </a:t>
            </a:r>
            <a:br>
              <a:rPr lang="en-US" sz="2400"/>
            </a:br>
            <a:br>
              <a:rPr lang="en-US"/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class BankAccount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private Lock balanceChangeLock;</a:t>
            </a:r>
          </a:p>
          <a:p>
            <a:pPr lvl="1" indent="-236538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public BankAccount()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balanceChangeLock = new ReentrantLock();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81518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8491538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Synchronizing Object Access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Code that manipulates shared resource is surrounded by calls to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:</a:t>
            </a:r>
            <a:r>
              <a:rPr lang="en-US" dirty="0"/>
              <a:t> </a:t>
            </a:r>
            <a:br>
              <a:rPr lang="en-US" dirty="0"/>
            </a:br>
            <a:br>
              <a:rPr lang="en-US" sz="1200" dirty="0"/>
            </a:b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balanceChangeLock.lock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Marker Felt" pitchFamily="-107" charset="0"/>
              </a:rPr>
              <a:t>Manipulate the shared resource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balanceChangeLock.unlock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If code between calls to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 throws an exception, call to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 never happens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Synchronizing Object Access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overcome this problem, place call to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into a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finally</a:t>
            </a:r>
            <a:r>
              <a:rPr lang="en-US" sz="2400" dirty="0"/>
              <a:t> clause:</a:t>
            </a:r>
            <a:r>
              <a:rPr lang="en-US" dirty="0"/>
              <a:t> </a:t>
            </a:r>
            <a:br>
              <a:rPr lang="en-US" dirty="0"/>
            </a:br>
            <a:br>
              <a:rPr lang="en-US" sz="1200" dirty="0"/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void deposit(double amount)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balanceChangeLock.lock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try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System.out.print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("Depositing " + amount);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newBalance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balance + amount;         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System.out.println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(", new balance is " + 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newBalance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);  </a:t>
            </a:r>
          </a:p>
          <a:p>
            <a:pPr marL="236538" indent="-236538">
              <a:spcBef>
                <a:spcPts val="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	  balance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newBalance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finally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balanceChangeLock.unlock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 </a:t>
            </a: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Synchronizing Object Access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When a thread calls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/>
              <a:t>, it owns the lock until it calls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 thread that calls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/>
              <a:t> while another thread owns the lock is temporarily deactivated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Thread scheduler periodically reactivates thread so it can try to acquire the lock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Eventually, waiting thread can acquire the 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838200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Two basic units of execution: </a:t>
            </a:r>
            <a:r>
              <a:rPr lang="en-US" sz="2600" i="1" dirty="0">
                <a:solidFill>
                  <a:srgbClr val="FF0000"/>
                </a:solidFill>
              </a:rPr>
              <a:t>processes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FF0000"/>
                </a:solidFill>
              </a:rPr>
              <a:t>threads</a:t>
            </a:r>
            <a:r>
              <a:rPr lang="en-US" sz="26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 In Java, mostly concerned with threads.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 A computer system has many active processes and threads. </a:t>
            </a:r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Single</a:t>
            </a:r>
            <a:r>
              <a:rPr lang="en-US" sz="2600" dirty="0"/>
              <a:t> execution </a:t>
            </a:r>
            <a:r>
              <a:rPr lang="en-US" sz="2600" dirty="0">
                <a:solidFill>
                  <a:srgbClr val="FF0000"/>
                </a:solidFill>
              </a:rPr>
              <a:t>core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/>
              <a:t>  </a:t>
            </a:r>
            <a:r>
              <a:rPr lang="en-US" sz="2600" dirty="0">
                <a:solidFill>
                  <a:srgbClr val="FF0000"/>
                </a:solidFill>
              </a:rPr>
              <a:t>One </a:t>
            </a:r>
            <a:r>
              <a:rPr lang="en-US" sz="2600" dirty="0"/>
              <a:t>thread executing at any given moment.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/>
              <a:t>  Processing time for a single core is shared among processes and threads</a:t>
            </a:r>
          </a:p>
          <a:p>
            <a:pPr lvl="1"/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Multiple</a:t>
            </a:r>
            <a:r>
              <a:rPr lang="en-US" sz="2600" dirty="0"/>
              <a:t> processors or processors with multiple execution cores.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/>
              <a:t>  Enhances a system's capacity for concurrent execution of processes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Processes and Threads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Lucida Sans" pitchFamily="34" charset="0"/>
              </a:rPr>
              <a:t>Self Check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If you construct two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400"/>
              <a:t> objects, how many lock objects are created? 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Answer:</a:t>
            </a:r>
            <a:r>
              <a:rPr lang="en-US" sz="2400"/>
              <a:t> Two, one for each bank account object. Each lock protects a separate balance variable.</a:t>
            </a:r>
            <a:r>
              <a:rPr lang="en-US"/>
              <a:t> </a:t>
            </a:r>
            <a:endParaRPr lang="en-US" sz="2400"/>
          </a:p>
        </p:txBody>
      </p:sp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381000" y="3048000"/>
            <a:ext cx="7848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class BankAccount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lvl="1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private Lock balanceChangeLock;</a:t>
            </a:r>
          </a:p>
          <a:p>
            <a:pPr lvl="1"/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public BankAccount()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balanceChangeLock = new ReentrantLock();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Lucida Sans" pitchFamily="34" charset="0"/>
              </a:rPr>
              <a:t>Self Check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What happens if we omit the call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unlock</a:t>
            </a:r>
            <a:r>
              <a:rPr lang="en-US" sz="2400"/>
              <a:t> at the end of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 method? 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Answer:</a:t>
            </a:r>
            <a:r>
              <a:rPr lang="en-US" sz="2400"/>
              <a:t> When a thread calls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, it continues to own the lock, and any other thread trying to deposit or withdraw money in the same bank account is blocked forever.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Avoiding Deadlocks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 deadlock occurs if no thread can proceed because each thread is waiting for another to do some work first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 </a:t>
            </a:r>
            <a:r>
              <a:rPr lang="en-US" sz="2400"/>
              <a:t>example: </a:t>
            </a:r>
            <a:br>
              <a:rPr lang="en-US" sz="2400"/>
            </a:br>
            <a:br>
              <a:rPr lang="en-US" sz="1200"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void withdraw(double amount)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balanceChangeLock.lock();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try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while (balance &lt; amount)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   </a:t>
            </a:r>
            <a:r>
              <a:rPr lang="en-US" sz="2000">
                <a:latin typeface="Marker Felt" pitchFamily="-107" charset="0"/>
              </a:rPr>
              <a:t>Wait for the balance to grow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finally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balanceChangeLock.unlock();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Avoiding Deadlocks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How can we wait for the balance to grow?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We can’t simply call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/>
              <a:t> inside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/>
              <a:t> method; </a:t>
            </a:r>
            <a:br>
              <a:rPr lang="en-US" sz="2400"/>
            </a:br>
            <a:r>
              <a:rPr lang="en-US" sz="2400"/>
              <a:t>thread will block all other threads that want to use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sz="240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In particular, no other thread can successfully execute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Other threads will call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, but will be blocked until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/>
              <a:t> exits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But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/>
              <a:t> doesn’t exit until it has funds available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Condition Objects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To overcome problem, use a condition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Condition objects allow a thread to temporarily release a lock, and to regain the lock at a later time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Each condition object belongs to a specific lock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Condition Objects (cont.)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You obtain a condition object with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newCondition</a:t>
            </a:r>
            <a:r>
              <a:rPr lang="en-US" sz="2400" dirty="0"/>
              <a:t> method of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interface:</a:t>
            </a:r>
            <a:r>
              <a:rPr lang="en-US" dirty="0"/>
              <a:t> </a:t>
            </a:r>
            <a:br>
              <a:rPr lang="en-US" dirty="0"/>
            </a:br>
            <a:br>
              <a:rPr lang="en-US" sz="1200" dirty="0"/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   private Lock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private Condition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sufficientFundsCondition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</a:p>
          <a:p>
            <a:pPr marL="236538" indent="-236538">
              <a:spcBef>
                <a:spcPct val="50000"/>
              </a:spcBef>
            </a:pP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     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sufficientFundsCondition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   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balanceChangeLock.newCondition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1913"/>
            <a:ext cx="8610600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Condition Objects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It is customary to give the condition object a name that describes condition to test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You need to implement an appropriate test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Condition Objects (cont.)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As long as test is not fulfilled, call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/>
              <a:t> on the condition object:</a:t>
            </a:r>
            <a:r>
              <a:rPr lang="en-US"/>
              <a:t> </a:t>
            </a:r>
            <a:br>
              <a:rPr lang="en-US"/>
            </a:br>
            <a:br>
              <a:rPr lang="en-US" sz="1200"/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void withdraw(double amount)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balanceChangeLock.lock();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try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while (balance &lt; amount)   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sufficientFundsCondition.await();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finally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balanceChangeLock.unlock();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4429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5725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4724400"/>
          </a:xfrm>
        </p:spPr>
        <p:txBody>
          <a:bodyPr/>
          <a:lstStyle/>
          <a:p>
            <a:r>
              <a:rPr lang="en-US" sz="2800" dirty="0"/>
              <a:t>self-contained </a:t>
            </a:r>
            <a:r>
              <a:rPr lang="en-US" sz="2800" dirty="0">
                <a:solidFill>
                  <a:srgbClr val="FF0000"/>
                </a:solidFill>
              </a:rPr>
              <a:t>execution</a:t>
            </a:r>
            <a:r>
              <a:rPr lang="en-US" sz="2800" dirty="0"/>
              <a:t> environment. </a:t>
            </a:r>
          </a:p>
          <a:p>
            <a:r>
              <a:rPr lang="en-US" sz="2800" dirty="0"/>
              <a:t>has a complete, private set of basic run-time resources</a:t>
            </a:r>
          </a:p>
          <a:p>
            <a:pPr lvl="1"/>
            <a:r>
              <a:rPr lang="en-US" dirty="0"/>
              <a:t>has its own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space.</a:t>
            </a:r>
          </a:p>
          <a:p>
            <a:r>
              <a:rPr lang="en-US" sz="2800" dirty="0"/>
              <a:t>Some applications are a set of </a:t>
            </a:r>
            <a:r>
              <a:rPr lang="en-US" sz="2800" dirty="0">
                <a:solidFill>
                  <a:srgbClr val="FF0000"/>
                </a:solidFill>
              </a:rPr>
              <a:t>cooperating processes</a:t>
            </a:r>
            <a:r>
              <a:rPr lang="en-US" sz="2800" dirty="0"/>
              <a:t>. </a:t>
            </a:r>
          </a:p>
          <a:p>
            <a:pPr lvl="1"/>
            <a:r>
              <a:rPr lang="en-US" dirty="0"/>
              <a:t>most operating systems support </a:t>
            </a:r>
            <a:r>
              <a:rPr lang="en-US" i="1" dirty="0"/>
              <a:t>Inter Process Communication</a:t>
            </a:r>
            <a:r>
              <a:rPr lang="en-US" dirty="0"/>
              <a:t> (IPC) resources, such as pipes and </a:t>
            </a:r>
            <a:r>
              <a:rPr lang="en-US" dirty="0">
                <a:solidFill>
                  <a:srgbClr val="FF0000"/>
                </a:solidFill>
              </a:rPr>
              <a:t>sockets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IPC is used for communication between processes on the same system, and processes on different systems.</a:t>
            </a:r>
          </a:p>
          <a:p>
            <a:r>
              <a:rPr lang="en-US" sz="2800" dirty="0"/>
              <a:t>Most implementations of the Java virtual machine run as a single process.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Condition Objects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5086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/>
              <a:t>Calling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dirty="0"/>
              <a:t>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sz="2000" i="1" dirty="0"/>
              <a:t>Makes current thread wait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sz="2000" i="1" dirty="0"/>
              <a:t>Allows another thread to acquire the lock object</a:t>
            </a: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/>
              <a:t>To unblock,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another thread </a:t>
            </a:r>
            <a:r>
              <a:rPr lang="en-US" sz="2400" dirty="0"/>
              <a:t>must execute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signalAll</a:t>
            </a:r>
            <a:r>
              <a:rPr lang="en-US" sz="2400" dirty="0"/>
              <a:t> </a:t>
            </a:r>
            <a:r>
              <a:rPr lang="en-US" sz="2400" i="1" dirty="0"/>
              <a:t>on the same condition object</a:t>
            </a:r>
            <a:r>
              <a:rPr lang="en-US" sz="2400" dirty="0"/>
              <a:t> 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sufficientFundsCondition.signalAll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br>
              <a:rPr lang="en-US" sz="2400" dirty="0"/>
            </a:br>
            <a:endParaRPr lang="en-US" sz="1200" dirty="0"/>
          </a:p>
          <a:p>
            <a:pPr eaLnBrk="1" hangingPunct="1">
              <a:buFontTx/>
              <a:buChar char="•"/>
              <a:defRPr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signalAll</a:t>
            </a:r>
            <a:r>
              <a:rPr lang="en-US" sz="2400" dirty="0"/>
              <a:t> unblocks all threads waiting on the condition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signal</a:t>
            </a:r>
            <a:r>
              <a:rPr lang="en-US" sz="2400" dirty="0"/>
              <a:t>: randomly picks just one thread waiting on the object and unblocks it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signal</a:t>
            </a:r>
            <a:r>
              <a:rPr lang="en-US" sz="2400" dirty="0"/>
              <a:t> can be more efficient, but you need to know that every waiting thread can proceed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/>
              <a:t>Recommendation: always call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signalAll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619298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561343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28600"/>
            <a:ext cx="613624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4648200" cy="60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Lucida Sans" pitchFamily="34" charset="0"/>
              </a:rPr>
              <a:t>Self Check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What is the essential difference between calling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>
                <a:solidFill>
                  <a:srgbClr val="6E7069"/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/>
              <a:t>? 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Answer:</a:t>
            </a:r>
            <a:r>
              <a:rPr lang="en-US" sz="2400"/>
              <a:t> A sleeping thread is reactivated when the sleep delay has passed. A waiting thread is only reactivated if another thread has called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signalAll</a:t>
            </a:r>
            <a:r>
              <a:rPr lang="en-US" sz="2400"/>
              <a:t> or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signal</a:t>
            </a:r>
            <a:r>
              <a:rPr lang="en-US" sz="2400"/>
              <a:t>.</a:t>
            </a:r>
            <a:r>
              <a:rPr lang="en-US"/>
              <a:t> </a:t>
            </a:r>
            <a:endParaRPr lang="en-US"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Self Check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Why is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sufficientFundsCondition</a:t>
            </a:r>
            <a:r>
              <a:rPr lang="en-US" sz="2400"/>
              <a:t> object an instance variable of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400"/>
              <a:t> class and not a local variable of the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/>
              <a:t> and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/>
              <a:t> methods? 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Answer:</a:t>
            </a:r>
            <a:r>
              <a:rPr lang="en-US" sz="2400"/>
              <a:t> The calls to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/>
              <a:t> and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signal/signalAll </a:t>
            </a:r>
            <a:r>
              <a:rPr lang="en-US" sz="2400"/>
              <a:t>must be made </a:t>
            </a:r>
            <a:r>
              <a:rPr lang="en-US" sz="2400" i="1"/>
              <a:t>to the same object</a:t>
            </a:r>
            <a:r>
              <a:rPr lang="en-US" sz="2400"/>
              <a:t>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An Application of Threads: Animation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Shows different objects </a:t>
            </a:r>
            <a:r>
              <a:rPr lang="en-US" sz="2400" dirty="0">
                <a:solidFill>
                  <a:srgbClr val="FF0000"/>
                </a:solidFill>
              </a:rPr>
              <a:t>moving or changing </a:t>
            </a:r>
            <a:r>
              <a:rPr lang="en-US" sz="2400" dirty="0"/>
              <a:t>as time progresses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Is often achieved by launching one or more threads that compute how parts of the animation change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Can use Swing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Timer</a:t>
            </a:r>
            <a:r>
              <a:rPr lang="en-US" sz="2400" dirty="0"/>
              <a:t> class for </a:t>
            </a:r>
            <a:r>
              <a:rPr lang="en-US" sz="2400" dirty="0">
                <a:solidFill>
                  <a:srgbClr val="FF0000"/>
                </a:solidFill>
              </a:rPr>
              <a:t>simple</a:t>
            </a:r>
            <a:r>
              <a:rPr lang="en-US" sz="2400" dirty="0"/>
              <a:t> animations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More </a:t>
            </a:r>
            <a:r>
              <a:rPr lang="en-US" sz="2400" dirty="0">
                <a:solidFill>
                  <a:srgbClr val="FF0000"/>
                </a:solidFill>
              </a:rPr>
              <a:t>advanced</a:t>
            </a:r>
            <a:r>
              <a:rPr lang="en-US" sz="2400" dirty="0"/>
              <a:t> animations are best implemented with </a:t>
            </a:r>
            <a:r>
              <a:rPr lang="en-US" sz="2400" dirty="0">
                <a:solidFill>
                  <a:srgbClr val="FF0000"/>
                </a:solidFill>
              </a:rPr>
              <a:t>threads</a:t>
            </a:r>
            <a:r>
              <a:rPr lang="en-US" sz="240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An algorithm animation helps visualize the steps in the 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4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Algorithm Animation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458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Runs in a separate thread that periodically </a:t>
            </a:r>
            <a:r>
              <a:rPr lang="en-US" sz="2400">
                <a:solidFill>
                  <a:srgbClr val="FF0000"/>
                </a:solidFill>
              </a:rPr>
              <a:t>updates</a:t>
            </a:r>
            <a:r>
              <a:rPr lang="en-US" sz="2400"/>
              <a:t> an image of the current state of the algorithm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It then </a:t>
            </a:r>
            <a:r>
              <a:rPr lang="en-US" sz="2400">
                <a:solidFill>
                  <a:srgbClr val="FF0000"/>
                </a:solidFill>
              </a:rPr>
              <a:t>pauses</a:t>
            </a:r>
            <a:r>
              <a:rPr lang="en-US" sz="2400"/>
              <a:t> so the user can see the change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After a short time the algorithm </a:t>
            </a:r>
            <a:r>
              <a:rPr lang="en-US" sz="2400">
                <a:solidFill>
                  <a:srgbClr val="FF0000"/>
                </a:solidFill>
              </a:rPr>
              <a:t>thread wakes up </a:t>
            </a:r>
            <a:r>
              <a:rPr lang="en-US" sz="2400"/>
              <a:t>and runs to the next point of interest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It </a:t>
            </a:r>
            <a:r>
              <a:rPr lang="en-US" sz="2400">
                <a:solidFill>
                  <a:srgbClr val="FF0000"/>
                </a:solidFill>
              </a:rPr>
              <a:t>updates</a:t>
            </a:r>
            <a:r>
              <a:rPr lang="en-US" sz="2400"/>
              <a:t> the image again and pauses again</a:t>
            </a:r>
            <a:r>
              <a:rPr lang="en-US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977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7-</a:t>
            </a:r>
            <a:fld id="{34BD8043-C7F0-45D3-96BC-B922BF2A1F08}" type="slidenum">
              <a:rPr lang="en-US"/>
              <a:pPr/>
              <a:t>79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76200"/>
            <a:ext cx="8610600" cy="992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Selection Sort Animation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/>
              <a:t>Review of selection sort:</a:t>
            </a:r>
          </a:p>
          <a:p>
            <a:pPr lvl="1" eaLnBrk="1" hangingPunct="1"/>
            <a:r>
              <a:rPr lang="en-US" sz="2400"/>
              <a:t>The smallest value in the array is located and moved to element 0.</a:t>
            </a:r>
          </a:p>
          <a:p>
            <a:pPr lvl="1" eaLnBrk="1" hangingPunct="1"/>
            <a:r>
              <a:rPr lang="en-US" sz="2400"/>
              <a:t>Then the next smallest value is located and moved to element 1.</a:t>
            </a:r>
          </a:p>
          <a:p>
            <a:pPr lvl="1" eaLnBrk="1" hangingPunct="1"/>
            <a:r>
              <a:rPr lang="en-US" sz="2400"/>
              <a:t>This process continues until all of the elements have been placed in their proper order.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5334000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example is implemented with Swing, not JavaFX</a:t>
            </a:r>
          </a:p>
        </p:txBody>
      </p:sp>
    </p:spTree>
    <p:extLst>
      <p:ext uri="{BB962C8B-B14F-4D97-AF65-F5344CB8AC3E}">
        <p14:creationId xmlns:p14="http://schemas.microsoft.com/office/powerpoint/2010/main" val="41337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r>
              <a:rPr lang="en-US" sz="2800" dirty="0"/>
              <a:t>sometimes called </a:t>
            </a:r>
            <a:r>
              <a:rPr lang="en-US" sz="2800" i="1" dirty="0"/>
              <a:t>lightweight processes</a:t>
            </a:r>
            <a:r>
              <a:rPr lang="en-US" sz="2800" dirty="0"/>
              <a:t>. </a:t>
            </a:r>
          </a:p>
          <a:p>
            <a:r>
              <a:rPr lang="en-US" sz="2800" dirty="0"/>
              <a:t>processes and threads provide an execution environment </a:t>
            </a:r>
          </a:p>
          <a:p>
            <a:pPr lvl="1"/>
            <a:r>
              <a:rPr lang="en-US" dirty="0"/>
              <a:t>a new thread </a:t>
            </a:r>
            <a:r>
              <a:rPr lang="en-US" dirty="0">
                <a:solidFill>
                  <a:srgbClr val="FF0000"/>
                </a:solidFill>
              </a:rPr>
              <a:t>requires fewer resources </a:t>
            </a:r>
            <a:r>
              <a:rPr lang="en-US" dirty="0"/>
              <a:t>than a process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FF0000"/>
                </a:solidFill>
              </a:rPr>
              <a:t>exist within </a:t>
            </a:r>
            <a:r>
              <a:rPr lang="en-US" sz="2800" dirty="0"/>
              <a:t>a process</a:t>
            </a:r>
          </a:p>
          <a:p>
            <a:pPr lvl="1"/>
            <a:r>
              <a:rPr lang="en-US" dirty="0"/>
              <a:t>every process has at least one</a:t>
            </a:r>
          </a:p>
          <a:p>
            <a:pPr lvl="1"/>
            <a:r>
              <a:rPr lang="en-US" dirty="0"/>
              <a:t>Threads </a:t>
            </a:r>
            <a:r>
              <a:rPr lang="en-US" dirty="0">
                <a:solidFill>
                  <a:srgbClr val="FF0000"/>
                </a:solidFill>
              </a:rPr>
              <a:t>share</a:t>
            </a:r>
            <a:r>
              <a:rPr lang="en-US" dirty="0"/>
              <a:t> the process's </a:t>
            </a:r>
            <a:r>
              <a:rPr lang="en-US" dirty="0">
                <a:solidFill>
                  <a:srgbClr val="FF0000"/>
                </a:solidFill>
              </a:rPr>
              <a:t>resources</a:t>
            </a:r>
            <a:endParaRPr lang="en-US" dirty="0"/>
          </a:p>
          <a:p>
            <a:pPr lvl="2"/>
            <a:r>
              <a:rPr lang="en-US" sz="2800" dirty="0"/>
              <a:t>memory and open files.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288"/>
            <a:ext cx="5395913" cy="669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30695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 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400"/>
              <a:t>Items in the algorithm’s state</a:t>
            </a:r>
            <a:r>
              <a:rPr lang="en-US"/>
              <a:t> </a:t>
            </a:r>
          </a:p>
          <a:p>
            <a:pPr marL="800100" lvl="1" indent="-342900">
              <a:spcBef>
                <a:spcPts val="1200"/>
              </a:spcBef>
              <a:buFontTx/>
              <a:buChar char="•"/>
            </a:pPr>
            <a:r>
              <a:rPr lang="en-US" sz="2000" i="1"/>
              <a:t>The array of values </a:t>
            </a:r>
          </a:p>
          <a:p>
            <a:pPr marL="800100" lvl="1" indent="-342900">
              <a:spcBef>
                <a:spcPts val="1200"/>
              </a:spcBef>
              <a:buFontTx/>
              <a:buChar char="•"/>
            </a:pPr>
            <a:r>
              <a:rPr lang="en-US" sz="2000" i="1"/>
              <a:t>The size of the already sorted area </a:t>
            </a:r>
          </a:p>
          <a:p>
            <a:pPr marL="800100" lvl="1" indent="-342900">
              <a:spcBef>
                <a:spcPts val="1200"/>
              </a:spcBef>
              <a:buFontTx/>
              <a:buChar char="•"/>
            </a:pPr>
            <a:r>
              <a:rPr lang="en-US" sz="2000" i="1"/>
              <a:t>The currently marked element 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400"/>
              <a:t>This state is accessed by two threads:</a:t>
            </a:r>
            <a:r>
              <a:rPr lang="en-US"/>
              <a:t> </a:t>
            </a:r>
          </a:p>
          <a:p>
            <a:pPr marL="800100" lvl="1" indent="-342900">
              <a:spcBef>
                <a:spcPts val="1200"/>
              </a:spcBef>
              <a:buFontTx/>
              <a:buAutoNum type="arabicPeriod"/>
            </a:pPr>
            <a:r>
              <a:rPr lang="en-US" sz="2000" i="1"/>
              <a:t>One that </a:t>
            </a:r>
            <a:r>
              <a:rPr lang="en-US" sz="2000" i="1">
                <a:solidFill>
                  <a:srgbClr val="FF0000"/>
                </a:solidFill>
              </a:rPr>
              <a:t>sorts</a:t>
            </a:r>
            <a:r>
              <a:rPr lang="en-US" sz="2000" i="1"/>
              <a:t> the array, and </a:t>
            </a:r>
          </a:p>
          <a:p>
            <a:pPr marL="800100" lvl="1" indent="-342900">
              <a:spcBef>
                <a:spcPts val="1200"/>
              </a:spcBef>
              <a:buFontTx/>
              <a:buAutoNum type="arabicPeriod"/>
            </a:pPr>
            <a:r>
              <a:rPr lang="en-US" sz="2000" i="1"/>
              <a:t>One that </a:t>
            </a:r>
            <a:r>
              <a:rPr lang="en-US" sz="2000" i="1">
                <a:solidFill>
                  <a:srgbClr val="FF0000"/>
                </a:solidFill>
              </a:rPr>
              <a:t>repaints</a:t>
            </a:r>
            <a:r>
              <a:rPr lang="en-US" sz="2000" i="1"/>
              <a:t> the frame</a:t>
            </a:r>
            <a:r>
              <a:rPr lang="en-US"/>
              <a:t> </a:t>
            </a: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en-US" sz="2400"/>
              <a:t>To visualize the algorithm</a:t>
            </a:r>
            <a:r>
              <a:rPr lang="en-US"/>
              <a:t> </a:t>
            </a:r>
          </a:p>
          <a:p>
            <a:pPr marL="800100" lvl="1" indent="-342900">
              <a:spcBef>
                <a:spcPts val="1200"/>
              </a:spcBef>
              <a:buFontTx/>
              <a:buChar char="•"/>
            </a:pPr>
            <a:r>
              <a:rPr lang="en-US" sz="2000" i="1"/>
              <a:t>Show the </a:t>
            </a:r>
            <a:r>
              <a:rPr lang="en-US" sz="2000" i="1">
                <a:solidFill>
                  <a:srgbClr val="0000FF"/>
                </a:solidFill>
              </a:rPr>
              <a:t>sorted part </a:t>
            </a:r>
            <a:r>
              <a:rPr lang="en-US" sz="2000" i="1"/>
              <a:t>of the array in a </a:t>
            </a:r>
            <a:r>
              <a:rPr lang="en-US" sz="2000" i="1">
                <a:solidFill>
                  <a:srgbClr val="0000FF"/>
                </a:solidFill>
              </a:rPr>
              <a:t>different color </a:t>
            </a:r>
          </a:p>
          <a:p>
            <a:pPr marL="800100" lvl="1" indent="-342900">
              <a:spcBef>
                <a:spcPts val="1200"/>
              </a:spcBef>
              <a:buFontTx/>
              <a:buChar char="•"/>
            </a:pPr>
            <a:r>
              <a:rPr lang="en-US" sz="2000" i="1"/>
              <a:t>Mark the </a:t>
            </a:r>
            <a:r>
              <a:rPr lang="en-US" sz="2000" i="1">
                <a:solidFill>
                  <a:srgbClr val="FF0000"/>
                </a:solidFill>
              </a:rPr>
              <a:t>current</a:t>
            </a:r>
            <a:r>
              <a:rPr lang="en-US" sz="2000" i="1"/>
              <a:t>ly visited array element in </a:t>
            </a:r>
            <a:r>
              <a:rPr lang="en-US" sz="2000" i="1">
                <a:solidFill>
                  <a:srgbClr val="FF0000"/>
                </a:solidFill>
              </a:rPr>
              <a:t>red </a:t>
            </a:r>
          </a:p>
        </p:txBody>
      </p:sp>
    </p:spTree>
    <p:extLst>
      <p:ext uri="{BB962C8B-B14F-4D97-AF65-F5344CB8AC3E}">
        <p14:creationId xmlns:p14="http://schemas.microsoft.com/office/powerpoint/2010/main" val="35550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90600"/>
            <a:ext cx="3276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A Step in the Animation of the Selection Sort Algorithm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838200"/>
            <a:ext cx="3657600" cy="2046288"/>
            <a:chOff x="685800" y="838200"/>
            <a:chExt cx="3657600" cy="2045732"/>
          </a:xfrm>
        </p:grpSpPr>
        <p:sp>
          <p:nvSpPr>
            <p:cNvPr id="4" name="Oval 3"/>
            <p:cNvSpPr/>
            <p:nvPr/>
          </p:nvSpPr>
          <p:spPr>
            <a:xfrm>
              <a:off x="3200400" y="838200"/>
              <a:ext cx="1143000" cy="15235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2" name="TextBox 4"/>
            <p:cNvSpPr txBox="1">
              <a:spLocks noChangeArrowheads="1"/>
            </p:cNvSpPr>
            <p:nvPr/>
          </p:nvSpPr>
          <p:spPr bwMode="auto">
            <a:xfrm>
              <a:off x="685800" y="2514600"/>
              <a:ext cx="16337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Sorted portion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828800" y="1828531"/>
              <a:ext cx="1371600" cy="685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38800" y="990600"/>
            <a:ext cx="2981325" cy="1676400"/>
            <a:chOff x="5638800" y="990600"/>
            <a:chExt cx="2981965" cy="1676400"/>
          </a:xfrm>
        </p:grpSpPr>
        <p:sp>
          <p:nvSpPr>
            <p:cNvPr id="9" name="Oval 8"/>
            <p:cNvSpPr/>
            <p:nvPr/>
          </p:nvSpPr>
          <p:spPr>
            <a:xfrm>
              <a:off x="5638800" y="990600"/>
              <a:ext cx="304865" cy="1676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19" name="TextBox 9"/>
            <p:cNvSpPr txBox="1">
              <a:spLocks noChangeArrowheads="1"/>
            </p:cNvSpPr>
            <p:nvPr/>
          </p:nvSpPr>
          <p:spPr bwMode="auto">
            <a:xfrm>
              <a:off x="6781800" y="2286000"/>
              <a:ext cx="18389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Current element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6096098" y="1828800"/>
              <a:ext cx="144811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1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0" y="304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Implementation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8077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Use a </a:t>
            </a:r>
            <a:r>
              <a:rPr lang="en-US" sz="2400">
                <a:solidFill>
                  <a:srgbClr val="FF0000"/>
                </a:solidFill>
              </a:rPr>
              <a:t>lock</a:t>
            </a:r>
            <a:r>
              <a:rPr lang="en-US" sz="2400"/>
              <a:t> to synchronize access to the shared state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Add a component (JPanel) instance variable to the algorithm class and set it in the constructor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That instance variable is needed for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>
                <a:solidFill>
                  <a:srgbClr val="FF0000"/>
                </a:solidFill>
              </a:rPr>
              <a:t>Repainting</a:t>
            </a:r>
            <a:r>
              <a:rPr lang="en-US" sz="2000" i="1"/>
              <a:t> the component, and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Finding out the </a:t>
            </a:r>
            <a:r>
              <a:rPr lang="en-US" sz="2000" i="1">
                <a:solidFill>
                  <a:srgbClr val="FF0000"/>
                </a:solidFill>
              </a:rPr>
              <a:t>dimensions</a:t>
            </a:r>
            <a:r>
              <a:rPr lang="en-US" sz="2000" i="1"/>
              <a:t> of the component when drawing the algorithm state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27891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0" y="30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Implementation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39946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533400" y="1828800"/>
            <a:ext cx="3429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638175" y="64881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5181600"/>
            <a:ext cx="3886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36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0" y="304800"/>
            <a:ext cx="868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Implementation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At each </a:t>
            </a:r>
            <a:r>
              <a:rPr lang="en-US" sz="2400">
                <a:solidFill>
                  <a:srgbClr val="FF0000"/>
                </a:solidFill>
              </a:rPr>
              <a:t>point of interest</a:t>
            </a:r>
            <a:r>
              <a:rPr lang="en-US" sz="2400"/>
              <a:t>, algorithm needs to </a:t>
            </a:r>
            <a:r>
              <a:rPr lang="en-US" sz="2400">
                <a:solidFill>
                  <a:srgbClr val="FF0000"/>
                </a:solidFill>
              </a:rPr>
              <a:t>pause</a:t>
            </a:r>
            <a:r>
              <a:rPr lang="en-US" sz="2400"/>
              <a:t> so user can observe the graphical output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We need a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pause</a:t>
            </a:r>
            <a:r>
              <a:rPr lang="en-US" sz="2400">
                <a:solidFill>
                  <a:srgbClr val="6E7069"/>
                </a:solidFill>
              </a:rPr>
              <a:t> </a:t>
            </a:r>
            <a:r>
              <a:rPr lang="en-US" sz="2400"/>
              <a:t>method that repaints component and sleeps for a small delay: </a:t>
            </a:r>
            <a:br>
              <a:rPr lang="en-US" sz="2400"/>
            </a:br>
            <a:br>
              <a:rPr lang="en-US" sz="1200"/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void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pause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(int steps)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throws InterruptedException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</a:rPr>
              <a:t>component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.repaint();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</a:rPr>
              <a:t>Thread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.sleep(steps * DELAY);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Delay is proportional to the number of steps involved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pause</a:t>
            </a:r>
            <a:r>
              <a:rPr lang="en-US" sz="2400"/>
              <a:t> should be called at various places of interest in the algorithm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3005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304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Implementation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We add a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draw</a:t>
            </a:r>
            <a:r>
              <a:rPr lang="en-US" sz="2400"/>
              <a:t> method to the algorithm class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draw</a:t>
            </a:r>
            <a:r>
              <a:rPr lang="en-US" sz="2400"/>
              <a:t> draws the current state of the data structure, highlighting items of special interest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draw</a:t>
            </a:r>
            <a:r>
              <a:rPr lang="en-US" sz="2400"/>
              <a:t> is specific to the particular algorithm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In this case, draws the array elements as a sequence of sticks in different colors</a:t>
            </a:r>
            <a:r>
              <a:rPr lang="en-US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The already sorted portion is </a:t>
            </a:r>
            <a:r>
              <a:rPr lang="en-US" sz="2000" i="1">
                <a:solidFill>
                  <a:srgbClr val="0000FF"/>
                </a:solidFill>
              </a:rPr>
              <a:t>blue</a:t>
            </a:r>
            <a:r>
              <a:rPr lang="en-US" sz="2000" i="1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The marked position is </a:t>
            </a:r>
            <a:r>
              <a:rPr lang="en-US" sz="2000" i="1">
                <a:solidFill>
                  <a:srgbClr val="FF0000"/>
                </a:solidFill>
              </a:rPr>
              <a:t>red</a:t>
            </a:r>
            <a:r>
              <a:rPr lang="en-US" sz="2000" i="1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/>
              <a:t>The remainder is </a:t>
            </a:r>
            <a:r>
              <a:rPr lang="en-US" sz="2000" b="1" i="1"/>
              <a:t>black</a:t>
            </a:r>
            <a:r>
              <a:rPr lang="en-US" sz="20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0441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</a:t>
            </a:r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draw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4582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public void draw(Graphics2D g2)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sortStateLock.lock();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try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int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deltaX</a:t>
            </a: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= component.getWidth() / a.length;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for (int i = 0; i &lt; a.length; i++)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{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if (i == </a:t>
            </a:r>
            <a:r>
              <a:rPr lang="en-US" sz="1600">
                <a:solidFill>
                  <a:srgbClr val="0057C1"/>
                </a:solidFill>
                <a:latin typeface="Courier New" pitchFamily="49" charset="0"/>
              </a:rPr>
              <a:t>markedPosition</a:t>
            </a: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   g2.setColor(Color.RED); 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else if (i &lt;= </a:t>
            </a:r>
            <a:r>
              <a:rPr lang="en-US" sz="1600">
                <a:solidFill>
                  <a:srgbClr val="0057C1"/>
                </a:solidFill>
                <a:latin typeface="Courier New" pitchFamily="49" charset="0"/>
              </a:rPr>
              <a:t>alreadySorted</a:t>
            </a: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)  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   g2.setColor(Color.BLUE);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else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   g2.setColor(Color.BLACK);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g2.draw(new Line2D.Double(i *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deltaX</a:t>
            </a: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, 0, i * deltaX,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      a[i]));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}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} </a:t>
            </a:r>
          </a:p>
          <a:p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finally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sortStateLock.unlock();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21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0" y="3048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Pausing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4582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Update the special positions (</a:t>
            </a:r>
            <a:r>
              <a:rPr lang="en-US" sz="2400">
                <a:solidFill>
                  <a:srgbClr val="0057C1"/>
                </a:solidFill>
              </a:rPr>
              <a:t>marked</a:t>
            </a:r>
            <a:r>
              <a:rPr lang="en-US" sz="2400"/>
              <a:t> and </a:t>
            </a:r>
            <a:r>
              <a:rPr lang="en-US" sz="2400">
                <a:solidFill>
                  <a:srgbClr val="0057C1"/>
                </a:solidFill>
              </a:rPr>
              <a:t>already sorted</a:t>
            </a:r>
            <a:r>
              <a:rPr lang="en-US" sz="2400"/>
              <a:t>) as the algorithm progresses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Pause the animation whenever something interesting happens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Pause should be proportional to the number of steps that are being executed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/>
              <a:t>In this case, pause one unit for each visited array element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>
                <a:cs typeface="Arial" charset="0"/>
              </a:rPr>
              <a:t>Use</a:t>
            </a:r>
            <a:r>
              <a:rPr lang="en-US" sz="2400">
                <a:solidFill>
                  <a:srgbClr val="6E7069"/>
                </a:solidFill>
                <a:cs typeface="Arial" charset="0"/>
              </a:rPr>
              <a:t>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sort</a:t>
            </a:r>
            <a:r>
              <a:rPr lang="en-US" sz="240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4065104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6553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295400" y="3516313"/>
            <a:ext cx="1981200" cy="3048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21113"/>
            <a:ext cx="46974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30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r>
              <a:rPr lang="en-US" sz="2800" dirty="0"/>
              <a:t>Every application has at least one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/>
              <a:t> thread</a:t>
            </a:r>
          </a:p>
          <a:p>
            <a:pPr lvl="1"/>
            <a:r>
              <a:rPr lang="en-US" dirty="0"/>
              <a:t>This thread has the ability to create </a:t>
            </a:r>
            <a:r>
              <a:rPr lang="en-US" dirty="0">
                <a:solidFill>
                  <a:srgbClr val="FF0000"/>
                </a:solidFill>
              </a:rPr>
              <a:t>additional</a:t>
            </a:r>
            <a:r>
              <a:rPr lang="en-US" dirty="0"/>
              <a:t> threads</a:t>
            </a:r>
          </a:p>
          <a:p>
            <a:pPr lvl="1"/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"system" </a:t>
            </a:r>
            <a:r>
              <a:rPr lang="en-US" sz="2800" dirty="0"/>
              <a:t>threads</a:t>
            </a:r>
          </a:p>
          <a:p>
            <a:pPr lvl="1"/>
            <a:r>
              <a:rPr lang="en-US" dirty="0"/>
              <a:t>memory management and signal handling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0" y="304800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</a:t>
            </a:r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paintComponent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paintComponent</a:t>
            </a:r>
            <a:r>
              <a:rPr lang="en-US" sz="2400">
                <a:solidFill>
                  <a:srgbClr val="6E7069"/>
                </a:solidFill>
              </a:rPr>
              <a:t> </a:t>
            </a:r>
            <a:r>
              <a:rPr lang="en-US" sz="2400"/>
              <a:t>calls the draw method of the algorithm object: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public class SelectionSortComponent extends JPanel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private SelectionSorter sorter;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public void paintComponent(Graphics g)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if (sorter == null) return;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Graphics2D g2 = (Graphics2D) g; 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   sorter.draw(g2);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   ...</a:t>
            </a:r>
            <a:br>
              <a:rPr lang="en-US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sz="2000" b="1">
              <a:solidFill>
                <a:srgbClr val="6E706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51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6629400" cy="6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1920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0" y="304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Selection Sort Algorithm Animation: </a:t>
            </a:r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startAnimation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public void startAnimation()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int[] values = ArrayUtil.randomIntArray(30, 300);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sorter = new SelectionSorter(values, this);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class AnimationRunnable implements Runnable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public void run()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{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try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{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   sorter.sort();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}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catch (InterruptedException exception)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{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   }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   }</a:t>
            </a:r>
          </a:p>
          <a:p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Runnable r = new AnimationRunnable();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Thread</a:t>
            </a: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t = new Thread(r);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   t.start(); </a:t>
            </a:r>
            <a:br>
              <a:rPr lang="en-US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>
                <a:solidFill>
                  <a:srgbClr val="6E7069"/>
                </a:solidFill>
                <a:latin typeface="Courier New" pitchFamily="49" charset="0"/>
              </a:rPr>
              <a:t>}</a:t>
            </a:r>
            <a:endParaRPr lang="en-US" b="1">
              <a:solidFill>
                <a:srgbClr val="6E7069"/>
              </a:solidFill>
              <a:latin typeface="Courier New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590800" y="5410200"/>
            <a:ext cx="3124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73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448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9763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1502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59087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3188"/>
            <a:ext cx="4724400" cy="652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0221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9946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3280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010400" cy="60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1388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69500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4960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6629400" cy="6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452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3247</Words>
  <Application>Microsoft Office PowerPoint</Application>
  <PresentationFormat>On-screen Show (4:3)</PresentationFormat>
  <Paragraphs>543</Paragraphs>
  <Slides>106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106</vt:i4>
      </vt:variant>
    </vt:vector>
  </HeadingPairs>
  <TitlesOfParts>
    <vt:vector size="119" baseType="lpstr">
      <vt:lpstr>ＭＳ Ｐゴシック</vt:lpstr>
      <vt:lpstr>Arial</vt:lpstr>
      <vt:lpstr>Calibri</vt:lpstr>
      <vt:lpstr>Courier New</vt:lpstr>
      <vt:lpstr>Lucida Sans</vt:lpstr>
      <vt:lpstr>Marker Felt</vt:lpstr>
      <vt:lpstr>Times New Roman</vt:lpstr>
      <vt:lpstr>Verdana</vt:lpstr>
      <vt:lpstr>Office Theme</vt:lpstr>
      <vt:lpstr>1_Office Theme</vt:lpstr>
      <vt:lpstr>Self Check</vt:lpstr>
      <vt:lpstr>Default Design</vt:lpstr>
      <vt:lpstr>508 Lecture</vt:lpstr>
      <vt:lpstr>Module 15</vt:lpstr>
      <vt:lpstr>Data Structures and Abstractions with Java™</vt:lpstr>
      <vt:lpstr>Module 21</vt:lpstr>
      <vt:lpstr>PowerPoint Presentation</vt:lpstr>
      <vt:lpstr>PowerPoint Presentation</vt:lpstr>
      <vt:lpstr>PowerPoint Presentation</vt:lpstr>
      <vt:lpstr>Processes</vt:lpstr>
      <vt:lpstr>Threads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Sort 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Jeannette Kartchner</cp:lastModifiedBy>
  <cp:revision>154</cp:revision>
  <dcterms:created xsi:type="dcterms:W3CDTF">2009-11-15T12:33:48Z</dcterms:created>
  <dcterms:modified xsi:type="dcterms:W3CDTF">2018-08-15T01:14:39Z</dcterms:modified>
</cp:coreProperties>
</file>