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4402" r:id="rId3"/>
    <p:sldMasterId id="2147484414" r:id="rId4"/>
  </p:sldMasterIdLst>
  <p:notesMasterIdLst>
    <p:notesMasterId r:id="rId69"/>
  </p:notesMasterIdLst>
  <p:sldIdLst>
    <p:sldId id="256" r:id="rId5"/>
    <p:sldId id="47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6" r:id="rId15"/>
    <p:sldId id="377" r:id="rId16"/>
    <p:sldId id="379" r:id="rId17"/>
    <p:sldId id="454" r:id="rId18"/>
    <p:sldId id="458" r:id="rId19"/>
    <p:sldId id="393" r:id="rId20"/>
    <p:sldId id="394" r:id="rId21"/>
    <p:sldId id="395" r:id="rId22"/>
    <p:sldId id="396" r:id="rId23"/>
    <p:sldId id="446" r:id="rId24"/>
    <p:sldId id="447" r:id="rId25"/>
    <p:sldId id="463" r:id="rId26"/>
    <p:sldId id="462" r:id="rId27"/>
    <p:sldId id="464" r:id="rId28"/>
    <p:sldId id="448" r:id="rId29"/>
    <p:sldId id="449" r:id="rId30"/>
    <p:sldId id="450" r:id="rId31"/>
    <p:sldId id="451" r:id="rId32"/>
    <p:sldId id="465" r:id="rId33"/>
    <p:sldId id="466" r:id="rId34"/>
    <p:sldId id="467" r:id="rId35"/>
    <p:sldId id="452" r:id="rId36"/>
    <p:sldId id="453" r:id="rId37"/>
    <p:sldId id="401" r:id="rId38"/>
    <p:sldId id="381" r:id="rId39"/>
    <p:sldId id="403" r:id="rId40"/>
    <p:sldId id="404" r:id="rId41"/>
    <p:sldId id="405" r:id="rId42"/>
    <p:sldId id="406" r:id="rId43"/>
    <p:sldId id="407" r:id="rId44"/>
    <p:sldId id="468" r:id="rId45"/>
    <p:sldId id="409" r:id="rId46"/>
    <p:sldId id="410" r:id="rId47"/>
    <p:sldId id="431" r:id="rId48"/>
    <p:sldId id="429" r:id="rId49"/>
    <p:sldId id="430" r:id="rId50"/>
    <p:sldId id="428" r:id="rId51"/>
    <p:sldId id="389" r:id="rId52"/>
    <p:sldId id="387" r:id="rId53"/>
    <p:sldId id="388" r:id="rId54"/>
    <p:sldId id="455" r:id="rId55"/>
    <p:sldId id="390" r:id="rId56"/>
    <p:sldId id="456" r:id="rId57"/>
    <p:sldId id="457" r:id="rId58"/>
    <p:sldId id="415" r:id="rId59"/>
    <p:sldId id="416" r:id="rId60"/>
    <p:sldId id="417" r:id="rId61"/>
    <p:sldId id="418" r:id="rId62"/>
    <p:sldId id="469" r:id="rId63"/>
    <p:sldId id="472" r:id="rId64"/>
    <p:sldId id="421" r:id="rId65"/>
    <p:sldId id="444" r:id="rId66"/>
    <p:sldId id="420" r:id="rId67"/>
    <p:sldId id="470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7069"/>
    <a:srgbClr val="0000FF"/>
    <a:srgbClr val="00A99D"/>
    <a:srgbClr val="006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F15406-E5BE-4BD1-B920-538848C4A050}" type="datetimeFigureOut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1F458B5-8DA0-4F4A-97DA-A6F862F33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4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4ACBE-56D7-4F13-9B85-F83C7DBE2BC9}" type="slidenum">
              <a:rPr lang="en-US" smtClean="0">
                <a:solidFill>
                  <a:prstClr val="black"/>
                </a:solidFill>
                <a:cs typeface="Arial" pitchFamily="34" charset="0"/>
              </a:rPr>
              <a:pPr/>
              <a:t>2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0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AAF431A-65C6-4BEC-8DC1-A1ABC45C134A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271A2FF-9B45-4E4A-8EC6-4924E49EA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8647DCB-173C-4F4F-A3E1-7F4419ECB315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18BEBEB-8B8B-49B1-B1AB-0A65726D3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9E147FA-D93B-4A2D-8E6C-586FEC131490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3DB026B-AA30-4607-B310-8BB1DD134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E4F106B-C981-40CF-BB0D-A914DA37533F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D61E22D-7339-4E7C-AA77-536D42CC9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C7BE53F-F68F-43AA-92C9-CBAA0DDA4C40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72EF285-8799-40E1-8B2B-8B072FA25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FD72A60-F290-4E8A-918C-1B9E92390D4B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9805FCD-AE5F-4CF9-96E9-DF96AF4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FFF5AC5-629A-4AE4-AC3E-B1E12ABB6F8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03C33970-1671-4FAD-90B2-B85A70D71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0A1F2FE-FA72-4F73-8A33-9B468667F3D6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913EC1A-F19B-4283-B8EA-B8699D46A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5EE7DD8-1F77-4AC5-AC7F-CA84EE0B2E7D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F224558-B237-467A-B25D-49C38DDFF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8AEA8B5-0A96-49A5-BB75-C59E1469549B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784F92A-549F-4B59-8380-987EB430B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0AD36A1-85E3-41F0-9F98-2CDDE5E898E5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641F202-57D6-40B7-B6B5-2382BD4F7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59AA0D9-04C7-4CFA-BA96-D41BA987E101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1C17A0C-888E-414C-9CE4-98D45088A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8502F52-F258-4F8F-9F79-C985FD12B8E0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8E4B51B-5732-4842-BE4F-FD16B3F17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BFDE996-8BB9-489E-B679-17677C796EF9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A297B19-AD94-4ED5-801A-8DA71C310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A38E021-E1AD-415D-B3C4-757406849904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BE396AB-2E4A-4C4D-9916-0B1B7341C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EA1-E142-4151-8BFF-149B78327069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2D36A-B313-4AC3-9E56-B4E72865F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87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E92C-16B6-48B4-9D1F-53909BDC4D76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3012-1408-4955-BDB3-11A840DF20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0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1CE0-0162-4925-AD4F-C5A729FB410F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8658C-523A-4379-8BD0-C9057C2E1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2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87D37-BFB8-48B0-AF60-F2D1C128F857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78D85-DF67-4856-B8CC-D19A6ADB3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5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64E6D-313B-47D2-B7D3-4BD3AF3B22AD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BF5F-6DB3-4CA5-A788-1CF9515F2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49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05CB6-0D0C-4ADA-858B-33030BD80480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EDE2-7245-4E9D-89CE-00748318E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7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4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3CAEFC6-6D25-44E1-9F23-91214FA2AC16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F53BCC7-A1B3-45D7-A602-700F949C9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D748-0E92-478C-A7D8-2A90E9FA3A3D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56A6A-D5B9-464C-AE97-A81E9632A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9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D7946-A8DB-47F9-B79D-ABD08973DA9A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0B5CD-BD4B-4E13-B79F-67942887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42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17B2-4FE5-4A72-82FA-AB3FB0478FA9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C4F70-5098-4B79-B96E-6B78BADAC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60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0136-0CB0-4852-85A2-5FE7CA88A74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5EF8-7D38-48BC-815E-AB07F3DDF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64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4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4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4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4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80549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92069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501538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6610722-6C15-426E-8838-CCD96EDC9C5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26A69B4-93DC-45FB-A1C3-214D9336C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D683F47-40AB-4666-8310-3C22009EEF9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F4DB284-EAFB-4453-8AB1-9492645A9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24DEF1F-62DE-4107-8B5F-8A2F7FAF26D1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296F056-454D-4DAE-BB45-1081E51A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2D8D18D-B48E-469F-99D4-468CB3DBD0C7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D86D5A4-D149-441E-AD9E-F1C759670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EAA3CB1-A309-4D91-A10E-21B2A4FAA280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AB96784-FDD3-409C-A2A2-0B315CEC6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A9C08BA-E859-468A-854E-59EB309765B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B6D10F6-CBC3-47C9-88AE-56FB528C6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ＭＳ Ｐゴシック" pitchFamily="-107" charset="-128"/>
          <a:cs typeface="Lucida San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  <a:cs typeface="Lucida Sans" pitchFamily="-107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665428A7-16E0-416C-ADB0-D3442EECA716}" type="datetime1">
              <a:rPr lang="en-US" b="0"/>
              <a:pPr>
                <a:defRPr/>
              </a:pPr>
              <a:t>8/14/2018</a:t>
            </a:fld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0738257-79B5-443F-9F4B-24001FEFBCFA}" type="slidenum">
              <a:rPr lang="en-US" b="0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456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05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16" r:id="rId2"/>
    <p:sldLayoutId id="2147484417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t>Data Structures and Abstractions with Java</a:t>
            </a:r>
            <a:r>
              <a:rPr baseline="30018"/>
              <a:t>™</a:t>
            </a:r>
          </a:p>
        </p:txBody>
      </p:sp>
      <p:sp>
        <p:nvSpPr>
          <p:cNvPr id="44" name="Shape 196"/>
          <p:cNvSpPr txBox="1">
            <a:spLocks noGrp="1"/>
          </p:cNvSpPr>
          <p:nvPr>
            <p:ph type="body" sz="quarter" idx="1"/>
          </p:nvPr>
        </p:nvSpPr>
        <p:spPr>
          <a:xfrm>
            <a:off x="400049" y="913012"/>
            <a:ext cx="8229601" cy="62666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2000">
                <a:solidFill>
                  <a:srgbClr val="007FA3"/>
                </a:solidFill>
              </a:defRPr>
            </a:pPr>
            <a:r>
              <a:t>5</a:t>
            </a:r>
            <a:r>
              <a:rPr baseline="30000"/>
              <a:t>th</a:t>
            </a:r>
            <a:r>
              <a:t> Edition</a:t>
            </a:r>
          </a:p>
        </p:txBody>
      </p:sp>
      <p:sp>
        <p:nvSpPr>
          <p:cNvPr id="45" name="Shape 198"/>
          <p:cNvSpPr txBox="1"/>
          <p:nvPr/>
        </p:nvSpPr>
        <p:spPr>
          <a:xfrm>
            <a:off x="4753292" y="1636646"/>
            <a:ext cx="3657600" cy="106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Module 22 – Internet Networking</a:t>
            </a:r>
            <a:endParaRPr kumimoji="0" sz="4100" b="1" i="0" u="none" strike="noStrike" kern="0" cap="none" spc="0" normalizeH="0" baseline="0" noProof="0" dirty="0">
              <a:ln>
                <a:noFill/>
              </a:ln>
              <a:solidFill>
                <a:srgbClr val="007FA3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Transmission Control Protocol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Internet Protocol (IP) does not notify the sender if data is lost or garbled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This is the job of a higher level protocol </a:t>
            </a:r>
            <a:r>
              <a:rPr lang="en-US" sz="2400" b="0" i="1" dirty="0"/>
              <a:t>Transmission Control Protocol</a:t>
            </a:r>
            <a:r>
              <a:rPr lang="en-US" sz="2400" b="0" dirty="0"/>
              <a:t> (</a:t>
            </a:r>
            <a:r>
              <a:rPr lang="en-US" sz="2400" b="0" dirty="0">
                <a:solidFill>
                  <a:srgbClr val="FF0000"/>
                </a:solidFill>
              </a:rPr>
              <a:t>TCP</a:t>
            </a:r>
            <a:r>
              <a:rPr lang="en-US" sz="2400" b="0" dirty="0"/>
              <a:t>)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most commonly used Internet services use TCP with IP (</a:t>
            </a:r>
            <a:r>
              <a:rPr lang="en-US" sz="2400" b="0" dirty="0">
                <a:solidFill>
                  <a:srgbClr val="FF0000"/>
                </a:solidFill>
              </a:rPr>
              <a:t>TCP/IP</a:t>
            </a:r>
            <a:r>
              <a:rPr lang="en-US" sz="2400" b="0" dirty="0"/>
              <a:t>)</a:t>
            </a:r>
            <a:r>
              <a:rPr lang="en-US" b="0" dirty="0"/>
              <a:t> </a:t>
            </a:r>
          </a:p>
          <a:p>
            <a:pPr marL="236538" indent="-236538">
              <a:spcBef>
                <a:spcPts val="1200"/>
              </a:spcBef>
            </a:pPr>
            <a:endParaRPr lang="en-US" b="0" dirty="0"/>
          </a:p>
          <a:p>
            <a:pPr marL="236538" indent="-236538">
              <a:spcBef>
                <a:spcPts val="1200"/>
              </a:spcBef>
            </a:pPr>
            <a:r>
              <a:rPr lang="en-US" sz="2400" b="0" dirty="0"/>
              <a:t>The TCP’s job is to: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Attempt to deliver the data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Try again if there are failures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Notify the sender whether or not the attempt was successful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endParaRPr lang="en-US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Port Numbers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One computer can offer </a:t>
            </a:r>
            <a:r>
              <a:rPr lang="en-US" sz="2400" b="0" dirty="0">
                <a:solidFill>
                  <a:srgbClr val="FF0000"/>
                </a:solidFill>
              </a:rPr>
              <a:t>multiple services </a:t>
            </a:r>
            <a:r>
              <a:rPr lang="en-US" sz="2400" b="0" dirty="0"/>
              <a:t>over the Internet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For example, both a web server program and an email server program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data are sent to that computer, they need to indicate which program is to receive the data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IP uses </a:t>
            </a:r>
            <a:r>
              <a:rPr lang="en-US" sz="2400" b="0" i="1" dirty="0">
                <a:solidFill>
                  <a:srgbClr val="FF0000"/>
                </a:solidFill>
              </a:rPr>
              <a:t>port numbers</a:t>
            </a:r>
            <a:r>
              <a:rPr lang="en-US" sz="2400" b="0" dirty="0">
                <a:solidFill>
                  <a:srgbClr val="FF0000"/>
                </a:solidFill>
              </a:rPr>
              <a:t> </a:t>
            </a:r>
            <a:r>
              <a:rPr lang="en-US" sz="2400" b="0" dirty="0"/>
              <a:t>for this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A port number is an integer between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0</a:t>
            </a:r>
            <a:r>
              <a:rPr lang="en-US" sz="2000" b="0" i="1" dirty="0"/>
              <a:t> and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65,535</a:t>
            </a:r>
            <a:r>
              <a:rPr lang="en-US" sz="2000" b="0" i="1" dirty="0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The sending program must know the port number of the receiving program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This number is included in the transmitted data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Web servers usually use port 80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POP mail servers usually use port 110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Contents of TCP Packet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Internet address of the recipient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port number of the recipient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Internet address of the sender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port number of the sender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Something to consider: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/>
              <a:t>Why do some streaming media services not use TCP? </a:t>
            </a:r>
          </a:p>
          <a:p>
            <a:pPr lvl="1">
              <a:spcBef>
                <a:spcPct val="50000"/>
              </a:spcBef>
            </a:pPr>
            <a:r>
              <a:rPr lang="en-US" sz="2400" b="0"/>
              <a:t>TCP is reliable but somewhat slow. When sending sounds or images in real time, it is acceptable if a small amount of the data is lost. But there is no point in transmitting data that is late.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457200" y="838200"/>
            <a:ext cx="6827838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import java.net.InetAddress;</a:t>
            </a:r>
          </a:p>
          <a:p>
            <a:r>
              <a:rPr lang="en-US"/>
              <a:t>import java.net.UnknownHostException;</a:t>
            </a:r>
          </a:p>
          <a:p>
            <a:endParaRPr lang="en-US"/>
          </a:p>
          <a:p>
            <a:r>
              <a:rPr lang="en-US"/>
              <a:t>public class HostInfo {</a:t>
            </a:r>
          </a:p>
          <a:p>
            <a:r>
              <a:rPr lang="en-US"/>
              <a:t>     public static void main (String args[]) {</a:t>
            </a:r>
          </a:p>
          <a:p>
            <a:r>
              <a:rPr lang="en-US"/>
              <a:t>                try {</a:t>
            </a:r>
          </a:p>
          <a:p>
            <a:r>
              <a:rPr lang="en-US"/>
              <a:t>                        System.out.println("Local address: " +</a:t>
            </a:r>
          </a:p>
          <a:p>
            <a:r>
              <a:rPr lang="en-US"/>
              <a:t>                        InetAddress.getLocalHost());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    catch (UnknownHostException e) {</a:t>
            </a:r>
          </a:p>
          <a:p>
            <a:r>
              <a:rPr lang="en-US"/>
              <a:t>                        System.out.println("Local address unknown");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0" y="152400"/>
            <a:ext cx="472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</a:rPr>
              <a:t>To find your local IP address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5181600"/>
            <a:ext cx="7315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8867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Sockets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3820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A socket is an object that encapsulates a </a:t>
            </a:r>
            <a:r>
              <a:rPr lang="en-US" sz="2400" b="0" dirty="0">
                <a:solidFill>
                  <a:srgbClr val="FF0000"/>
                </a:solidFill>
              </a:rPr>
              <a:t>TCP/IP</a:t>
            </a:r>
            <a:r>
              <a:rPr lang="en-US" sz="2400" b="0" dirty="0"/>
              <a:t>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There is a </a:t>
            </a:r>
            <a:r>
              <a:rPr lang="en-US" sz="2400" b="0" i="1" dirty="0"/>
              <a:t>socket</a:t>
            </a:r>
            <a:r>
              <a:rPr lang="en-US" sz="2400" b="0" dirty="0"/>
              <a:t> on </a:t>
            </a:r>
            <a:r>
              <a:rPr lang="en-US" sz="2400" b="0" dirty="0">
                <a:solidFill>
                  <a:srgbClr val="FF0000"/>
                </a:solidFill>
              </a:rPr>
              <a:t>both ends </a:t>
            </a:r>
            <a:r>
              <a:rPr lang="en-US" sz="2400" b="0" dirty="0"/>
              <a:t>of a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Create a socket in a Java program: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Socket s = new Socket(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hostname, </a:t>
            </a:r>
            <a:r>
              <a:rPr lang="en-US" sz="2000" b="0" i="1" dirty="0" err="1">
                <a:solidFill>
                  <a:srgbClr val="6E7069"/>
                </a:solidFill>
                <a:latin typeface="Courier New" pitchFamily="49" charset="0"/>
              </a:rPr>
              <a:t>portnumber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If it can’t find the host,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sz="2400" b="0" dirty="0"/>
              <a:t> constructor throws an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UnknownHostException</a:t>
            </a:r>
            <a:r>
              <a:rPr lang="en-US" sz="2400" b="0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0" y="304800"/>
            <a:ext cx="769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Sockets – Input and Output Streams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Use the input and output streams attached to the socket to communicate with the other endpoint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Obtain the input and output streams: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FF0000"/>
                </a:solidFill>
                <a:latin typeface="Courier New" pitchFamily="49" charset="0"/>
              </a:rPr>
              <a:t>InputStream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s.getInputStream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FF0000"/>
                </a:solidFill>
                <a:latin typeface="Courier New" pitchFamily="49" charset="0"/>
              </a:rPr>
              <a:t>OutputStream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s.getOutputStream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When you send data to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outstream</a:t>
            </a:r>
            <a:r>
              <a:rPr lang="en-US" sz="2400" b="0" dirty="0"/>
              <a:t>, the socket forwards them to the server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The socket catches the server’s response and you can read it through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 dirty="0"/>
              <a:t>When you are done communicating with the server, close the socket: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s.close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Client and Server Sockets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2000250"/>
            <a:ext cx="85629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Scanners and Writers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400" b="0" dirty="0"/>
              <a:t> and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OutputStream</a:t>
            </a:r>
            <a:r>
              <a:rPr lang="en-US" sz="2400" b="0" dirty="0"/>
              <a:t> send and receive </a:t>
            </a:r>
            <a:r>
              <a:rPr lang="en-US" sz="2400" b="0" dirty="0">
                <a:solidFill>
                  <a:srgbClr val="FF0000"/>
                </a:solidFill>
              </a:rPr>
              <a:t>bytes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send and receive </a:t>
            </a:r>
            <a:r>
              <a:rPr lang="en-US" sz="2400" b="0" dirty="0">
                <a:solidFill>
                  <a:srgbClr val="FF0000"/>
                </a:solidFill>
              </a:rPr>
              <a:t>text</a:t>
            </a:r>
            <a:r>
              <a:rPr lang="en-US" sz="2400" b="0" dirty="0"/>
              <a:t>, use a scanner and a writer: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Scanner in = new Scanner(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out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A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PrintWriter</a:t>
            </a:r>
            <a:r>
              <a:rPr lang="en-US" sz="2400" b="0" dirty="0"/>
              <a:t> </a:t>
            </a:r>
            <a:r>
              <a:rPr lang="en-US" sz="2400" b="0" i="1" dirty="0"/>
              <a:t>buffers</a:t>
            </a:r>
            <a:r>
              <a:rPr lang="en-US" sz="2400" b="0" dirty="0"/>
              <a:t> the characters and only sends when the buffer is full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Buffering increases performance</a:t>
            </a:r>
            <a:endParaRPr lang="en-US" sz="2400" b="0" dirty="0"/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sending a command, if you want the whole command to be sent now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Flush the buffer manually: </a:t>
            </a:r>
          </a:p>
          <a:p>
            <a:pPr marL="1150938" lvl="2" indent="-236538">
              <a:spcBef>
                <a:spcPts val="1200"/>
              </a:spcBef>
            </a:pPr>
            <a:r>
              <a:rPr lang="en-US" sz="2000" b="0" i="1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out.print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(command);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FF0000"/>
                </a:solidFill>
                <a:latin typeface="Courier New" pitchFamily="49" charset="0"/>
              </a:rPr>
              <a:t>out.flush</a:t>
            </a:r>
            <a:r>
              <a:rPr lang="en-US" sz="2000" b="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22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257" y="1371600"/>
            <a:ext cx="8730343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Main topics:</a:t>
            </a:r>
          </a:p>
          <a:p>
            <a:r>
              <a:rPr lang="en-US" sz="2400" dirty="0"/>
              <a:t>The Internet Protocol</a:t>
            </a:r>
          </a:p>
          <a:p>
            <a:r>
              <a:rPr lang="en-US" sz="2400" dirty="0"/>
              <a:t>Sockets</a:t>
            </a:r>
          </a:p>
          <a:p>
            <a:pPr lvl="1"/>
            <a:r>
              <a:rPr lang="en-US" sz="2000" dirty="0"/>
              <a:t>A client program</a:t>
            </a:r>
          </a:p>
          <a:p>
            <a:pPr lvl="1"/>
            <a:r>
              <a:rPr lang="en-US" sz="2000" dirty="0"/>
              <a:t>A server program</a:t>
            </a:r>
          </a:p>
          <a:p>
            <a:r>
              <a:rPr lang="en-US" sz="2400" dirty="0"/>
              <a:t>Application Protocols</a:t>
            </a:r>
          </a:p>
          <a:p>
            <a:r>
              <a:rPr lang="en-US" sz="2400" dirty="0"/>
              <a:t>Designing Client/Server Programs (Simple Bank)</a:t>
            </a:r>
          </a:p>
          <a:p>
            <a:pPr lvl="1"/>
            <a:r>
              <a:rPr lang="en-US" sz="2000" dirty="0"/>
              <a:t>Threads</a:t>
            </a:r>
          </a:p>
          <a:p>
            <a:r>
              <a:rPr lang="en-US" sz="2400" dirty="0"/>
              <a:t>Internet Application Protocols</a:t>
            </a:r>
          </a:p>
          <a:p>
            <a:pPr lvl="1"/>
            <a:r>
              <a:rPr lang="en-US" sz="2000" dirty="0"/>
              <a:t>HTTP</a:t>
            </a:r>
          </a:p>
          <a:p>
            <a:r>
              <a:rPr lang="en-US" sz="2400" dirty="0"/>
              <a:t>URL Connections</a:t>
            </a:r>
          </a:p>
        </p:txBody>
      </p:sp>
    </p:spTree>
    <p:extLst>
      <p:ext uri="{BB962C8B-B14F-4D97-AF65-F5344CB8AC3E}">
        <p14:creationId xmlns:p14="http://schemas.microsoft.com/office/powerpoint/2010/main" val="358316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2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762000" y="777875"/>
            <a:ext cx="6994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Socket and ServerSocket classes provide reliable stream-</a:t>
            </a:r>
          </a:p>
          <a:p>
            <a:r>
              <a:rPr lang="en-US"/>
              <a:t>oriented delivery using TCP.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609600" y="5486400"/>
            <a:ext cx="8289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establishing a connection, one machine actively establishes</a:t>
            </a:r>
          </a:p>
          <a:p>
            <a:r>
              <a:rPr lang="en-US"/>
              <a:t>the connection (client), whereas the other machine takes a passive </a:t>
            </a:r>
          </a:p>
          <a:p>
            <a:r>
              <a:rPr lang="en-US"/>
              <a:t>role and waits for a connection request (server).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00038"/>
            <a:ext cx="40446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Socket and </a:t>
            </a:r>
            <a:r>
              <a:rPr lang="en-US" sz="2400" dirty="0" err="1">
                <a:latin typeface="Lucida Sans" pitchFamily="34" charset="0"/>
              </a:rPr>
              <a:t>ServerSocket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E3BAFE-9BE4-436A-B04F-98DEA34603CD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609600"/>
            <a:ext cx="7772400" cy="61722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import java.io.*;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import java.net.*;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java.util.Date</a:t>
            </a:r>
            <a:r>
              <a:rPr lang="en-US" sz="14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class </a:t>
            </a:r>
            <a:r>
              <a:rPr lang="en-US" sz="1400" dirty="0" err="1"/>
              <a:t>DayTimeServer</a:t>
            </a:r>
            <a:r>
              <a:rPr lang="en-US" sz="1400" dirty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		try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			</a:t>
            </a:r>
            <a:r>
              <a:rPr lang="en-US" sz="1400" dirty="0" err="1"/>
              <a:t>ServerSocket</a:t>
            </a:r>
            <a:r>
              <a:rPr lang="en-US" sz="1400" dirty="0"/>
              <a:t> listen = new </a:t>
            </a:r>
            <a:r>
              <a:rPr lang="en-US" sz="1400" dirty="0" err="1"/>
              <a:t>ServerSocket</a:t>
            </a:r>
            <a:r>
              <a:rPr lang="en-US" sz="1400" dirty="0"/>
              <a:t>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			 </a:t>
            </a:r>
            <a:r>
              <a:rPr lang="en-US" sz="1400" dirty="0" err="1"/>
              <a:t>System.out.println</a:t>
            </a:r>
            <a:r>
              <a:rPr lang="en-US" sz="1400" dirty="0"/>
              <a:t>("I am listening on port: " + </a:t>
            </a:r>
            <a:r>
              <a:rPr lang="en-US" sz="1400" dirty="0" err="1"/>
              <a:t>listen.getLocalPort</a:t>
            </a:r>
            <a:r>
              <a:rPr lang="en-US" sz="1400" dirty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			 while (true)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			Socket client = </a:t>
            </a:r>
            <a:r>
              <a:rPr lang="en-US" sz="1400" dirty="0" err="1"/>
              <a:t>listen.accept</a:t>
            </a:r>
            <a:r>
              <a:rPr lang="en-US" sz="1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				 </a:t>
            </a:r>
            <a:r>
              <a:rPr lang="en-US" sz="1400" dirty="0" err="1"/>
              <a:t>PrintWriter</a:t>
            </a:r>
            <a:r>
              <a:rPr lang="en-US" sz="1400" dirty="0"/>
              <a:t> out = new </a:t>
            </a:r>
            <a:r>
              <a:rPr lang="en-US" sz="1400" dirty="0" err="1"/>
              <a:t>PrintWriter</a:t>
            </a:r>
            <a:r>
              <a:rPr lang="en-US" sz="1400" dirty="0"/>
              <a:t>(</a:t>
            </a:r>
            <a:r>
              <a:rPr lang="en-US" sz="1400" dirty="0" err="1"/>
              <a:t>client.getOutputStream</a:t>
            </a:r>
            <a:r>
              <a:rPr lang="en-US" sz="1400" dirty="0"/>
              <a:t>(),true);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				 </a:t>
            </a:r>
            <a:r>
              <a:rPr lang="en-US" sz="1400" dirty="0" err="1"/>
              <a:t>out.println</a:t>
            </a:r>
            <a:r>
              <a:rPr lang="en-US" sz="1400" dirty="0"/>
              <a:t>(new Date());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			</a:t>
            </a:r>
            <a:r>
              <a:rPr lang="en-US" sz="1400" dirty="0" err="1"/>
              <a:t>out.close</a:t>
            </a:r>
            <a:r>
              <a:rPr lang="en-US" sz="1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				 </a:t>
            </a:r>
            <a:r>
              <a:rPr lang="en-US" sz="1400" dirty="0" err="1"/>
              <a:t>client.close</a:t>
            </a:r>
            <a:r>
              <a:rPr lang="en-US" sz="1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		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	 	catch (</a:t>
            </a:r>
            <a:r>
              <a:rPr lang="en-US" sz="1400" dirty="0" err="1"/>
              <a:t>IOException</a:t>
            </a:r>
            <a:r>
              <a:rPr lang="en-US" sz="1400" dirty="0"/>
              <a:t> 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			</a:t>
            </a:r>
            <a:r>
              <a:rPr lang="en-US" sz="1400" dirty="0" err="1"/>
              <a:t>System.err.println</a:t>
            </a:r>
            <a:r>
              <a:rPr lang="en-US" sz="1400" dirty="0"/>
              <a:t>(</a:t>
            </a:r>
            <a:r>
              <a:rPr lang="en-US" sz="1400" dirty="0" err="1"/>
              <a:t>e.getMessage</a:t>
            </a:r>
            <a:r>
              <a:rPr lang="en-US" sz="1400" dirty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}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48201" y="2307950"/>
            <a:ext cx="4121322" cy="2655228"/>
            <a:chOff x="4800561" y="1774478"/>
            <a:chExt cx="4122040" cy="2653266"/>
          </a:xfrm>
        </p:grpSpPr>
        <p:sp>
          <p:nvSpPr>
            <p:cNvPr id="58374" name="TextBox 1"/>
            <p:cNvSpPr txBox="1">
              <a:spLocks noChangeArrowheads="1"/>
            </p:cNvSpPr>
            <p:nvPr/>
          </p:nvSpPr>
          <p:spPr bwMode="auto">
            <a:xfrm>
              <a:off x="6096186" y="4058412"/>
              <a:ext cx="28264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Uses next available port</a:t>
              </a:r>
            </a:p>
          </p:txBody>
        </p:sp>
        <p:cxnSp>
          <p:nvCxnSpPr>
            <p:cNvPr id="4" name="Straight Arrow Connector 3"/>
            <p:cNvCxnSpPr>
              <a:stCxn id="58374" idx="1"/>
            </p:cNvCxnSpPr>
            <p:nvPr/>
          </p:nvCxnSpPr>
          <p:spPr>
            <a:xfrm flipH="1" flipV="1">
              <a:off x="4800561" y="1774478"/>
              <a:ext cx="1295626" cy="246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52400" y="69850"/>
            <a:ext cx="18780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</a:rPr>
              <a:t>The Server</a:t>
            </a:r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3962400" y="0"/>
            <a:ext cx="5181600" cy="3657600"/>
            <a:chOff x="3962400" y="0"/>
            <a:chExt cx="5181600" cy="3657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62400" y="0"/>
              <a:ext cx="5181600" cy="193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4876800" y="1600200"/>
              <a:ext cx="1828800" cy="2057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import java.io.*;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import java.net.*;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import </a:t>
            </a:r>
            <a:r>
              <a:rPr lang="en-US" sz="1400" dirty="0" err="1">
                <a:latin typeface="Calibri" pitchFamily="34" charset="0"/>
              </a:rPr>
              <a:t>java.util.Scanner</a:t>
            </a:r>
            <a:r>
              <a:rPr lang="en-US" sz="1400" dirty="0">
                <a:latin typeface="Calibri" pitchFamily="34" charset="0"/>
              </a:rPr>
              <a:t>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public class </a:t>
            </a:r>
            <a:r>
              <a:rPr lang="en-US" sz="1400" dirty="0" err="1">
                <a:latin typeface="Calibri" pitchFamily="34" charset="0"/>
              </a:rPr>
              <a:t>DayTimeClient</a:t>
            </a:r>
            <a:r>
              <a:rPr lang="en-US" sz="1400" dirty="0">
                <a:latin typeface="Calibri" pitchFamily="34" charset="0"/>
              </a:rPr>
              <a:t> {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public static void main(String </a:t>
            </a:r>
            <a:r>
              <a:rPr lang="en-US" sz="1400" dirty="0" err="1">
                <a:latin typeface="Calibri" pitchFamily="34" charset="0"/>
              </a:rPr>
              <a:t>args</a:t>
            </a:r>
            <a:r>
              <a:rPr lang="en-US" sz="1400" dirty="0">
                <a:latin typeface="Calibri" pitchFamily="34" charset="0"/>
              </a:rPr>
              <a:t>[]) {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try {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Scanner scan = new Scanner(</a:t>
            </a:r>
            <a:r>
              <a:rPr lang="en-US" sz="1400" dirty="0" err="1">
                <a:latin typeface="Calibri" pitchFamily="34" charset="0"/>
              </a:rPr>
              <a:t>System.in</a:t>
            </a:r>
            <a:r>
              <a:rPr lang="en-US" sz="1400" dirty="0">
                <a:latin typeface="Calibri" pitchFamily="34" charset="0"/>
              </a:rPr>
              <a:t>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</a:t>
            </a:r>
            <a:r>
              <a:rPr lang="en-US" sz="1400" dirty="0" err="1">
                <a:latin typeface="Calibri" pitchFamily="34" charset="0"/>
              </a:rPr>
              <a:t>System.out.println</a:t>
            </a:r>
            <a:r>
              <a:rPr lang="en-US" sz="1400" dirty="0">
                <a:latin typeface="Calibri" pitchFamily="34" charset="0"/>
              </a:rPr>
              <a:t>("Which port? ");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</a:t>
            </a:r>
            <a:r>
              <a:rPr lang="en-US" sz="1400" dirty="0" err="1">
                <a:latin typeface="Calibri" pitchFamily="34" charset="0"/>
              </a:rPr>
              <a:t>int</a:t>
            </a:r>
            <a:r>
              <a:rPr lang="en-US" sz="1400" dirty="0">
                <a:latin typeface="Calibri" pitchFamily="34" charset="0"/>
              </a:rPr>
              <a:t> port = </a:t>
            </a:r>
            <a:r>
              <a:rPr lang="en-US" sz="1400" dirty="0" err="1">
                <a:latin typeface="Calibri" pitchFamily="34" charset="0"/>
              </a:rPr>
              <a:t>scan.nextInt</a:t>
            </a:r>
            <a:r>
              <a:rPr lang="en-US" sz="1400" dirty="0">
                <a:latin typeface="Calibri" pitchFamily="34" charset="0"/>
              </a:rPr>
              <a:t>();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Socket sock = new Socket("</a:t>
            </a:r>
            <a:r>
              <a:rPr lang="en-US" sz="1400" dirty="0" err="1">
                <a:latin typeface="Calibri" pitchFamily="34" charset="0"/>
              </a:rPr>
              <a:t>localhost</a:t>
            </a:r>
            <a:r>
              <a:rPr lang="en-US" sz="1400" dirty="0">
                <a:latin typeface="Calibri" pitchFamily="34" charset="0"/>
              </a:rPr>
              <a:t>", port);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Scanner in = new Scanner(</a:t>
            </a:r>
            <a:r>
              <a:rPr lang="en-US" sz="1400" dirty="0" err="1">
                <a:latin typeface="Calibri" pitchFamily="34" charset="0"/>
              </a:rPr>
              <a:t>sock.getInputStream</a:t>
            </a:r>
            <a:r>
              <a:rPr lang="en-US" sz="1400" dirty="0">
                <a:latin typeface="Calibri" pitchFamily="34" charset="0"/>
              </a:rPr>
              <a:t>()));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</a:t>
            </a:r>
            <a:r>
              <a:rPr lang="en-US" sz="1400" dirty="0" err="1">
                <a:latin typeface="Calibri" pitchFamily="34" charset="0"/>
              </a:rPr>
              <a:t>System.out.println</a:t>
            </a: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in.nextLine</a:t>
            </a:r>
            <a:r>
              <a:rPr lang="en-US" sz="1400" dirty="0">
                <a:latin typeface="Calibri" pitchFamily="34" charset="0"/>
              </a:rPr>
              <a:t>());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</a:t>
            </a:r>
            <a:r>
              <a:rPr lang="en-US" sz="1400" dirty="0" err="1">
                <a:latin typeface="Calibri" pitchFamily="34" charset="0"/>
              </a:rPr>
              <a:t>in.close</a:t>
            </a:r>
            <a:r>
              <a:rPr lang="en-US" sz="1400" dirty="0">
                <a:latin typeface="Calibri" pitchFamily="34" charset="0"/>
              </a:rPr>
              <a:t>();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</a:t>
            </a:r>
            <a:r>
              <a:rPr lang="en-US" sz="1400" dirty="0" err="1">
                <a:latin typeface="Calibri" pitchFamily="34" charset="0"/>
              </a:rPr>
              <a:t>sock.close</a:t>
            </a:r>
            <a:r>
              <a:rPr lang="en-US" sz="1400" dirty="0">
                <a:latin typeface="Calibri" pitchFamily="34" charset="0"/>
              </a:rPr>
              <a:t>();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}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catch (</a:t>
            </a:r>
            <a:r>
              <a:rPr lang="en-US" sz="1400" dirty="0" err="1">
                <a:latin typeface="Calibri" pitchFamily="34" charset="0"/>
              </a:rPr>
              <a:t>UnknownHostException</a:t>
            </a:r>
            <a:r>
              <a:rPr lang="en-US" sz="1400" dirty="0">
                <a:latin typeface="Calibri" pitchFamily="34" charset="0"/>
              </a:rPr>
              <a:t> e) {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</a:t>
            </a:r>
            <a:r>
              <a:rPr lang="en-US" sz="1400" dirty="0" err="1">
                <a:latin typeface="Calibri" pitchFamily="34" charset="0"/>
              </a:rPr>
              <a:t>System.err.println</a:t>
            </a:r>
            <a:r>
              <a:rPr lang="en-US" sz="1400" dirty="0">
                <a:latin typeface="Calibri" pitchFamily="34" charset="0"/>
              </a:rPr>
              <a:t>("</a:t>
            </a:r>
            <a:r>
              <a:rPr lang="en-US" sz="1400" dirty="0" err="1">
                <a:latin typeface="Calibri" pitchFamily="34" charset="0"/>
              </a:rPr>
              <a:t>DayTimeClient</a:t>
            </a:r>
            <a:r>
              <a:rPr lang="en-US" sz="1400" dirty="0">
                <a:latin typeface="Calibri" pitchFamily="34" charset="0"/>
              </a:rPr>
              <a:t>: no such host");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}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catch (</a:t>
            </a:r>
            <a:r>
              <a:rPr lang="en-US" sz="1400" dirty="0" err="1">
                <a:latin typeface="Calibri" pitchFamily="34" charset="0"/>
              </a:rPr>
              <a:t>IOException</a:t>
            </a:r>
            <a:r>
              <a:rPr lang="en-US" sz="1400" dirty="0">
                <a:latin typeface="Calibri" pitchFamily="34" charset="0"/>
              </a:rPr>
              <a:t> e) {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  </a:t>
            </a:r>
            <a:r>
              <a:rPr lang="en-US" sz="1400" dirty="0" err="1">
                <a:latin typeface="Calibri" pitchFamily="34" charset="0"/>
              </a:rPr>
              <a:t>System.err.println</a:t>
            </a: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e.getMessage</a:t>
            </a:r>
            <a:r>
              <a:rPr lang="en-US" sz="1400" dirty="0">
                <a:latin typeface="Calibri" pitchFamily="34" charset="0"/>
              </a:rPr>
              <a:t>());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    }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   }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}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0" y="300038"/>
            <a:ext cx="1803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</a:rPr>
              <a:t>The Client</a:t>
            </a:r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1"/>
          <p:cNvSpPr txBox="1">
            <a:spLocks noChangeArrowheads="1"/>
          </p:cNvSpPr>
          <p:nvPr/>
        </p:nvSpPr>
        <p:spPr bwMode="auto">
          <a:xfrm>
            <a:off x="228600" y="76200"/>
            <a:ext cx="2093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First start the</a:t>
            </a:r>
          </a:p>
          <a:p>
            <a:r>
              <a:rPr lang="en-US" sz="2000"/>
              <a:t>Server program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6210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Box 2"/>
          <p:cNvSpPr txBox="1">
            <a:spLocks noChangeArrowheads="1"/>
          </p:cNvSpPr>
          <p:nvPr/>
        </p:nvSpPr>
        <p:spPr bwMode="auto">
          <a:xfrm>
            <a:off x="33338" y="76200"/>
            <a:ext cx="2006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Then start the</a:t>
            </a:r>
          </a:p>
          <a:p>
            <a:r>
              <a:rPr lang="en-US" sz="2000"/>
              <a:t>Client program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990600"/>
            <a:ext cx="51911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A03586-072C-4032-9B8D-3CDD3A58A3A2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>
                <a:latin typeface="Lucida Sans" pitchFamily="34" charset="0"/>
                <a:cs typeface="Lucida Sans" pitchFamily="34" charset="0"/>
              </a:rPr>
              <a:t>Using a specific port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791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import java.io.*;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import java.net.*;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java.util.Date</a:t>
            </a:r>
            <a:r>
              <a:rPr lang="en-US" sz="14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class </a:t>
            </a:r>
            <a:r>
              <a:rPr lang="en-US" sz="1400" dirty="0" err="1"/>
              <a:t>DayTimeServer</a:t>
            </a:r>
            <a:r>
              <a:rPr lang="en-US" sz="1400" dirty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		try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			</a:t>
            </a:r>
            <a:r>
              <a:rPr lang="en-US" sz="1400" dirty="0" err="1"/>
              <a:t>ServerSocket</a:t>
            </a:r>
            <a:r>
              <a:rPr lang="en-US" sz="1400" dirty="0"/>
              <a:t> listen = new </a:t>
            </a:r>
            <a:r>
              <a:rPr lang="en-US" sz="1400" dirty="0" err="1"/>
              <a:t>ServerSocket</a:t>
            </a:r>
            <a:r>
              <a:rPr lang="en-US" sz="1400" dirty="0"/>
              <a:t>(8800);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			// </a:t>
            </a:r>
            <a:r>
              <a:rPr lang="en-US" sz="1400" dirty="0" err="1"/>
              <a:t>System.out.println</a:t>
            </a:r>
            <a:r>
              <a:rPr lang="en-US" sz="1400" dirty="0"/>
              <a:t>("I am listening on port: " + </a:t>
            </a:r>
            <a:r>
              <a:rPr lang="en-US" sz="1400" dirty="0" err="1"/>
              <a:t>listen.getLocalPort</a:t>
            </a:r>
            <a:r>
              <a:rPr lang="en-US" sz="1400" dirty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			 while (true)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			Socket client = </a:t>
            </a:r>
            <a:r>
              <a:rPr lang="en-US" sz="1400" dirty="0" err="1"/>
              <a:t>listen.accept</a:t>
            </a:r>
            <a:r>
              <a:rPr lang="en-US" sz="1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			</a:t>
            </a:r>
            <a:r>
              <a:rPr lang="en-US" sz="1400" dirty="0" err="1"/>
              <a:t>PrintWriter</a:t>
            </a:r>
            <a:r>
              <a:rPr lang="en-US" sz="1400" dirty="0"/>
              <a:t> out = new </a:t>
            </a:r>
            <a:r>
              <a:rPr lang="en-US" sz="1400" dirty="0" err="1"/>
              <a:t>PrintWriter</a:t>
            </a:r>
            <a:r>
              <a:rPr lang="en-US" sz="1400" dirty="0"/>
              <a:t>(</a:t>
            </a:r>
            <a:r>
              <a:rPr lang="en-US" sz="1400" dirty="0" err="1"/>
              <a:t>client.getOutputStream</a:t>
            </a:r>
            <a:r>
              <a:rPr lang="en-US" sz="1400" dirty="0"/>
              <a:t>(),true);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			</a:t>
            </a:r>
            <a:r>
              <a:rPr lang="en-US" sz="1400" dirty="0" err="1"/>
              <a:t>out.println</a:t>
            </a:r>
            <a:r>
              <a:rPr lang="en-US" sz="1400" dirty="0"/>
              <a:t>(new Date());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			</a:t>
            </a:r>
            <a:r>
              <a:rPr lang="en-US" sz="1400" dirty="0" err="1"/>
              <a:t>out.close</a:t>
            </a:r>
            <a:r>
              <a:rPr lang="en-US" sz="1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			</a:t>
            </a:r>
            <a:r>
              <a:rPr lang="en-US" sz="1400" dirty="0" err="1"/>
              <a:t>client.close</a:t>
            </a:r>
            <a:r>
              <a:rPr lang="en-US" sz="1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	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		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	 	catch (</a:t>
            </a:r>
            <a:r>
              <a:rPr lang="en-US" sz="1400" dirty="0" err="1"/>
              <a:t>IOException</a:t>
            </a:r>
            <a:r>
              <a:rPr lang="en-US" sz="1400" dirty="0"/>
              <a:t> 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			</a:t>
            </a:r>
            <a:r>
              <a:rPr lang="en-US" sz="1400" dirty="0" err="1"/>
              <a:t>System.err.println</a:t>
            </a:r>
            <a:r>
              <a:rPr lang="en-US" sz="1400" dirty="0"/>
              <a:t>(</a:t>
            </a:r>
            <a:r>
              <a:rPr lang="en-US" sz="1400" dirty="0" err="1"/>
              <a:t>e.getMessage</a:t>
            </a:r>
            <a:r>
              <a:rPr lang="en-US" sz="1400" dirty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4495800" y="2133600"/>
            <a:ext cx="5334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5CE8CD-C159-4F95-829F-4B81B82C9124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>
                <a:latin typeface="Lucida Sans" pitchFamily="34" charset="0"/>
                <a:cs typeface="Lucida Sans" pitchFamily="34" charset="0"/>
              </a:rPr>
              <a:t>Using a specific port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import java.io.*;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import java.net.*;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DayTimeClient</a:t>
            </a:r>
            <a:r>
              <a:rPr lang="en-US" sz="1400" dirty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try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 	Scanner scan = new Scanner(</a:t>
            </a:r>
            <a:r>
              <a:rPr lang="en-US" sz="1400" dirty="0" err="1"/>
              <a:t>System.in</a:t>
            </a:r>
            <a:r>
              <a:rPr lang="en-US" sz="140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//         </a:t>
            </a:r>
            <a:r>
              <a:rPr lang="en-US" sz="1400" dirty="0" err="1"/>
              <a:t>System.out.println</a:t>
            </a:r>
            <a:r>
              <a:rPr lang="en-US" sz="1400" dirty="0"/>
              <a:t>("Which port?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//         </a:t>
            </a:r>
            <a:r>
              <a:rPr lang="en-US" sz="1400" dirty="0" err="1"/>
              <a:t>int</a:t>
            </a:r>
            <a:r>
              <a:rPr lang="en-US" sz="1400" dirty="0"/>
              <a:t> port = </a:t>
            </a:r>
            <a:r>
              <a:rPr lang="en-US" sz="1400" dirty="0" err="1"/>
              <a:t>scan.nextInt</a:t>
            </a:r>
            <a:r>
              <a:rPr lang="en-US" sz="1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 	Socket sock = new Socket("</a:t>
            </a:r>
            <a:r>
              <a:rPr lang="en-US" sz="1400" dirty="0" err="1"/>
              <a:t>localhost</a:t>
            </a:r>
            <a:r>
              <a:rPr lang="en-US" sz="1400" dirty="0"/>
              <a:t>", 8800);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 	Scanner in = new Scanner(</a:t>
            </a:r>
            <a:r>
              <a:rPr lang="en-US" sz="1400" dirty="0" err="1"/>
              <a:t>sock.getInputStream</a:t>
            </a:r>
            <a:r>
              <a:rPr lang="en-US" sz="1400" dirty="0"/>
              <a:t>()));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 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in.readLine</a:t>
            </a:r>
            <a:r>
              <a:rPr lang="en-US" sz="1400" dirty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		</a:t>
            </a:r>
            <a:r>
              <a:rPr lang="en-US" sz="1400" dirty="0" err="1"/>
              <a:t>in.close</a:t>
            </a:r>
            <a:r>
              <a:rPr lang="en-US" sz="1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 	</a:t>
            </a:r>
            <a:r>
              <a:rPr lang="en-US" sz="1400" dirty="0" err="1"/>
              <a:t>sock.close</a:t>
            </a:r>
            <a:r>
              <a:rPr lang="en-US" sz="14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catch (</a:t>
            </a:r>
            <a:r>
              <a:rPr lang="en-US" sz="1400" dirty="0" err="1"/>
              <a:t>UnknownHostException</a:t>
            </a:r>
            <a:r>
              <a:rPr lang="en-US" sz="1400" dirty="0"/>
              <a:t> 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 </a:t>
            </a:r>
            <a:r>
              <a:rPr lang="en-US" sz="1400" dirty="0" err="1"/>
              <a:t>System.err.println</a:t>
            </a:r>
            <a:r>
              <a:rPr lang="en-US" sz="1400" dirty="0"/>
              <a:t>("</a:t>
            </a:r>
            <a:r>
              <a:rPr lang="en-US" sz="1400" dirty="0" err="1"/>
              <a:t>DayTimeClient</a:t>
            </a:r>
            <a:r>
              <a:rPr lang="en-US" sz="1400" dirty="0"/>
              <a:t>: no such host");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catch (</a:t>
            </a:r>
            <a:r>
              <a:rPr lang="en-US" sz="1400" dirty="0" err="1"/>
              <a:t>IOException</a:t>
            </a:r>
            <a:r>
              <a:rPr lang="en-US" sz="1400" dirty="0"/>
              <a:t> 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  </a:t>
            </a:r>
            <a:r>
              <a:rPr lang="en-US" sz="1400" dirty="0" err="1"/>
              <a:t>System.err.println</a:t>
            </a:r>
            <a:r>
              <a:rPr lang="en-US" sz="1400" dirty="0"/>
              <a:t>(</a:t>
            </a:r>
            <a:r>
              <a:rPr lang="en-US" sz="1400" dirty="0" err="1"/>
              <a:t>e.getMessage</a:t>
            </a:r>
            <a:r>
              <a:rPr lang="en-US" sz="1400" dirty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3505200" y="3048000"/>
            <a:ext cx="533400" cy="434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6F946A-146E-412C-B351-A91392A0FDB6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533400"/>
            <a:ext cx="7772400" cy="62484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import java.io.*;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import java.net.*;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import java.util.Date;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import java.util.Scanner;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class MessageServer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public static void main(String[] args)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try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ServerSocket server = new ServerSocket(8800);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System.out.println("Waiting for clients to connect . . .");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while (true)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Socket client = server.accept();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System.out.println("Client connected.");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Scanner in = new Scanner(client.getInputStream());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PrintWriter out = new PrintWriter(client.getOutputStream());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String whichMessageString = in.nextLine();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int whichMessage = Integer.parseInt(whichMessageString);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System.out.println("whichMessage " + whichMessage);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switch(whichMessage)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case 1:out.println("You have chosen the first option\n");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  out.flush();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case 2: out.println("You have chosen the second option\n");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  out.flush();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case 3 : out.println("You have chosen the third option\n");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  out.flush();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default : out.println("Invalid choice\n");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    out.flush();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/>
              <a:t>        }</a:t>
            </a:r>
          </a:p>
        </p:txBody>
      </p:sp>
      <p:sp>
        <p:nvSpPr>
          <p:cNvPr id="64516" name="TextBox 3"/>
          <p:cNvSpPr txBox="1">
            <a:spLocks noChangeArrowheads="1"/>
          </p:cNvSpPr>
          <p:nvPr/>
        </p:nvSpPr>
        <p:spPr bwMode="auto">
          <a:xfrm>
            <a:off x="5638800" y="990600"/>
            <a:ext cx="285115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endParaRPr lang="en-US" sz="1200" b="0"/>
          </a:p>
          <a:p>
            <a:pPr>
              <a:lnSpc>
                <a:spcPct val="80000"/>
              </a:lnSpc>
            </a:pPr>
            <a:r>
              <a:rPr lang="en-US" sz="1200" b="0"/>
              <a:t>        out.flush();</a:t>
            </a:r>
          </a:p>
          <a:p>
            <a:pPr>
              <a:lnSpc>
                <a:spcPct val="80000"/>
              </a:lnSpc>
            </a:pPr>
            <a:endParaRPr lang="en-US" sz="1200" b="0"/>
          </a:p>
          <a:p>
            <a:pPr>
              <a:lnSpc>
                <a:spcPct val="80000"/>
              </a:lnSpc>
            </a:pPr>
            <a:endParaRPr lang="en-US" sz="1200" b="0"/>
          </a:p>
          <a:p>
            <a:pPr>
              <a:lnSpc>
                <a:spcPct val="80000"/>
              </a:lnSpc>
            </a:pPr>
            <a:r>
              <a:rPr lang="en-US" sz="1200" b="0"/>
              <a:t>        out.close();</a:t>
            </a:r>
          </a:p>
          <a:p>
            <a:pPr>
              <a:lnSpc>
                <a:spcPct val="80000"/>
              </a:lnSpc>
            </a:pPr>
            <a:r>
              <a:rPr lang="en-US" sz="1200" b="0"/>
              <a:t>        client.close();</a:t>
            </a:r>
          </a:p>
          <a:p>
            <a:pPr>
              <a:lnSpc>
                <a:spcPct val="80000"/>
              </a:lnSpc>
            </a:pPr>
            <a:endParaRPr lang="en-US" sz="1200" b="0"/>
          </a:p>
          <a:p>
            <a:pPr>
              <a:lnSpc>
                <a:spcPct val="80000"/>
              </a:lnSpc>
            </a:pPr>
            <a:r>
              <a:rPr lang="en-US" sz="1200" b="0"/>
              <a:t>      }</a:t>
            </a:r>
          </a:p>
          <a:p>
            <a:pPr>
              <a:lnSpc>
                <a:spcPct val="80000"/>
              </a:lnSpc>
            </a:pPr>
            <a:r>
              <a:rPr lang="en-US" sz="1200" b="0"/>
              <a:t>    }</a:t>
            </a:r>
          </a:p>
          <a:p>
            <a:pPr>
              <a:lnSpc>
                <a:spcPct val="80000"/>
              </a:lnSpc>
            </a:pPr>
            <a:r>
              <a:rPr lang="en-US" sz="1200" b="0"/>
              <a:t>    catch (IOException e) {</a:t>
            </a:r>
          </a:p>
          <a:p>
            <a:pPr>
              <a:lnSpc>
                <a:spcPct val="80000"/>
              </a:lnSpc>
            </a:pPr>
            <a:r>
              <a:rPr lang="en-US" sz="1200" b="0"/>
              <a:t>      System.err.println(e.getMessage());</a:t>
            </a:r>
          </a:p>
          <a:p>
            <a:pPr>
              <a:lnSpc>
                <a:spcPct val="80000"/>
              </a:lnSpc>
            </a:pPr>
            <a:r>
              <a:rPr lang="en-US" sz="1200" b="0"/>
              <a:t>    }</a:t>
            </a:r>
          </a:p>
          <a:p>
            <a:pPr>
              <a:lnSpc>
                <a:spcPct val="80000"/>
              </a:lnSpc>
            </a:pPr>
            <a:r>
              <a:rPr lang="en-US" sz="1200" b="0"/>
              <a:t>  }</a:t>
            </a:r>
          </a:p>
          <a:p>
            <a:pPr>
              <a:lnSpc>
                <a:spcPct val="80000"/>
              </a:lnSpc>
            </a:pPr>
            <a:r>
              <a:rPr lang="en-US" sz="1200" b="0"/>
              <a:t>}</a:t>
            </a:r>
          </a:p>
          <a:p>
            <a:endParaRPr lang="en-US" sz="1200" b="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52400" y="69850"/>
            <a:ext cx="18780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</a:rPr>
              <a:t>The Server</a:t>
            </a:r>
            <a:endParaRPr 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50CAA8-FF3E-4699-B5CA-131C8571421D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62000"/>
            <a:ext cx="7772400" cy="55626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import java.io.*;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import java.net.*;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import </a:t>
            </a:r>
            <a:r>
              <a:rPr lang="en-US" sz="1300" dirty="0" err="1"/>
              <a:t>java.util.Scanner</a:t>
            </a:r>
            <a:r>
              <a:rPr lang="en-US" sz="13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3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public class </a:t>
            </a:r>
            <a:r>
              <a:rPr lang="en-US" sz="1300" dirty="0" err="1"/>
              <a:t>MessageClient</a:t>
            </a:r>
            <a:r>
              <a:rPr lang="en-US" sz="1300" dirty="0"/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public static void main(String </a:t>
            </a:r>
            <a:r>
              <a:rPr lang="en-US" sz="1300" dirty="0" err="1"/>
              <a:t>args</a:t>
            </a:r>
            <a:r>
              <a:rPr lang="en-US" sz="1300" dirty="0"/>
              <a:t>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try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Scanner scan = new Scanner(</a:t>
            </a:r>
            <a:r>
              <a:rPr lang="en-US" sz="1300" dirty="0" err="1"/>
              <a:t>System.in</a:t>
            </a:r>
            <a:r>
              <a:rPr lang="en-US" sz="130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Socket client = new Socket("</a:t>
            </a:r>
            <a:r>
              <a:rPr lang="en-US" sz="1300" dirty="0" err="1"/>
              <a:t>localhost</a:t>
            </a:r>
            <a:r>
              <a:rPr lang="en-US" sz="1300" dirty="0"/>
              <a:t>", 8800);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InputStream</a:t>
            </a:r>
            <a:r>
              <a:rPr lang="en-US" sz="1300" dirty="0"/>
              <a:t> </a:t>
            </a:r>
            <a:r>
              <a:rPr lang="en-US" sz="1300" dirty="0" err="1"/>
              <a:t>instream</a:t>
            </a:r>
            <a:r>
              <a:rPr lang="en-US" sz="1300" dirty="0"/>
              <a:t> = </a:t>
            </a:r>
            <a:r>
              <a:rPr lang="en-US" sz="1300" dirty="0" err="1"/>
              <a:t>client.getInputStream</a:t>
            </a:r>
            <a:r>
              <a:rPr lang="en-US" sz="13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OutputStream</a:t>
            </a:r>
            <a:r>
              <a:rPr lang="en-US" sz="1300" dirty="0"/>
              <a:t> </a:t>
            </a:r>
            <a:r>
              <a:rPr lang="en-US" sz="1300" dirty="0" err="1"/>
              <a:t>outstream</a:t>
            </a:r>
            <a:r>
              <a:rPr lang="en-US" sz="1300" dirty="0"/>
              <a:t> = </a:t>
            </a:r>
            <a:r>
              <a:rPr lang="en-US" sz="1300" dirty="0" err="1"/>
              <a:t>client.getOutputStream</a:t>
            </a:r>
            <a:r>
              <a:rPr lang="en-US" sz="13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Scanner in = new Scanner(</a:t>
            </a:r>
            <a:r>
              <a:rPr lang="en-US" sz="1300" dirty="0" err="1"/>
              <a:t>instream</a:t>
            </a:r>
            <a:r>
              <a:rPr lang="en-US" sz="130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PrintWriter</a:t>
            </a:r>
            <a:r>
              <a:rPr lang="en-US" sz="1300" dirty="0"/>
              <a:t> out = new </a:t>
            </a:r>
            <a:r>
              <a:rPr lang="en-US" sz="1300" dirty="0" err="1"/>
              <a:t>PrintWriter</a:t>
            </a:r>
            <a:r>
              <a:rPr lang="en-US" sz="1300" dirty="0"/>
              <a:t>(</a:t>
            </a:r>
            <a:r>
              <a:rPr lang="en-US" sz="1300" dirty="0" err="1"/>
              <a:t>outstream</a:t>
            </a:r>
            <a:r>
              <a:rPr lang="en-US" sz="130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System.out.println</a:t>
            </a:r>
            <a:r>
              <a:rPr lang="en-US" sz="1300" dirty="0"/>
              <a:t>("1.  First\n2.  Second\n3.  Third\</a:t>
            </a:r>
            <a:r>
              <a:rPr lang="en-US" sz="1300" dirty="0" err="1"/>
              <a:t>nWhich</a:t>
            </a:r>
            <a:r>
              <a:rPr lang="en-US" sz="1300" dirty="0"/>
              <a:t> option?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int</a:t>
            </a:r>
            <a:r>
              <a:rPr lang="en-US" sz="1300" dirty="0"/>
              <a:t> option = </a:t>
            </a:r>
            <a:r>
              <a:rPr lang="en-US" sz="1300" dirty="0" err="1"/>
              <a:t>scan.nextInt</a:t>
            </a:r>
            <a:r>
              <a:rPr lang="en-US" sz="13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out.print</a:t>
            </a:r>
            <a:r>
              <a:rPr lang="en-US" sz="1300" dirty="0"/>
              <a:t>("" + option+ "\n");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out.flush</a:t>
            </a:r>
            <a:r>
              <a:rPr lang="en-US" sz="13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String response = </a:t>
            </a:r>
            <a:r>
              <a:rPr lang="en-US" sz="1300" dirty="0" err="1"/>
              <a:t>in.nextLine</a:t>
            </a:r>
            <a:r>
              <a:rPr lang="en-US" sz="13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System.out.println</a:t>
            </a:r>
            <a:r>
              <a:rPr lang="en-US" sz="1300" dirty="0"/>
              <a:t>(response);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in.close</a:t>
            </a:r>
            <a:r>
              <a:rPr lang="en-US" sz="13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client.close</a:t>
            </a:r>
            <a:r>
              <a:rPr lang="en-US" sz="13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catch (</a:t>
            </a:r>
            <a:r>
              <a:rPr lang="en-US" sz="1300" dirty="0" err="1"/>
              <a:t>UnknownHostException</a:t>
            </a:r>
            <a:r>
              <a:rPr lang="en-US" sz="1300" dirty="0"/>
              <a:t> 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System.err.println</a:t>
            </a:r>
            <a:r>
              <a:rPr lang="en-US" sz="1300" dirty="0"/>
              <a:t>("No such host");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catch (</a:t>
            </a:r>
            <a:r>
              <a:rPr lang="en-US" sz="1300" dirty="0" err="1"/>
              <a:t>IOException</a:t>
            </a:r>
            <a:r>
              <a:rPr lang="en-US" sz="1300" dirty="0"/>
              <a:t> 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  </a:t>
            </a:r>
            <a:r>
              <a:rPr lang="en-US" sz="1300" dirty="0" err="1"/>
              <a:t>System.err.println</a:t>
            </a:r>
            <a:r>
              <a:rPr lang="en-US" sz="1300" dirty="0"/>
              <a:t>(</a:t>
            </a:r>
            <a:r>
              <a:rPr lang="en-US" sz="1300" dirty="0" err="1"/>
              <a:t>e.getMessage</a:t>
            </a:r>
            <a:r>
              <a:rPr lang="en-US" sz="1300" dirty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00" dirty="0"/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6800" y="990600"/>
            <a:ext cx="3276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“localhost” – machine on the loopback interface.  Client and</a:t>
            </a:r>
          </a:p>
          <a:p>
            <a:r>
              <a:rPr lang="en-US" sz="1600"/>
              <a:t>Server will be same machine</a:t>
            </a:r>
          </a:p>
          <a:p>
            <a:r>
              <a:rPr lang="en-US" sz="1600"/>
              <a:t>Also IP address 127.0.0.1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2400" y="69850"/>
            <a:ext cx="1803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Lucida Sans" pitchFamily="34" charset="0"/>
              </a:rPr>
              <a:t>The Client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300038"/>
            <a:ext cx="557212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The Internet Protocol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Internet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A worldwide collection of networks, routing equipment, and computers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Uses a </a:t>
            </a:r>
            <a:r>
              <a:rPr lang="en-US" sz="2000" b="0" i="1" dirty="0">
                <a:solidFill>
                  <a:srgbClr val="FF0000"/>
                </a:solidFill>
              </a:rPr>
              <a:t>common set of protocols </a:t>
            </a:r>
            <a:r>
              <a:rPr lang="en-US" sz="2000" b="0" i="1" dirty="0"/>
              <a:t>to define how the parties will interact with each other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FF0000"/>
                </a:solidFill>
              </a:rPr>
              <a:t>IP</a:t>
            </a:r>
            <a:r>
              <a:rPr lang="en-US" sz="2400" b="0" dirty="0"/>
              <a:t>: Internet Protocol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Developed to enable different local area networks to communicate with each other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Has become the </a:t>
            </a:r>
            <a:r>
              <a:rPr lang="en-US" sz="2000" b="0" i="1" dirty="0">
                <a:solidFill>
                  <a:srgbClr val="FF0000"/>
                </a:solidFill>
              </a:rPr>
              <a:t>basis</a:t>
            </a:r>
            <a:r>
              <a:rPr lang="en-US" sz="2000" b="0" i="1" dirty="0"/>
              <a:t> for connecting computers around the world together over the Internet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66675"/>
            <a:ext cx="5581650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"/>
            <a:ext cx="475456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7438" y="4191000"/>
            <a:ext cx="415925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5900" y="5516563"/>
            <a:ext cx="501015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8613" name="Group 16"/>
          <p:cNvGrpSpPr>
            <a:grpSpLocks/>
          </p:cNvGrpSpPr>
          <p:nvPr/>
        </p:nvGrpSpPr>
        <p:grpSpPr bwMode="auto">
          <a:xfrm>
            <a:off x="5029200" y="3352800"/>
            <a:ext cx="2659063" cy="2481263"/>
            <a:chOff x="5029200" y="3352800"/>
            <a:chExt cx="2659702" cy="2481957"/>
          </a:xfrm>
        </p:grpSpPr>
        <p:sp>
          <p:nvSpPr>
            <p:cNvPr id="4" name="Oval 3"/>
            <p:cNvSpPr/>
            <p:nvPr/>
          </p:nvSpPr>
          <p:spPr>
            <a:xfrm>
              <a:off x="7239531" y="4115013"/>
              <a:ext cx="304873" cy="38110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25094" y="5453650"/>
              <a:ext cx="304873" cy="381107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622" name="TextBox 4"/>
            <p:cNvSpPr txBox="1">
              <a:spLocks noChangeArrowheads="1"/>
            </p:cNvSpPr>
            <p:nvPr/>
          </p:nvSpPr>
          <p:spPr bwMode="auto">
            <a:xfrm>
              <a:off x="5029200" y="3352800"/>
              <a:ext cx="2659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Running or terminated</a:t>
              </a:r>
            </a:p>
          </p:txBody>
        </p:sp>
        <p:cxnSp>
          <p:nvCxnSpPr>
            <p:cNvPr id="8" name="Straight Arrow Connector 7"/>
            <p:cNvCxnSpPr>
              <a:stCxn id="68622" idx="2"/>
              <a:endCxn id="4" idx="1"/>
            </p:cNvCxnSpPr>
            <p:nvPr/>
          </p:nvCxnSpPr>
          <p:spPr>
            <a:xfrm>
              <a:off x="6359845" y="3722791"/>
              <a:ext cx="924147" cy="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8622" idx="2"/>
              <a:endCxn id="10" idx="0"/>
            </p:cNvCxnSpPr>
            <p:nvPr/>
          </p:nvCxnSpPr>
          <p:spPr>
            <a:xfrm>
              <a:off x="6359845" y="3722791"/>
              <a:ext cx="617686" cy="17308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14" name="Group 15"/>
          <p:cNvGrpSpPr>
            <a:grpSpLocks/>
          </p:cNvGrpSpPr>
          <p:nvPr/>
        </p:nvGrpSpPr>
        <p:grpSpPr bwMode="auto">
          <a:xfrm>
            <a:off x="6324600" y="2362200"/>
            <a:ext cx="2608263" cy="3509963"/>
            <a:chOff x="6324600" y="2362200"/>
            <a:chExt cx="2608406" cy="3510657"/>
          </a:xfrm>
        </p:grpSpPr>
        <p:sp>
          <p:nvSpPr>
            <p:cNvPr id="2" name="Oval 1"/>
            <p:cNvSpPr/>
            <p:nvPr/>
          </p:nvSpPr>
          <p:spPr>
            <a:xfrm>
              <a:off x="8229704" y="4038931"/>
              <a:ext cx="381021" cy="4572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039194" y="5415567"/>
              <a:ext cx="381021" cy="4572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617" name="TextBox 2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60840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Allows you to toggle</a:t>
              </a:r>
            </a:p>
            <a:p>
              <a:r>
                <a:rPr lang="en-US"/>
                <a:t>Between the consoles</a:t>
              </a:r>
            </a:p>
          </p:txBody>
        </p:sp>
        <p:cxnSp>
          <p:nvCxnSpPr>
            <p:cNvPr id="13" name="Straight Arrow Connector 12"/>
            <p:cNvCxnSpPr>
              <a:stCxn id="68617" idx="2"/>
              <a:endCxn id="2" idx="0"/>
            </p:cNvCxnSpPr>
            <p:nvPr/>
          </p:nvCxnSpPr>
          <p:spPr>
            <a:xfrm>
              <a:off x="7629597" y="3008441"/>
              <a:ext cx="790618" cy="1030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8617" idx="2"/>
              <a:endCxn id="7" idx="0"/>
            </p:cNvCxnSpPr>
            <p:nvPr/>
          </p:nvCxnSpPr>
          <p:spPr>
            <a:xfrm>
              <a:off x="7629597" y="3008441"/>
              <a:ext cx="600108" cy="2407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F9FFF8-BE79-4C3A-946B-873BFAA5B2AB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533400" y="1295400"/>
            <a:ext cx="82296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import java.net.*;</a:t>
            </a:r>
          </a:p>
          <a:p>
            <a:endParaRPr lang="en-US" sz="1600" dirty="0"/>
          </a:p>
          <a:p>
            <a:r>
              <a:rPr lang="en-US" sz="1600" dirty="0"/>
              <a:t>class Resolver {</a:t>
            </a:r>
          </a:p>
          <a:p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args.length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try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System.</a:t>
            </a:r>
            <a:r>
              <a:rPr lang="en-US" sz="1600" i="1" dirty="0" err="1"/>
              <a:t>out.print</a:t>
            </a:r>
            <a:r>
              <a:rPr lang="en-US" sz="1600" i="1" dirty="0"/>
              <a:t>(</a:t>
            </a:r>
            <a:r>
              <a:rPr lang="en-US" sz="1600" i="1" dirty="0" err="1"/>
              <a:t>args</a:t>
            </a:r>
            <a:r>
              <a:rPr lang="en-US" sz="1600" i="1" dirty="0"/>
              <a:t>[</a:t>
            </a:r>
            <a:r>
              <a:rPr lang="en-US" sz="1600" i="1" dirty="0" err="1"/>
              <a:t>i</a:t>
            </a:r>
            <a:r>
              <a:rPr lang="en-US" sz="1600" i="1" dirty="0"/>
              <a:t>] + ": ");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System.</a:t>
            </a:r>
            <a:r>
              <a:rPr lang="en-US" sz="1600" i="1" dirty="0" err="1"/>
              <a:t>out.println</a:t>
            </a:r>
            <a:r>
              <a:rPr lang="en-US" sz="1600" i="1" dirty="0"/>
              <a:t>(</a:t>
            </a:r>
            <a:r>
              <a:rPr lang="en-US" sz="1600" i="1" dirty="0" err="1"/>
              <a:t>InetAddress.getByName</a:t>
            </a:r>
            <a:r>
              <a:rPr lang="en-US" sz="1600" i="1" dirty="0"/>
              <a:t>(</a:t>
            </a:r>
            <a:r>
              <a:rPr lang="en-US" sz="1600" i="1" dirty="0" err="1"/>
              <a:t>args</a:t>
            </a:r>
            <a:r>
              <a:rPr lang="en-US" sz="1600" i="1" dirty="0"/>
              <a:t>[</a:t>
            </a:r>
            <a:r>
              <a:rPr lang="en-US" sz="1600" i="1" dirty="0" err="1"/>
              <a:t>i</a:t>
            </a:r>
            <a:r>
              <a:rPr lang="en-US" sz="1600" i="1" dirty="0"/>
              <a:t>]));</a:t>
            </a:r>
          </a:p>
          <a:p>
            <a:r>
              <a:rPr lang="en-US" sz="1600" dirty="0"/>
              <a:t>            } catch (</a:t>
            </a:r>
            <a:r>
              <a:rPr lang="en-US" sz="1600" dirty="0" err="1"/>
              <a:t>UnknownHostException</a:t>
            </a:r>
            <a:r>
              <a:rPr lang="en-US" sz="1600" dirty="0"/>
              <a:t> e) {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System.</a:t>
            </a:r>
            <a:r>
              <a:rPr lang="en-US" sz="1600" i="1" dirty="0" err="1"/>
              <a:t>out.println</a:t>
            </a:r>
            <a:r>
              <a:rPr lang="en-US" sz="1600" i="1" dirty="0"/>
              <a:t>("Unknown host");</a:t>
            </a:r>
          </a:p>
          <a:p>
            <a:r>
              <a:rPr lang="en-US" sz="1600" dirty="0"/>
              <a:t>            }</a:t>
            </a:r>
          </a:p>
          <a:p>
            <a:r>
              <a:rPr lang="en-US" sz="1600" dirty="0"/>
              <a:t>        }        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881063"/>
            <a:ext cx="6432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Results from running HostInfo.java:  RVMT00418602581DT/160.253.13.65</a:t>
            </a:r>
          </a:p>
        </p:txBody>
      </p:sp>
      <p:sp>
        <p:nvSpPr>
          <p:cNvPr id="69637" name="TextBox 6"/>
          <p:cNvSpPr txBox="1">
            <a:spLocks noChangeArrowheads="1"/>
          </p:cNvSpPr>
          <p:nvPr/>
        </p:nvSpPr>
        <p:spPr bwMode="auto">
          <a:xfrm>
            <a:off x="1219200" y="152400"/>
            <a:ext cx="63865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To find IP address from domain name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" y="5257800"/>
            <a:ext cx="729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run in eclipse:  Run -&gt; Run configurations, type in name from </a:t>
            </a:r>
          </a:p>
          <a:p>
            <a:r>
              <a:rPr lang="en-US"/>
              <a:t>		getHostLocal Host as an argument.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" y="5791200"/>
            <a:ext cx="57245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Result:</a:t>
            </a:r>
          </a:p>
          <a:p>
            <a:r>
              <a:rPr lang="en-US" sz="1600"/>
              <a:t>RVMT00418602581DT: RVMT00418602581DT/160.253.13.65</a:t>
            </a:r>
          </a:p>
          <a:p>
            <a:r>
              <a:rPr lang="en-US" sz="1600"/>
              <a:t>montgomerycollege.edu: montgomerycollege.edu/216.127.146.200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325"/>
            <a:ext cx="64008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5257800"/>
            <a:ext cx="438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 run in eclipse:  Run -&gt; Run configurations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5638800"/>
            <a:ext cx="57245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Result:</a:t>
            </a:r>
          </a:p>
          <a:p>
            <a:r>
              <a:rPr lang="en-US" sz="1600"/>
              <a:t>RVMT00418602581DT: RVMT00418602581DT/160.253.13.65</a:t>
            </a:r>
          </a:p>
          <a:p>
            <a:r>
              <a:rPr lang="en-US" sz="1600"/>
              <a:t>montgomerycollege.edu: montgomerycollege.edu/216.127.146.200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Application level protocol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Sample server program: enables clients to manage bank accounts in a bank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you develop a server application, you need some </a:t>
            </a:r>
            <a:r>
              <a:rPr lang="en-US" sz="2400" b="0" dirty="0">
                <a:solidFill>
                  <a:srgbClr val="FF0000"/>
                </a:solidFill>
              </a:rPr>
              <a:t>application-level protocol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client can use this </a:t>
            </a:r>
            <a:r>
              <a:rPr lang="en-US" sz="2400" b="0" dirty="0">
                <a:solidFill>
                  <a:srgbClr val="FF0000"/>
                </a:solidFill>
              </a:rPr>
              <a:t>protocol</a:t>
            </a:r>
            <a:r>
              <a:rPr lang="en-US" sz="2400" b="0" dirty="0"/>
              <a:t> to interact with the server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A simple bank access </a:t>
            </a:r>
            <a:r>
              <a:rPr lang="en-US" sz="2400" b="0" dirty="0">
                <a:solidFill>
                  <a:srgbClr val="FF0000"/>
                </a:solidFill>
              </a:rPr>
              <a:t>protocol</a:t>
            </a:r>
            <a:r>
              <a:rPr lang="en-US" sz="2400" b="0" dirty="0"/>
              <a:t> is described on the next slide</a:t>
            </a:r>
            <a:r>
              <a:rPr lang="en-US" b="0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Application Level Protocols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TCP/IP mechanism establishes an Internet connection between two ports on two computers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Each Internet application has its own </a:t>
            </a:r>
            <a:r>
              <a:rPr lang="en-US" sz="2400" b="0" i="1">
                <a:solidFill>
                  <a:srgbClr val="FF0000"/>
                </a:solidFill>
              </a:rPr>
              <a:t>application protocol</a:t>
            </a:r>
            <a:r>
              <a:rPr lang="en-US" sz="2400" b="0">
                <a:solidFill>
                  <a:srgbClr val="FF0000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This application protocol describes how data for that application are transmitted </a:t>
            </a:r>
          </a:p>
        </p:txBody>
      </p:sp>
      <p:graphicFrame>
        <p:nvGraphicFramePr>
          <p:cNvPr id="4" name="Group 53"/>
          <p:cNvGraphicFramePr>
            <a:graphicFrameLocks noGrp="1"/>
          </p:cNvGraphicFramePr>
          <p:nvPr/>
        </p:nvGraphicFramePr>
        <p:xfrm>
          <a:off x="304800" y="3733800"/>
          <a:ext cx="8610600" cy="2956600"/>
        </p:xfrm>
        <a:graphic>
          <a:graphicData uri="http://schemas.openxmlformats.org/drawingml/2006/table">
            <a:tbl>
              <a:tblPr/>
              <a:tblGrid>
                <a:gridCol w="2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Client Request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Server Response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BALANCE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balance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 the balance of account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DEPOSIT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a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new balance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Deposit amount a into account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WITHDRAW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a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the new balance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Withdraw amount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from account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QUIT</a:t>
                      </a: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Quit the connection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286" name="TextBox 1"/>
          <p:cNvSpPr txBox="1">
            <a:spLocks noChangeArrowheads="1"/>
          </p:cNvSpPr>
          <p:nvPr/>
        </p:nvSpPr>
        <p:spPr bwMode="auto">
          <a:xfrm>
            <a:off x="2743200" y="3321050"/>
            <a:ext cx="3686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 of application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The Server 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server waits for clients to connect on a certain port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We choose 8888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listen for incoming connections, use a server socket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construct a server socket, provide the port number: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ServerSocket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server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ServerSocket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(8888);</a:t>
            </a:r>
            <a:endParaRPr lang="en-US" sz="2400" b="0" dirty="0">
              <a:solidFill>
                <a:srgbClr val="6E7069"/>
              </a:solidFill>
            </a:endParaRP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Use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accept</a:t>
            </a:r>
            <a:r>
              <a:rPr lang="en-US" sz="2400" b="0" dirty="0"/>
              <a:t> method to wait for client connection and obtain a socket: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Socket s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server.accept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service = new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(s, bank);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The Server –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endParaRPr lang="en-US" sz="2400" dirty="0">
              <a:solidFill>
                <a:srgbClr val="6E7069"/>
              </a:solidFill>
              <a:latin typeface="Courier New" pitchFamily="49" charset="0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85344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400" b="0" dirty="0">
                <a:solidFill>
                  <a:srgbClr val="6E7069"/>
                </a:solidFill>
              </a:rPr>
              <a:t> </a:t>
            </a:r>
            <a:r>
              <a:rPr lang="en-US" sz="2400" b="0" dirty="0"/>
              <a:t>carries out the service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Implements the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Runnable</a:t>
            </a:r>
            <a:r>
              <a:rPr lang="en-US" sz="2400" b="0" dirty="0"/>
              <a:t> interface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Its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method will be executed in each thread that serves a client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gets a scanner and writer from the socket, then executes: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public void run()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{ </a:t>
            </a:r>
          </a:p>
          <a:p>
            <a:pPr marL="693738" lvl="1" indent="-236538">
              <a:spcBef>
                <a:spcPts val="0"/>
              </a:spcBef>
            </a:pP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		 . . .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while (true)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{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if (!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in.hasNext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()) return;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String command = 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in.next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if (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command.equals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("QUIT")) return;   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   </a:t>
            </a:r>
            <a:r>
              <a:rPr lang="en-US" b="0" dirty="0" err="1">
                <a:solidFill>
                  <a:srgbClr val="6E7069"/>
                </a:solidFill>
                <a:latin typeface="Courier New" pitchFamily="49" charset="0"/>
              </a:rPr>
              <a:t>executeCommand</a:t>
            </a: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(command);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   } </a:t>
            </a:r>
            <a:br>
              <a:rPr lang="en-US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b="0" dirty="0">
                <a:solidFill>
                  <a:srgbClr val="6E7069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The Server – </a:t>
            </a:r>
            <a:r>
              <a:rPr lang="en-US" sz="2400" dirty="0" err="1">
                <a:solidFill>
                  <a:srgbClr val="6E7069"/>
                </a:solidFill>
                <a:latin typeface="Courier New" pitchFamily="49" charset="0"/>
              </a:rPr>
              <a:t>executeCommand</a:t>
            </a:r>
            <a:endParaRPr lang="en-US" sz="2400" dirty="0">
              <a:solidFill>
                <a:srgbClr val="6E7069"/>
              </a:solidFill>
              <a:latin typeface="Courier New" pitchFamily="49" charset="0"/>
            </a:endParaRP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839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Processes a single command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If the command is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DEPOSIT</a:t>
            </a:r>
            <a:r>
              <a:rPr lang="en-US" sz="2400" b="0" dirty="0"/>
              <a:t>, it carries out the deposit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account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in.nextInt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double amount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in.nextDouble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bank.deposit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(account, amount);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WITHDRAW</a:t>
            </a:r>
            <a:r>
              <a:rPr lang="en-US" sz="2400" b="0" dirty="0"/>
              <a:t> is handled in the same way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After each command, the account number and new balance are sent to the client: </a:t>
            </a:r>
          </a:p>
          <a:p>
            <a:pPr marL="236538" indent="-236538">
              <a:spcBef>
                <a:spcPts val="1200"/>
              </a:spcBef>
            </a:pP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 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out.println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(account + " " +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bank.getBalance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(account));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The Server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Then returns to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method if the client closed the connection or the command equals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QUIT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Then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 dirty="0"/>
              <a:t> closes the socket and exits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How can we support multiple simultaneous clients?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Spawn a new thread whenever a client connects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Each thread is responsible for serving one client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Data Transmission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Consists of sending/receiving streams of zeros and ones along the network connection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Two types of information: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Application data</a:t>
            </a:r>
            <a:r>
              <a:rPr lang="en-US" sz="2400" b="0" dirty="0"/>
              <a:t> </a:t>
            </a:r>
          </a:p>
          <a:p>
            <a:pPr marL="1087438" lvl="2" indent="-173038">
              <a:spcBef>
                <a:spcPts val="1200"/>
              </a:spcBef>
              <a:buFontTx/>
              <a:buChar char="•"/>
            </a:pPr>
            <a:r>
              <a:rPr lang="en-US" b="0" dirty="0"/>
              <a:t>The </a:t>
            </a:r>
            <a:r>
              <a:rPr lang="en-US" b="0" dirty="0">
                <a:solidFill>
                  <a:srgbClr val="FF0000"/>
                </a:solidFill>
              </a:rPr>
              <a:t>information</a:t>
            </a:r>
            <a:r>
              <a:rPr lang="en-US" b="0" dirty="0"/>
              <a:t> one computer wants to send to another</a:t>
            </a:r>
            <a:endParaRPr lang="en-US" sz="2400" b="0" dirty="0"/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Network protocol data</a:t>
            </a:r>
          </a:p>
          <a:p>
            <a:pPr marL="1087438" lvl="2" indent="-173038">
              <a:spcBef>
                <a:spcPts val="1200"/>
              </a:spcBef>
              <a:buFontTx/>
              <a:buChar char="•"/>
            </a:pPr>
            <a:r>
              <a:rPr lang="en-US" b="0" dirty="0"/>
              <a:t>Describes how to </a:t>
            </a:r>
            <a:r>
              <a:rPr lang="en-US" b="0" dirty="0">
                <a:solidFill>
                  <a:srgbClr val="FF0000"/>
                </a:solidFill>
              </a:rPr>
              <a:t>reach</a:t>
            </a:r>
            <a:r>
              <a:rPr lang="en-US" b="0" dirty="0"/>
              <a:t> the intended computer </a:t>
            </a:r>
          </a:p>
          <a:p>
            <a:pPr marL="1087438" lvl="2" indent="-173038">
              <a:spcBef>
                <a:spcPts val="1200"/>
              </a:spcBef>
              <a:buFontTx/>
              <a:buChar char="•"/>
            </a:pPr>
            <a:r>
              <a:rPr lang="en-US" b="0" dirty="0"/>
              <a:t>Describes how to </a:t>
            </a:r>
            <a:r>
              <a:rPr lang="en-US" b="0" dirty="0">
                <a:solidFill>
                  <a:srgbClr val="FF0000"/>
                </a:solidFill>
              </a:rPr>
              <a:t>check for errors </a:t>
            </a:r>
            <a:r>
              <a:rPr lang="en-US" b="0" dirty="0"/>
              <a:t>in the transmission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The Server – Threads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>
                <a:solidFill>
                  <a:srgbClr val="6E7069"/>
                </a:solidFill>
                <a:latin typeface="Courier New" pitchFamily="49" charset="0"/>
              </a:rPr>
              <a:t>BankService</a:t>
            </a:r>
            <a:r>
              <a:rPr lang="en-US" sz="2400" b="0"/>
              <a:t> implements </a:t>
            </a:r>
            <a:r>
              <a:rPr lang="en-US" sz="2400" b="0">
                <a:solidFill>
                  <a:srgbClr val="6E7069"/>
                </a:solidFill>
                <a:latin typeface="Courier New" pitchFamily="49" charset="0"/>
              </a:rPr>
              <a:t>Runnable</a:t>
            </a:r>
            <a:r>
              <a:rPr lang="en-US" sz="2400" b="0"/>
              <a:t>; so, it can start a thread using </a:t>
            </a:r>
            <a:r>
              <a:rPr lang="en-US" sz="2400" b="0">
                <a:solidFill>
                  <a:srgbClr val="6E7069"/>
                </a:solidFill>
                <a:latin typeface="Courier New" pitchFamily="49" charset="0"/>
              </a:rPr>
              <a:t>start()</a:t>
            </a:r>
            <a:r>
              <a:rPr lang="en-US" sz="2400" b="0"/>
              <a:t> (of class </a:t>
            </a:r>
            <a:r>
              <a:rPr lang="en-US" sz="2400" b="0">
                <a:solidFill>
                  <a:srgbClr val="6E7069"/>
                </a:solidFill>
                <a:latin typeface="Courier New" pitchFamily="49" charset="0"/>
              </a:rPr>
              <a:t>Thread</a:t>
            </a:r>
            <a:r>
              <a:rPr lang="en-US" sz="2400" b="0"/>
              <a:t>)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The thread dies when the client quits or disconnects and the </a:t>
            </a:r>
            <a:r>
              <a:rPr lang="en-US" sz="2400" b="0">
                <a:solidFill>
                  <a:srgbClr val="6E7069"/>
                </a:solidFill>
                <a:latin typeface="Courier New" pitchFamily="49" charset="0"/>
              </a:rPr>
              <a:t>run</a:t>
            </a:r>
            <a:r>
              <a:rPr lang="en-US" sz="2400" b="0"/>
              <a:t> method exits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In the meantime, </a:t>
            </a:r>
            <a:r>
              <a:rPr lang="en-US" sz="2400" b="0">
                <a:solidFill>
                  <a:srgbClr val="6E7069"/>
                </a:solidFill>
                <a:latin typeface="Courier New" pitchFamily="49" charset="0"/>
              </a:rPr>
              <a:t>BankServer</a:t>
            </a:r>
            <a:r>
              <a:rPr lang="en-US" sz="2400" b="0"/>
              <a:t> loops back to accept the next connection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>
                <a:latin typeface="Courier New" pitchFamily="49" charset="0"/>
              </a:rPr>
              <a:t>	</a:t>
            </a:r>
            <a:r>
              <a:rPr lang="en-US" sz="2000" b="0">
                <a:solidFill>
                  <a:srgbClr val="6E7069"/>
                </a:solidFill>
                <a:latin typeface="Courier New" pitchFamily="49" charset="0"/>
              </a:rPr>
              <a:t>while (true) </a:t>
            </a:r>
            <a:br>
              <a:rPr lang="en-US" sz="2000" b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>
                <a:solidFill>
                  <a:srgbClr val="6E7069"/>
                </a:solidFill>
                <a:latin typeface="Courier New" pitchFamily="49" charset="0"/>
              </a:rPr>
              <a:t>{</a:t>
            </a:r>
            <a:br>
              <a:rPr lang="en-US" sz="2000" b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>
                <a:solidFill>
                  <a:srgbClr val="6E7069"/>
                </a:solidFill>
                <a:latin typeface="Courier New" pitchFamily="49" charset="0"/>
              </a:rPr>
              <a:t>   Socket s = server.accept(); </a:t>
            </a:r>
            <a:br>
              <a:rPr lang="en-US" sz="2000" b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>
                <a:solidFill>
                  <a:srgbClr val="6E7069"/>
                </a:solidFill>
                <a:latin typeface="Courier New" pitchFamily="49" charset="0"/>
              </a:rPr>
              <a:t>   BankService service = new BankService(s, bank); </a:t>
            </a:r>
            <a:br>
              <a:rPr lang="en-US" sz="2000" b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>
                <a:solidFill>
                  <a:srgbClr val="6E7069"/>
                </a:solidFill>
                <a:latin typeface="Courier New" pitchFamily="49" charset="0"/>
              </a:rPr>
              <a:t>   Thread t = new Thread(service); t.start(); </a:t>
            </a:r>
            <a:br>
              <a:rPr lang="en-US" sz="2000" b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>
                <a:solidFill>
                  <a:srgbClr val="6E7069"/>
                </a:solidFill>
                <a:latin typeface="Courier New" pitchFamily="49" charset="0"/>
              </a:rPr>
              <a:t>}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The server program never stops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When you are done running the server, you need to kill it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0" y="28956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0480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1447800" cy="1295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800" y="44196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BankClient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5486400"/>
            <a:ext cx="1447800" cy="1295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BankService1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1905000" y="2743200"/>
            <a:ext cx="304800" cy="304800"/>
          </a:xfrm>
          <a:prstGeom prst="flowChartDecisi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H="1" flipV="1">
            <a:off x="1066800" y="1447800"/>
            <a:ext cx="9906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76800" y="4876800"/>
            <a:ext cx="2286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953000" y="54102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362200" y="4343400"/>
            <a:ext cx="1066800" cy="194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5105400"/>
            <a:ext cx="227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balance(acct, amt)</a:t>
            </a:r>
          </a:p>
          <a:p>
            <a:r>
              <a:rPr lang="en-US" dirty="0"/>
              <a:t>deposit(acct, amt)</a:t>
            </a:r>
          </a:p>
          <a:p>
            <a:r>
              <a:rPr lang="en-US" dirty="0"/>
              <a:t>withdraw(</a:t>
            </a:r>
            <a:r>
              <a:rPr lang="en-US" dirty="0" err="1"/>
              <a:t>acct,amt</a:t>
            </a:r>
            <a:r>
              <a:rPr lang="en-US" dirty="0"/>
              <a:t>)</a:t>
            </a:r>
          </a:p>
        </p:txBody>
      </p:sp>
      <p:cxnSp>
        <p:nvCxnSpPr>
          <p:cNvPr id="24" name="Straight Connector 23"/>
          <p:cNvCxnSpPr>
            <a:stCxn id="6" idx="0"/>
            <a:endCxn id="2" idx="3"/>
          </p:cNvCxnSpPr>
          <p:nvPr/>
        </p:nvCxnSpPr>
        <p:spPr>
          <a:xfrm flipH="1" flipV="1">
            <a:off x="6400800" y="3543300"/>
            <a:ext cx="1485900" cy="876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8000" y="35052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cxnSp>
        <p:nvCxnSpPr>
          <p:cNvPr id="27" name="Straight Arrow Connector 26"/>
          <p:cNvCxnSpPr>
            <a:stCxn id="2" idx="1"/>
          </p:cNvCxnSpPr>
          <p:nvPr/>
        </p:nvCxnSpPr>
        <p:spPr>
          <a:xfrm flipH="1">
            <a:off x="4343400" y="3543300"/>
            <a:ext cx="609600" cy="1943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371" y="1905000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deposit(amt)</a:t>
            </a:r>
          </a:p>
          <a:p>
            <a:r>
              <a:rPr lang="en-US" dirty="0"/>
              <a:t>withdraw(amt)</a:t>
            </a:r>
          </a:p>
          <a:p>
            <a:r>
              <a:rPr lang="en-US" dirty="0" err="1"/>
              <a:t>getBalance</a:t>
            </a:r>
            <a:r>
              <a:rPr lang="en-US" dirty="0"/>
              <a:t>(amt)</a:t>
            </a:r>
          </a:p>
        </p:txBody>
      </p:sp>
      <p:cxnSp>
        <p:nvCxnSpPr>
          <p:cNvPr id="30" name="Straight Arrow Connector 29"/>
          <p:cNvCxnSpPr>
            <a:stCxn id="2" idx="1"/>
          </p:cNvCxnSpPr>
          <p:nvPr/>
        </p:nvCxnSpPr>
        <p:spPr>
          <a:xfrm flipH="1">
            <a:off x="2667000" y="3543300"/>
            <a:ext cx="2286000" cy="381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81400" y="3200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1400" y="411480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Thread</a:t>
            </a:r>
          </a:p>
          <a:p>
            <a:r>
              <a:rPr lang="en-US" dirty="0"/>
              <a:t>reference to socket</a:t>
            </a:r>
          </a:p>
          <a:p>
            <a:r>
              <a:rPr lang="en-US" dirty="0"/>
              <a:t>reference to Bank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3000" y="6336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7000" y="5715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5257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4724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2800" y="685800"/>
            <a:ext cx="1447800" cy="1295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BankClient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581400" y="76200"/>
            <a:ext cx="1447800" cy="1295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BankService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495800" y="1371600"/>
            <a:ext cx="457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0" y="1905000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Thread</a:t>
            </a:r>
          </a:p>
          <a:p>
            <a:r>
              <a:rPr lang="en-US" dirty="0"/>
              <a:t>reference to socket</a:t>
            </a:r>
          </a:p>
          <a:p>
            <a:r>
              <a:rPr lang="en-US" dirty="0"/>
              <a:t>reference to Bank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29200" y="3048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029200" y="9144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81600" y="76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77000" y="457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48400" y="1600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1524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</a:t>
            </a:r>
          </a:p>
        </p:txBody>
      </p:sp>
      <p:cxnSp>
        <p:nvCxnSpPr>
          <p:cNvPr id="55" name="Straight Connector 54"/>
          <p:cNvCxnSpPr>
            <a:stCxn id="26" idx="2"/>
          </p:cNvCxnSpPr>
          <p:nvPr/>
        </p:nvCxnSpPr>
        <p:spPr>
          <a:xfrm flipH="1">
            <a:off x="6400800" y="1981200"/>
            <a:ext cx="1485900" cy="1371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58000" y="2895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cxnSp>
        <p:nvCxnSpPr>
          <p:cNvPr id="9" name="Straight Arrow Connector 8"/>
          <p:cNvCxnSpPr>
            <a:stCxn id="29" idx="1"/>
          </p:cNvCxnSpPr>
          <p:nvPr/>
        </p:nvCxnSpPr>
        <p:spPr>
          <a:xfrm flipH="1">
            <a:off x="2362200" y="723900"/>
            <a:ext cx="1219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28800" y="914400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balance(acct, amt)</a:t>
            </a:r>
          </a:p>
          <a:p>
            <a:r>
              <a:rPr lang="en-US" dirty="0"/>
              <a:t>deposit(acct, amt)</a:t>
            </a:r>
          </a:p>
          <a:p>
            <a:r>
              <a:rPr lang="en-US" dirty="0"/>
              <a:t>withdraw(acct, amt)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7315200" cy="616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3925" y="0"/>
            <a:ext cx="44100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44005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00400"/>
            <a:ext cx="40671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5825" y="4238625"/>
            <a:ext cx="42957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52400"/>
            <a:ext cx="38100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" y="2362200"/>
            <a:ext cx="3895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8600"/>
            <a:ext cx="4038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49149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2438400"/>
            <a:ext cx="42100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46005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105400"/>
            <a:ext cx="35814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687827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838200"/>
            <a:ext cx="3231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the </a:t>
            </a:r>
            <a:r>
              <a:rPr lang="en-US" sz="2400" dirty="0" err="1"/>
              <a:t>BankServer</a:t>
            </a:r>
            <a:endParaRPr lang="en-US" sz="2400" dirty="0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14800"/>
            <a:ext cx="640685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57600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the </a:t>
            </a:r>
            <a:r>
              <a:rPr lang="en-US" sz="2400" dirty="0" err="1"/>
              <a:t>BankClient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Internet Application Level Protocols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HTTP is one of many application protocols in use on the Internet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Another commonly used protocol is the Post Office Protocol (POP)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POP is used to download </a:t>
            </a:r>
            <a:r>
              <a:rPr lang="en-US" sz="2400" b="0">
                <a:solidFill>
                  <a:srgbClr val="FF0000"/>
                </a:solidFill>
              </a:rPr>
              <a:t>received</a:t>
            </a:r>
            <a:r>
              <a:rPr lang="en-US" sz="2400" b="0"/>
              <a:t> messages from e-mail servers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/>
              <a:t>To </a:t>
            </a:r>
            <a:r>
              <a:rPr lang="en-US" sz="2400" b="0">
                <a:solidFill>
                  <a:srgbClr val="FF0000"/>
                </a:solidFill>
              </a:rPr>
              <a:t>send</a:t>
            </a:r>
            <a:r>
              <a:rPr lang="en-US" sz="2400" b="0"/>
              <a:t> messages, you use another protocol: Simple Mail Transfer Protocol (SMTP)</a:t>
            </a:r>
            <a:r>
              <a:rPr lang="en-US" b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HTTP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534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Do not confuse HTTP with HTML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HTML is a </a:t>
            </a:r>
            <a:r>
              <a:rPr lang="en-US" sz="2400" b="0" i="1" dirty="0"/>
              <a:t>document format</a:t>
            </a:r>
            <a:r>
              <a:rPr lang="en-US" sz="2400" b="0" dirty="0"/>
              <a:t> that describes the structure of a document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HTTP is a protocol that describes the command set for web server requests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Web browsers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Know how to display HTML documents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And how to issue HTTP commands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Web servers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Know nothing about HTML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Merely understand HTTP and know how to fetch the requested items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0" y="304800"/>
            <a:ext cx="754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Sending Data From A to B Across the Internet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/>
              <a:t>A</a:t>
            </a:r>
            <a:r>
              <a:rPr lang="en-US" sz="2400" b="0" dirty="0"/>
              <a:t> is your home computer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It is connected to an Internet Service Provider (</a:t>
            </a:r>
            <a:r>
              <a:rPr lang="en-US" sz="2400" b="0" dirty="0">
                <a:solidFill>
                  <a:srgbClr val="FF0000"/>
                </a:solidFill>
              </a:rPr>
              <a:t>ISP</a:t>
            </a:r>
            <a:r>
              <a:rPr lang="en-US" sz="2400" b="0" dirty="0"/>
              <a:t>)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ISP is connected to an </a:t>
            </a:r>
            <a:r>
              <a:rPr lang="en-US" sz="2400" b="0" dirty="0">
                <a:solidFill>
                  <a:srgbClr val="FF0000"/>
                </a:solidFill>
              </a:rPr>
              <a:t>Internet Access Point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/>
              <a:t>B</a:t>
            </a:r>
            <a:r>
              <a:rPr lang="en-US" sz="2400" b="0" dirty="0"/>
              <a:t> is on an local area network at XYZ Computers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XYZ has its own </a:t>
            </a:r>
            <a:r>
              <a:rPr lang="en-US" sz="2400" b="0" dirty="0">
                <a:solidFill>
                  <a:srgbClr val="FF0000"/>
                </a:solidFill>
              </a:rPr>
              <a:t>Internet Access Point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Internet Access Points are </a:t>
            </a:r>
            <a:r>
              <a:rPr lang="en-US" sz="2400" b="0" dirty="0">
                <a:solidFill>
                  <a:srgbClr val="FF0000"/>
                </a:solidFill>
              </a:rPr>
              <a:t>connected</a:t>
            </a:r>
            <a:r>
              <a:rPr lang="en-US" sz="2400" b="0" dirty="0"/>
              <a:t> by a complex collection of </a:t>
            </a:r>
            <a:r>
              <a:rPr lang="en-US" sz="2400" b="0" dirty="0">
                <a:solidFill>
                  <a:srgbClr val="FF0000"/>
                </a:solidFill>
              </a:rPr>
              <a:t>pathways</a:t>
            </a:r>
            <a:r>
              <a:rPr lang="en-US" sz="2400" b="0" dirty="0"/>
              <a:t> (the Internet)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Over these pathways a message sent from one access point can eventually reach any access point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HTTP Commands</a:t>
            </a:r>
          </a:p>
        </p:txBody>
      </p:sp>
      <p:graphicFrame>
        <p:nvGraphicFramePr>
          <p:cNvPr id="137308" name="Group 92"/>
          <p:cNvGraphicFramePr>
            <a:graphicFrameLocks noGrp="1"/>
          </p:cNvGraphicFramePr>
          <p:nvPr/>
        </p:nvGraphicFramePr>
        <p:xfrm>
          <a:off x="685800" y="1000125"/>
          <a:ext cx="7696200" cy="4257677"/>
        </p:xfrm>
        <a:graphic>
          <a:graphicData uri="http://schemas.openxmlformats.org/drawingml/2006/table">
            <a:tbl>
              <a:tblPr/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GET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the requested 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HEAD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only the header information of an 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OPTIONS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 communications options of an item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POST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Supply input to a server-side command and return the result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PUT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an Item on the server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DELETE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an item on the server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E7069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TRACE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Trace server communication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228600"/>
            <a:ext cx="712311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A Sample POP Session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25" y="1290638"/>
            <a:ext cx="44767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3338"/>
            <a:ext cx="6448425" cy="674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914400"/>
            <a:ext cx="793908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TextBox 2"/>
          <p:cNvSpPr txBox="1">
            <a:spLocks noChangeArrowheads="1"/>
          </p:cNvSpPr>
          <p:nvPr/>
        </p:nvSpPr>
        <p:spPr bwMode="auto">
          <a:xfrm>
            <a:off x="1371600" y="304800"/>
            <a:ext cx="6616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Send email to someuser@pobox.com from myhost.3x.com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Lucida Sans" pitchFamily="34" charset="0"/>
              </a:rPr>
              <a:t>URL Connections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>
                <a:solidFill>
                  <a:srgbClr val="6E7069"/>
                </a:solidFill>
                <a:latin typeface="Courier New" pitchFamily="49" charset="0"/>
              </a:rPr>
              <a:t>URLConnection</a:t>
            </a:r>
            <a:r>
              <a:rPr lang="en-US" sz="2400" b="0">
                <a:solidFill>
                  <a:srgbClr val="6E7069"/>
                </a:solidFill>
              </a:rPr>
              <a:t> </a:t>
            </a:r>
            <a:r>
              <a:rPr lang="en-US" sz="2400" b="0"/>
              <a:t>class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/>
              <a:t>Provides convenient support for HTTP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/>
              <a:t>Can also handle FTP (file transfer protocol)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/>
              <a:t>Takes care of socket connection for you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/>
              <a:t>Makes it easy to communicate with a web server without giving HTTP commands</a:t>
            </a:r>
            <a:r>
              <a:rPr lang="en-US" b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URL Connections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05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Construct a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URL</a:t>
            </a:r>
            <a:r>
              <a:rPr lang="en-US" sz="2400" b="0" dirty="0"/>
              <a:t> object from a URL starting with the http or ftp prefix: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URL u = new URL("http://smith.com/index.html");</a:t>
            </a:r>
            <a:r>
              <a:rPr lang="en-US" sz="2000" b="0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Use the 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URL</a:t>
            </a:r>
            <a:r>
              <a:rPr lang="en-US" sz="2400" b="0" dirty="0"/>
              <a:t>'s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openConnection</a:t>
            </a:r>
            <a:r>
              <a:rPr lang="en-US" sz="24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400" b="0" dirty="0"/>
              <a:t>method to get the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URLConnection</a:t>
            </a:r>
            <a:r>
              <a:rPr lang="en-US" sz="2000" b="0" dirty="0">
                <a:latin typeface="Courier New" pitchFamily="49" charset="0"/>
              </a:rPr>
              <a:t>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URLConnection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connection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u.openConnection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400" b="0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Call the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getInputStream</a:t>
            </a:r>
            <a:r>
              <a:rPr lang="en-US" sz="2400" b="0" dirty="0"/>
              <a:t> method to obtain an input stream: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connection.getInputStream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400" b="0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You can turn the stream into a scanner in the usual way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HTTP Commands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4582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</a:pPr>
            <a:r>
              <a:rPr lang="en-US" sz="2000" b="0" i="1" dirty="0">
                <a:latin typeface="Courier New" pitchFamily="49" charset="0"/>
              </a:rPr>
              <a:t> </a:t>
            </a:r>
            <a:r>
              <a:rPr lang="en-US" sz="1200" b="0" i="1" dirty="0">
                <a:latin typeface="Courier New" pitchFamily="49" charset="0"/>
              </a:rPr>
              <a:t>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command</a:t>
            </a:r>
            <a:br>
              <a:rPr lang="en-US" sz="2000" b="0" dirty="0"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r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equest properties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blank line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/>
              <a:t>HTTP command</a:t>
            </a:r>
            <a:r>
              <a:rPr lang="en-US" sz="2400" b="0" dirty="0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Such as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GET item HTTP/1.0</a:t>
            </a:r>
            <a:r>
              <a:rPr lang="en-US" sz="2000" b="0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/>
              <a:t>request properties</a:t>
            </a:r>
            <a:r>
              <a:rPr lang="en-US" sz="2400" b="0" dirty="0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Such as 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If-Modified-Since: date</a:t>
            </a:r>
            <a:r>
              <a:rPr lang="en-US" sz="2000" b="0" i="1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/>
              <a:t>blank line</a:t>
            </a:r>
            <a:r>
              <a:rPr lang="en-US" sz="2400" b="0" dirty="0"/>
              <a:t> </a:t>
            </a:r>
          </a:p>
          <a:p>
            <a:pPr marL="693738" lvl="1" indent="-236538">
              <a:spcBef>
                <a:spcPts val="1200"/>
              </a:spcBef>
              <a:buFont typeface="Arial" charset="0"/>
              <a:buChar char="•"/>
            </a:pPr>
            <a:r>
              <a:rPr lang="en-US" sz="2000" b="0" i="1" dirty="0"/>
              <a:t>Separates the command and its request properties from the input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URLConnection </a:t>
            </a:r>
            <a:r>
              <a:rPr lang="en-US" sz="2400">
                <a:latin typeface="Lucida Sans" pitchFamily="34" charset="0"/>
              </a:rPr>
              <a:t>Class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5344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Has methods to set request properties: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connection.setIfModifiedSince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date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Set the request properties before calling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getInputStream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URLConnection</a:t>
            </a:r>
            <a:r>
              <a:rPr lang="en-US" sz="2400" b="0" dirty="0"/>
              <a:t> class sends all the request properties that are set to the web server</a:t>
            </a:r>
            <a:r>
              <a:rPr lang="en-US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85800"/>
            <a:ext cx="9076398" cy="56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0" y="304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Two Computers Communicating Across the Internet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166813"/>
            <a:ext cx="87439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Server Response</a:t>
            </a: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3820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Server response: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status line containing response code</a:t>
            </a:r>
          </a:p>
          <a:p>
            <a:pPr marL="693738" lvl="1" indent="-236538"/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response parameters</a:t>
            </a:r>
            <a:endParaRPr lang="en-US" sz="2000" b="0" dirty="0">
              <a:solidFill>
                <a:srgbClr val="6E7069"/>
              </a:solidFill>
              <a:latin typeface="Courier New" pitchFamily="49" charset="0"/>
            </a:endParaRPr>
          </a:p>
          <a:p>
            <a:pPr marL="693738" lvl="1" indent="-236538"/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blank line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For example: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HTTP/1.1 200 OK </a:t>
            </a:r>
          </a:p>
          <a:p>
            <a:pPr marL="693738" lvl="1" indent="-236538"/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Date: Tue, 24 Aug 2010 00:15:48 GMT </a:t>
            </a:r>
          </a:p>
          <a:p>
            <a:pPr marL="693738" lvl="1" indent="-236538"/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Server: Apache/1.3.3 (Unix) </a:t>
            </a:r>
          </a:p>
          <a:p>
            <a:pPr marL="693738" lvl="1" indent="-236538"/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Last-Modified: Sat, 26 Jun 2010 20:53:38 GMT</a:t>
            </a:r>
          </a:p>
          <a:p>
            <a:pPr marL="693738" lvl="1" indent="-236538"/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Content-Length: 4813</a:t>
            </a:r>
          </a:p>
          <a:p>
            <a:pPr marL="693738" lvl="1" indent="-236538"/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Content-Type: text/html </a:t>
            </a:r>
          </a:p>
          <a:p>
            <a:pPr marL="693738" lvl="1" indent="-236538"/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blank line</a:t>
            </a:r>
            <a:endParaRPr lang="en-US" sz="2000" b="0" dirty="0">
              <a:solidFill>
                <a:srgbClr val="6E7069"/>
              </a:solidFill>
              <a:latin typeface="Courier New" pitchFamily="49" charset="0"/>
            </a:endParaRPr>
          </a:p>
          <a:p>
            <a:pPr marL="693738" lvl="1" indent="-236538"/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requested data</a:t>
            </a:r>
            <a:r>
              <a:rPr lang="en-US" sz="2000" b="0" dirty="0">
                <a:latin typeface="Courier New" pitchFamily="49" charset="0"/>
              </a:rPr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19400" y="1752600"/>
            <a:ext cx="22860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57200" y="1905000"/>
            <a:ext cx="1143000" cy="3005048"/>
            <a:chOff x="457200" y="1905000"/>
            <a:chExt cx="1143000" cy="3005048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3048000"/>
              <a:ext cx="67678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0" dirty="0"/>
                <a:t>{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38200" y="1905000"/>
              <a:ext cx="76200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45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3"/>
          <p:cNvSpPr txBox="1">
            <a:spLocks noChangeArrowheads="1"/>
          </p:cNvSpPr>
          <p:nvPr/>
        </p:nvSpPr>
        <p:spPr bwMode="auto">
          <a:xfrm>
            <a:off x="0" y="-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Retrieve Other Response Information from </a:t>
            </a:r>
            <a:r>
              <a:rPr lang="en-US" sz="2400">
                <a:solidFill>
                  <a:srgbClr val="6E7069"/>
                </a:solidFill>
                <a:latin typeface="Courier New" pitchFamily="49" charset="0"/>
              </a:rPr>
              <a:t>URLConnection</a:t>
            </a:r>
          </a:p>
        </p:txBody>
      </p:sp>
      <p:sp>
        <p:nvSpPr>
          <p:cNvPr id="108547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86106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Content length: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length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connection.getContentLength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</a:t>
            </a:r>
            <a:r>
              <a:rPr lang="en-US" sz="2400" b="0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Content type: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String type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connection.getContentType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Server Response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/>
              <a:t>Normally, you don’t see the response code, in this case: </a:t>
            </a:r>
            <a:r>
              <a:rPr lang="en-US" sz="2400" b="0">
                <a:solidFill>
                  <a:srgbClr val="6E7069"/>
                </a:solidFill>
                <a:latin typeface="Courier New" pitchFamily="49" charset="0"/>
              </a:rPr>
              <a:t>200 OK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sz="2400" b="0"/>
              <a:t>You may have run across bad links and see a page that contains response code </a:t>
            </a:r>
            <a:r>
              <a:rPr lang="en-US" sz="2400" b="0">
                <a:solidFill>
                  <a:srgbClr val="6E7069"/>
                </a:solidFill>
                <a:latin typeface="Courier New" pitchFamily="49" charset="0"/>
              </a:rPr>
              <a:t>404 Not Found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Retrieving Response Code and Message</a:t>
            </a: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Cast the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URLConnection</a:t>
            </a:r>
            <a:r>
              <a:rPr lang="en-US" sz="2400" b="0" dirty="0"/>
              <a:t> object to the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HttpURLConnection</a:t>
            </a:r>
            <a:r>
              <a:rPr lang="en-US" sz="2400" b="0" dirty="0"/>
              <a:t> subclass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Get the response code with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getResponseCode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Get the response message with </a:t>
            </a:r>
            <a:r>
              <a:rPr lang="en-US" sz="2400" b="0" dirty="0" err="1">
                <a:solidFill>
                  <a:srgbClr val="6E7069"/>
                </a:solidFill>
                <a:latin typeface="Courier New" pitchFamily="49" charset="0"/>
              </a:rPr>
              <a:t>getResponseMessage</a:t>
            </a:r>
            <a:r>
              <a:rPr lang="en-US" sz="2000" b="0" dirty="0">
                <a:latin typeface="Courier New" pitchFamily="49" charset="0"/>
              </a:rPr>
              <a:t>: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</a:pPr>
            <a:r>
              <a:rPr lang="en-US" sz="2400" b="0" dirty="0">
                <a:latin typeface="Courier New" pitchFamily="49" charset="0"/>
              </a:rPr>
              <a:t>	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HttpURLConnection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httpConnection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= (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HttpURLConnection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)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  connection;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int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code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httpConnection.getResponseCode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// e.g., 404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String message = </a:t>
            </a:r>
            <a:r>
              <a:rPr lang="en-US" sz="2000" b="0" dirty="0" err="1">
                <a:solidFill>
                  <a:srgbClr val="6E7069"/>
                </a:solidFill>
                <a:latin typeface="Courier New" pitchFamily="49" charset="0"/>
              </a:rPr>
              <a:t>httpConnection.getResponseMessage</a:t>
            </a: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(); // </a:t>
            </a:r>
            <a:b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sz="2000" b="0" dirty="0">
                <a:solidFill>
                  <a:srgbClr val="6E7069"/>
                </a:solidFill>
                <a:latin typeface="Courier New" pitchFamily="49" charset="0"/>
              </a:rPr>
              <a:t>   e.g., "Not found"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304800"/>
            <a:ext cx="8991599" cy="346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Destination Address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Data must be marked with a </a:t>
            </a:r>
            <a:r>
              <a:rPr lang="en-US" sz="2400" b="0" dirty="0">
                <a:solidFill>
                  <a:srgbClr val="FF0000"/>
                </a:solidFill>
              </a:rPr>
              <a:t>destination address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 IP, addresses are denoted by a sequence of four numbers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Each is one byte (a number between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0</a:t>
            </a:r>
            <a:r>
              <a:rPr lang="en-US" sz="2000" b="0" i="1" dirty="0"/>
              <a:t> and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255</a:t>
            </a:r>
            <a:r>
              <a:rPr lang="en-US" sz="2000" b="0" i="1" dirty="0"/>
              <a:t>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For example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130.65.86.66</a:t>
            </a:r>
            <a:r>
              <a:rPr lang="en-US" sz="2000" b="0" i="1" dirty="0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To be able to accommodate more devices, </a:t>
            </a:r>
            <a:r>
              <a:rPr lang="en-US" sz="2000" b="0" i="1" dirty="0">
                <a:solidFill>
                  <a:srgbClr val="FF0000"/>
                </a:solidFill>
              </a:rPr>
              <a:t>IP addresses </a:t>
            </a:r>
            <a:r>
              <a:rPr lang="en-US" sz="2000" b="0" i="1" dirty="0"/>
              <a:t>will be extended to sixteen bytes</a:t>
            </a:r>
            <a:endParaRPr lang="en-US" sz="2400" b="0" i="1" dirty="0"/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To send data to </a:t>
            </a:r>
            <a:r>
              <a:rPr lang="en-US" sz="2400" b="0" i="1" dirty="0"/>
              <a:t>B</a:t>
            </a:r>
            <a:r>
              <a:rPr lang="en-US" sz="2400" b="0" dirty="0"/>
              <a:t>, </a:t>
            </a:r>
            <a:r>
              <a:rPr lang="en-US" sz="2400" b="0" i="1" dirty="0"/>
              <a:t>A</a:t>
            </a:r>
            <a:r>
              <a:rPr lang="en-US" sz="2400" b="0" dirty="0"/>
              <a:t> needs to know </a:t>
            </a:r>
            <a:r>
              <a:rPr lang="en-US" sz="2400" b="0" i="1" dirty="0"/>
              <a:t>B</a:t>
            </a:r>
            <a:r>
              <a:rPr lang="en-US" sz="2400" b="0" dirty="0"/>
              <a:t>’s Internet address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A includes that address in the </a:t>
            </a:r>
            <a:r>
              <a:rPr lang="en-US" sz="2000" b="0" i="1" dirty="0">
                <a:solidFill>
                  <a:srgbClr val="FF0000"/>
                </a:solidFill>
              </a:rPr>
              <a:t>protocol </a:t>
            </a:r>
            <a:r>
              <a:rPr lang="en-US" sz="2000" b="0" i="1" dirty="0"/>
              <a:t>portion when sending the data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Domain Naming Service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382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In addition to an IP address, computers can have an easy-to-remember </a:t>
            </a:r>
            <a:r>
              <a:rPr lang="en-US" sz="2400" b="0" i="1" dirty="0"/>
              <a:t>domain name</a:t>
            </a:r>
            <a:r>
              <a:rPr lang="en-US" sz="2400" b="0" dirty="0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For example, </a:t>
            </a:r>
            <a:r>
              <a:rPr lang="en-US" sz="2000" b="0" i="1" dirty="0">
                <a:solidFill>
                  <a:srgbClr val="6E7069"/>
                </a:solidFill>
                <a:latin typeface="Courier New" pitchFamily="49" charset="0"/>
              </a:rPr>
              <a:t>horstmann.com</a:t>
            </a:r>
            <a:r>
              <a:rPr lang="en-US" sz="2000" b="0" i="1" dirty="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i="1" dirty="0"/>
              <a:t>Domain Naming Service</a:t>
            </a:r>
            <a:r>
              <a:rPr lang="en-US" sz="2400" b="0" dirty="0"/>
              <a:t> (DNS): translates from </a:t>
            </a:r>
            <a:r>
              <a:rPr lang="en-US" sz="2400" b="0" dirty="0">
                <a:solidFill>
                  <a:srgbClr val="FF0000"/>
                </a:solidFill>
              </a:rPr>
              <a:t>domain name </a:t>
            </a:r>
            <a:r>
              <a:rPr lang="en-US" sz="2400" b="0" dirty="0"/>
              <a:t>to </a:t>
            </a:r>
            <a:r>
              <a:rPr lang="en-US" sz="2400" b="0" dirty="0">
                <a:solidFill>
                  <a:srgbClr val="FF0000"/>
                </a:solidFill>
              </a:rPr>
              <a:t>IP address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When </a:t>
            </a:r>
            <a:r>
              <a:rPr lang="en-US" sz="2400" b="0" i="1" dirty="0"/>
              <a:t>A</a:t>
            </a:r>
            <a:r>
              <a:rPr lang="en-US" sz="2400" b="0" dirty="0"/>
              <a:t> wants to request data from a domain name: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It asks the DNS for the numeric Internet Address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sz="2000" b="0" i="1" dirty="0"/>
              <a:t>It includes the numeric address with the request for data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Lucida Sans" pitchFamily="34" charset="0"/>
              </a:rPr>
              <a:t>Packets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3058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IP breaks large chunks of data up into more manageable </a:t>
            </a:r>
            <a:r>
              <a:rPr lang="en-US" sz="2400" b="0" i="1" dirty="0">
                <a:solidFill>
                  <a:srgbClr val="FF0000"/>
                </a:solidFill>
              </a:rPr>
              <a:t>packets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Each packet is </a:t>
            </a:r>
            <a:r>
              <a:rPr lang="en-US" sz="2400" b="0" dirty="0">
                <a:solidFill>
                  <a:srgbClr val="FF0000"/>
                </a:solidFill>
              </a:rPr>
              <a:t>delivered separately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Each packet in a larger transmission may be sent by a </a:t>
            </a:r>
            <a:r>
              <a:rPr lang="en-US" sz="2400" b="0" dirty="0">
                <a:solidFill>
                  <a:srgbClr val="FF0000"/>
                </a:solidFill>
              </a:rPr>
              <a:t>different route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Packets are </a:t>
            </a:r>
            <a:r>
              <a:rPr lang="en-US" sz="2400" b="0" dirty="0">
                <a:solidFill>
                  <a:srgbClr val="FF0000"/>
                </a:solidFill>
              </a:rPr>
              <a:t>numbered</a:t>
            </a:r>
            <a:r>
              <a:rPr lang="en-US" sz="2400" b="0" dirty="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sz="2400" b="0" dirty="0"/>
              <a:t>The recipient </a:t>
            </a:r>
            <a:r>
              <a:rPr lang="en-US" sz="2400" b="0" dirty="0">
                <a:solidFill>
                  <a:srgbClr val="FF0000"/>
                </a:solidFill>
              </a:rPr>
              <a:t>reassembles</a:t>
            </a:r>
            <a:r>
              <a:rPr lang="en-US" sz="2400" b="0" dirty="0"/>
              <a:t> the data</a:t>
            </a:r>
            <a:r>
              <a:rPr lang="en-US" b="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lf che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2666</Words>
  <Application>Microsoft Office PowerPoint</Application>
  <PresentationFormat>On-screen Show (4:3)</PresentationFormat>
  <Paragraphs>551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ＭＳ Ｐゴシック</vt:lpstr>
      <vt:lpstr>Arial</vt:lpstr>
      <vt:lpstr>Calibri</vt:lpstr>
      <vt:lpstr>Courier New</vt:lpstr>
      <vt:lpstr>Lucida Sans</vt:lpstr>
      <vt:lpstr>Times New Roman</vt:lpstr>
      <vt:lpstr>Verdana</vt:lpstr>
      <vt:lpstr>main</vt:lpstr>
      <vt:lpstr>self check</vt:lpstr>
      <vt:lpstr>1_Office Theme</vt:lpstr>
      <vt:lpstr>508 Lecture</vt:lpstr>
      <vt:lpstr>Data Structures and Abstractions with Java™</vt:lpstr>
      <vt:lpstr>Module 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a specific port</vt:lpstr>
      <vt:lpstr>Using a specific 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Jeannette Kartchner</cp:lastModifiedBy>
  <cp:revision>123</cp:revision>
  <dcterms:created xsi:type="dcterms:W3CDTF">2009-11-04T00:11:58Z</dcterms:created>
  <dcterms:modified xsi:type="dcterms:W3CDTF">2018-08-15T01:27:43Z</dcterms:modified>
</cp:coreProperties>
</file>