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Xu+3GtMzH9IsluXF7TfCfoej8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399b7d78_2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9399b7d78_2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399b7d78_2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399b7d78_2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9399b7d78_2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9399b7d78_2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9399b7d78_2_2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9399b7d78_2_2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9399b7d78_2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9399b7d78_2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399b7d78_2_3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9399b7d78_2_3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9399b7d78_2_3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9399b7d78_2_3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9399b7d78_2_4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9399b7d78_2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9399b7d78_2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9399b7d78_2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lvl="1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lvl="2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lvl="3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lvl="4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lvl="5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lvl="6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lvl="7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lvl="8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868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907256" y="4196207"/>
            <a:ext cx="8361878" cy="6804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6"/>
              <a:buFont typeface="Calibri"/>
              <a:buNone/>
              <a:defRPr b="0" sz="2976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9"/>
          <p:cNvPicPr preferRelativeResize="0"/>
          <p:nvPr>
            <p:ph idx="2" type="pic"/>
          </p:nvPr>
        </p:nvPicPr>
        <p:blipFill/>
        <p:spPr>
          <a:xfrm>
            <a:off x="13" y="0"/>
            <a:ext cx="10080613" cy="406404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907256" y="4884233"/>
            <a:ext cx="8361878" cy="491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SzPts val="992"/>
              <a:buNone/>
              <a:defRPr sz="992"/>
            </a:lvl2pPr>
            <a:lvl3pPr indent="-2286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827"/>
              <a:buNone/>
              <a:defRPr sz="827"/>
            </a:lvl3pPr>
            <a:lvl4pPr indent="-2286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4pPr>
            <a:lvl5pPr indent="-2286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5pPr>
            <a:lvl6pPr indent="-2286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6pPr>
            <a:lvl7pPr indent="-2286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7pPr>
            <a:lvl8pPr indent="-2286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8pPr>
            <a:lvl9pPr indent="-2286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744"/>
              <a:buNone/>
              <a:defRPr sz="744"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 rot="5400000">
            <a:off x="3402152" y="-968748"/>
            <a:ext cx="3326723" cy="8316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 rot="5400000">
            <a:off x="5920498" y="1636409"/>
            <a:ext cx="4760534" cy="2173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 rot="5400000">
            <a:off x="1510223" y="-474220"/>
            <a:ext cx="4760535" cy="6394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1"/>
          <p:cNvSpPr txBox="1"/>
          <p:nvPr>
            <p:ph type="ctrTitle"/>
          </p:nvPr>
        </p:nvSpPr>
        <p:spPr>
          <a:xfrm>
            <a:off x="907256" y="627541"/>
            <a:ext cx="8316516" cy="2948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14"/>
              <a:buFont typeface="Calibri"/>
              <a:buNone/>
              <a:defRPr sz="6614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909547" y="3684137"/>
            <a:ext cx="8316516" cy="9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984"/>
              <a:buNone/>
              <a:defRPr sz="1984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984"/>
              <a:buNone/>
              <a:defRPr sz="1984"/>
            </a:lvl2pPr>
            <a:lvl3pPr lvl="2" algn="ctr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654"/>
              <a:buNone/>
              <a:defRPr sz="1654"/>
            </a:lvl4pPr>
            <a:lvl5pPr lvl="4" algn="ctr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654"/>
              <a:buNone/>
              <a:defRPr sz="1654"/>
            </a:lvl5pPr>
            <a:lvl6pPr lvl="5" algn="ctr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654"/>
              <a:buNone/>
              <a:defRPr sz="1654"/>
            </a:lvl6pPr>
            <a:lvl7pPr lvl="6" algn="ctr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654"/>
              <a:buNone/>
              <a:defRPr sz="1654"/>
            </a:lvl7pPr>
            <a:lvl8pPr lvl="7" algn="ctr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654"/>
              <a:buNone/>
              <a:defRPr sz="1654"/>
            </a:lvl8pPr>
            <a:lvl9pPr lvl="8" algn="ctr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654"/>
              <a:buNone/>
              <a:defRPr sz="1654"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1"/>
          <p:cNvCxnSpPr/>
          <p:nvPr/>
        </p:nvCxnSpPr>
        <p:spPr>
          <a:xfrm>
            <a:off x="998519" y="3591348"/>
            <a:ext cx="816530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3"/>
          <p:cNvSpPr txBox="1"/>
          <p:nvPr>
            <p:ph type="title"/>
          </p:nvPr>
        </p:nvSpPr>
        <p:spPr>
          <a:xfrm>
            <a:off x="907256" y="627541"/>
            <a:ext cx="8316516" cy="2948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14"/>
              <a:buFont typeface="Calibri"/>
              <a:buNone/>
              <a:defRPr b="0" sz="6614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07256" y="3682077"/>
            <a:ext cx="8316516" cy="9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984"/>
              <a:buNone/>
              <a:defRPr sz="1984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488"/>
              <a:buNone/>
              <a:defRPr sz="1488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158"/>
              <a:buNone/>
              <a:defRPr sz="115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158"/>
              <a:buNone/>
              <a:defRPr sz="115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158"/>
              <a:buNone/>
              <a:defRPr sz="115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158"/>
              <a:buNone/>
              <a:defRPr sz="115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158"/>
              <a:buNone/>
              <a:defRPr sz="115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158"/>
              <a:buNone/>
              <a:defRPr sz="115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3"/>
          <p:cNvCxnSpPr/>
          <p:nvPr/>
        </p:nvCxnSpPr>
        <p:spPr>
          <a:xfrm>
            <a:off x="998519" y="3591348"/>
            <a:ext cx="816530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907255" y="1526148"/>
            <a:ext cx="4082653" cy="332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5141119" y="1526149"/>
            <a:ext cx="4082653" cy="332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907256" y="1526412"/>
            <a:ext cx="4082653" cy="60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654"/>
              <a:buNone/>
              <a:defRPr b="0" sz="1654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654"/>
              <a:buNone/>
              <a:defRPr b="1" sz="1654"/>
            </a:lvl2pPr>
            <a:lvl3pPr indent="-2286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323"/>
              <a:buNone/>
              <a:defRPr b="1" sz="1323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907256" y="2135208"/>
            <a:ext cx="4082653" cy="279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3" type="body"/>
          </p:nvPr>
        </p:nvSpPr>
        <p:spPr>
          <a:xfrm>
            <a:off x="5141119" y="1526412"/>
            <a:ext cx="4082653" cy="60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654"/>
              <a:buNone/>
              <a:defRPr b="0" sz="1654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654"/>
              <a:buNone/>
              <a:defRPr b="1" sz="1654"/>
            </a:lvl2pPr>
            <a:lvl3pPr indent="-2286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323"/>
              <a:buNone/>
              <a:defRPr b="1" sz="1323"/>
            </a:lvl9pPr>
          </a:lstStyle>
          <a:p/>
        </p:txBody>
      </p:sp>
      <p:sp>
        <p:nvSpPr>
          <p:cNvPr id="56" name="Google Shape;56;p15"/>
          <p:cNvSpPr txBox="1"/>
          <p:nvPr>
            <p:ph idx="4" type="body"/>
          </p:nvPr>
        </p:nvSpPr>
        <p:spPr>
          <a:xfrm>
            <a:off x="5141119" y="2135208"/>
            <a:ext cx="4082653" cy="279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378023" y="491447"/>
            <a:ext cx="2646164" cy="1890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6"/>
              <a:buFont typeface="Calibri"/>
              <a:buNone/>
              <a:defRPr b="0" sz="2976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969246" y="604859"/>
            <a:ext cx="5367933" cy="434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378023" y="2419435"/>
            <a:ext cx="2646164" cy="279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SzPts val="992"/>
              <a:buNone/>
              <a:defRPr sz="992"/>
            </a:lvl2pPr>
            <a:lvl3pPr indent="-228600" lvl="2" marL="1371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827"/>
              <a:buNone/>
              <a:defRPr sz="827"/>
            </a:lvl3pPr>
            <a:lvl4pPr indent="-228600" lvl="3" marL="18288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4pPr>
            <a:lvl5pPr indent="-228600" lvl="4" marL="22860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5pPr>
            <a:lvl6pPr indent="-228600" lvl="5" marL="27432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6pPr>
            <a:lvl7pPr indent="-228600" lvl="6" marL="32004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7pPr>
            <a:lvl8pPr indent="-228600" lvl="7" marL="365760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SzPts val="744"/>
              <a:buNone/>
              <a:defRPr sz="744"/>
            </a:lvl8pPr>
            <a:lvl9pPr indent="-228600" lvl="8" marL="411480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SzPts val="744"/>
              <a:buNone/>
              <a:defRPr sz="744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384896" y="5341286"/>
            <a:ext cx="2165044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969246" y="5341286"/>
            <a:ext cx="3843238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buClr>
                <a:schemeClr val="dk2"/>
              </a:buClr>
              <a:buSzPts val="1400"/>
              <a:buFont typeface="Times New Roman"/>
              <a:buNone/>
              <a:defRPr b="0" sz="1400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9"/>
              <a:buFont typeface="Calibri"/>
              <a:buNone/>
              <a:defRPr b="0" i="0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3629" lvl="0" marL="457200" marR="0" rtl="0" algn="l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Calibri"/>
              <a:buChar char=" "/>
              <a:defRPr b="0" i="0" sz="165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087" lvl="1" marL="914400" marR="0" rtl="0" algn="l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Clr>
                <a:schemeClr val="accent1"/>
              </a:buClr>
              <a:buSzPts val="1488"/>
              <a:buFont typeface="Calibri"/>
              <a:buChar char="◦"/>
              <a:defRPr b="0" i="0" sz="148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2133" lvl="2" marL="1371600" marR="0" rtl="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2133" lvl="3" marL="1828800" marR="0" rtl="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2132" lvl="4" marL="2286000" marR="0" rtl="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2132" lvl="5" marL="2743200" marR="0" rtl="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2132" lvl="6" marL="3200400" marR="0" rtl="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2133" lvl="7" marL="3657600" marR="0" rtl="0" algn="l">
              <a:lnSpc>
                <a:spcPct val="90000"/>
              </a:lnSpc>
              <a:spcBef>
                <a:spcPts val="331"/>
              </a:spcBef>
              <a:spcAft>
                <a:spcPts val="0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2133" lvl="8" marL="4114800" marR="0" rtl="0" algn="l">
              <a:lnSpc>
                <a:spcPct val="90000"/>
              </a:lnSpc>
              <a:spcBef>
                <a:spcPts val="331"/>
              </a:spcBef>
              <a:spcAft>
                <a:spcPts val="331"/>
              </a:spcAft>
              <a:buClr>
                <a:schemeClr val="accent1"/>
              </a:buClr>
              <a:buSzPts val="1158"/>
              <a:buFont typeface="Calibri"/>
              <a:buChar char="◦"/>
              <a:defRPr b="0" i="0" sz="115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986840" y="1436940"/>
            <a:ext cx="8240911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04000" y="2544838"/>
            <a:ext cx="9071640" cy="2070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165"/>
              </a:spcAft>
              <a:buClr>
                <a:srgbClr val="3F3F3F"/>
              </a:buClr>
              <a:buSzPts val="3969"/>
              <a:buFont typeface="Calibri"/>
              <a:buNone/>
            </a:pPr>
            <a:r>
              <a:t/>
            </a:r>
            <a:endParaRPr b="0" i="0" sz="3968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112762" y="1898507"/>
            <a:ext cx="9729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Neural Networks and Applications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9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49399b7d78_2_5"/>
          <p:cNvPicPr preferRelativeResize="0"/>
          <p:nvPr/>
        </p:nvPicPr>
        <p:blipFill rotWithShape="1">
          <a:blip r:embed="rId3">
            <a:alphaModFix/>
          </a:blip>
          <a:srcRect b="0" l="0" r="0" t="51693"/>
          <a:stretch/>
        </p:blipFill>
        <p:spPr>
          <a:xfrm>
            <a:off x="732875" y="3322450"/>
            <a:ext cx="4370700" cy="1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49399b7d78_2_5"/>
          <p:cNvSpPr txBox="1"/>
          <p:nvPr>
            <p:ph type="title"/>
          </p:nvPr>
        </p:nvSpPr>
        <p:spPr>
          <a:xfrm>
            <a:off x="656400" y="3784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Bayesian Neural Network</a:t>
            </a:r>
            <a:endParaRPr/>
          </a:p>
        </p:txBody>
      </p:sp>
      <p:pic>
        <p:nvPicPr>
          <p:cNvPr id="169" name="Google Shape;169;g249399b7d78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75" y="1885849"/>
            <a:ext cx="5179526" cy="12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49399b7d78_2_5"/>
          <p:cNvSpPr txBox="1"/>
          <p:nvPr/>
        </p:nvSpPr>
        <p:spPr>
          <a:xfrm>
            <a:off x="2685725" y="1478625"/>
            <a:ext cx="4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49399b7d78_2_5"/>
          <p:cNvSpPr txBox="1"/>
          <p:nvPr/>
        </p:nvSpPr>
        <p:spPr>
          <a:xfrm>
            <a:off x="2583251" y="3170050"/>
            <a:ext cx="11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MCMC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49399b7d78_2_5"/>
          <p:cNvSpPr/>
          <p:nvPr/>
        </p:nvSpPr>
        <p:spPr>
          <a:xfrm>
            <a:off x="6435725" y="1951650"/>
            <a:ext cx="330300" cy="34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49399b7d78_2_5"/>
          <p:cNvSpPr/>
          <p:nvPr/>
        </p:nvSpPr>
        <p:spPr>
          <a:xfrm>
            <a:off x="6435725" y="4285000"/>
            <a:ext cx="330300" cy="34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g249399b7d78_2_5"/>
          <p:cNvCxnSpPr>
            <a:stCxn id="172" idx="4"/>
            <a:endCxn id="173" idx="0"/>
          </p:cNvCxnSpPr>
          <p:nvPr/>
        </p:nvCxnSpPr>
        <p:spPr>
          <a:xfrm>
            <a:off x="6600875" y="2293350"/>
            <a:ext cx="0" cy="19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" name="Google Shape;175;g249399b7d78_2_5"/>
          <p:cNvSpPr txBox="1"/>
          <p:nvPr/>
        </p:nvSpPr>
        <p:spPr>
          <a:xfrm rot="-5400000">
            <a:off x="5573675" y="267955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49399b7d78_2_5"/>
          <p:cNvSpPr/>
          <p:nvPr/>
        </p:nvSpPr>
        <p:spPr>
          <a:xfrm>
            <a:off x="7745200" y="1746700"/>
            <a:ext cx="400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49399b7d78_2_5"/>
          <p:cNvSpPr/>
          <p:nvPr/>
        </p:nvSpPr>
        <p:spPr>
          <a:xfrm>
            <a:off x="7737546" y="2297654"/>
            <a:ext cx="400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49399b7d78_2_5"/>
          <p:cNvSpPr/>
          <p:nvPr/>
        </p:nvSpPr>
        <p:spPr>
          <a:xfrm>
            <a:off x="7745200" y="4351600"/>
            <a:ext cx="400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g249399b7d78_2_5"/>
          <p:cNvCxnSpPr>
            <a:endCxn id="178" idx="0"/>
          </p:cNvCxnSpPr>
          <p:nvPr/>
        </p:nvCxnSpPr>
        <p:spPr>
          <a:xfrm>
            <a:off x="7937500" y="2697700"/>
            <a:ext cx="7800" cy="16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g249399b7d78_2_5"/>
          <p:cNvSpPr txBox="1"/>
          <p:nvPr/>
        </p:nvSpPr>
        <p:spPr>
          <a:xfrm rot="-5400000">
            <a:off x="6078475" y="2975200"/>
            <a:ext cx="28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Hidden layer with gaussian priors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249399b7d78_2_5"/>
          <p:cNvCxnSpPr>
            <a:stCxn id="176" idx="3"/>
          </p:cNvCxnSpPr>
          <p:nvPr/>
        </p:nvCxnSpPr>
        <p:spPr>
          <a:xfrm>
            <a:off x="8145400" y="1946800"/>
            <a:ext cx="1000500" cy="13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249399b7d78_2_5"/>
          <p:cNvCxnSpPr>
            <a:stCxn id="178" idx="3"/>
          </p:cNvCxnSpPr>
          <p:nvPr/>
        </p:nvCxnSpPr>
        <p:spPr>
          <a:xfrm flipH="1" rot="10800000">
            <a:off x="8145400" y="3238300"/>
            <a:ext cx="1000500" cy="13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249399b7d78_2_5"/>
          <p:cNvSpPr/>
          <p:nvPr/>
        </p:nvSpPr>
        <p:spPr>
          <a:xfrm>
            <a:off x="9077425" y="2843325"/>
            <a:ext cx="842700" cy="827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</a:t>
            </a:r>
            <a:endParaRPr/>
          </a:p>
        </p:txBody>
      </p:sp>
      <p:cxnSp>
        <p:nvCxnSpPr>
          <p:cNvPr id="184" name="Google Shape;184;g249399b7d78_2_5"/>
          <p:cNvCxnSpPr/>
          <p:nvPr/>
        </p:nvCxnSpPr>
        <p:spPr>
          <a:xfrm flipH="1" rot="10800000">
            <a:off x="6754550" y="1951750"/>
            <a:ext cx="9906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249399b7d78_2_5"/>
          <p:cNvCxnSpPr>
            <a:stCxn id="173" idx="6"/>
          </p:cNvCxnSpPr>
          <p:nvPr/>
        </p:nvCxnSpPr>
        <p:spPr>
          <a:xfrm>
            <a:off x="6766025" y="4455850"/>
            <a:ext cx="101340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249399b7d78_2_5"/>
          <p:cNvCxnSpPr/>
          <p:nvPr/>
        </p:nvCxnSpPr>
        <p:spPr>
          <a:xfrm>
            <a:off x="6777325" y="2133850"/>
            <a:ext cx="979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249399b7d78_2_5"/>
          <p:cNvCxnSpPr/>
          <p:nvPr/>
        </p:nvCxnSpPr>
        <p:spPr>
          <a:xfrm>
            <a:off x="6777325" y="2156625"/>
            <a:ext cx="979200" cy="24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249399b7d78_2_5"/>
          <p:cNvCxnSpPr>
            <a:stCxn id="173" idx="6"/>
          </p:cNvCxnSpPr>
          <p:nvPr/>
        </p:nvCxnSpPr>
        <p:spPr>
          <a:xfrm flipH="1" rot="10800000">
            <a:off x="6766025" y="2498350"/>
            <a:ext cx="979200" cy="19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249399b7d78_2_5"/>
          <p:cNvCxnSpPr>
            <a:stCxn id="173" idx="6"/>
          </p:cNvCxnSpPr>
          <p:nvPr/>
        </p:nvCxnSpPr>
        <p:spPr>
          <a:xfrm flipH="1" rot="10800000">
            <a:off x="6766025" y="1951750"/>
            <a:ext cx="967800" cy="25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9399b7d78_2_10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- 2 Feature Regression</a:t>
            </a:r>
            <a:endParaRPr/>
          </a:p>
        </p:txBody>
      </p:sp>
      <p:pic>
        <p:nvPicPr>
          <p:cNvPr id="195" name="Google Shape;195;g249399b7d78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25" y="1512300"/>
            <a:ext cx="3761799" cy="368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49399b7d78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525" y="1595175"/>
            <a:ext cx="4459175" cy="351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249399b7d78_2_10"/>
          <p:cNvCxnSpPr/>
          <p:nvPr/>
        </p:nvCxnSpPr>
        <p:spPr>
          <a:xfrm>
            <a:off x="2860325" y="2725975"/>
            <a:ext cx="0" cy="25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249399b7d78_2_10"/>
          <p:cNvCxnSpPr/>
          <p:nvPr/>
        </p:nvCxnSpPr>
        <p:spPr>
          <a:xfrm flipH="1">
            <a:off x="2715750" y="2991250"/>
            <a:ext cx="277800" cy="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g249399b7d78_2_10"/>
          <p:cNvCxnSpPr/>
          <p:nvPr/>
        </p:nvCxnSpPr>
        <p:spPr>
          <a:xfrm flipH="1">
            <a:off x="2715750" y="2704300"/>
            <a:ext cx="277800" cy="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249399b7d78_2_10"/>
          <p:cNvCxnSpPr/>
          <p:nvPr/>
        </p:nvCxnSpPr>
        <p:spPr>
          <a:xfrm flipH="1" rot="10800000">
            <a:off x="2871700" y="2019900"/>
            <a:ext cx="6606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249399b7d78_2_10"/>
          <p:cNvSpPr txBox="1"/>
          <p:nvPr/>
        </p:nvSpPr>
        <p:spPr>
          <a:xfrm>
            <a:off x="3532300" y="1723925"/>
            <a:ext cx="17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3D Error Bars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9399b7d78_2_15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49399b7d78_2_15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92"/>
              </a:spcBef>
              <a:spcAft>
                <a:spcPts val="16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9399b7d78_2_20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49399b7d78_2_20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92"/>
              </a:spcBef>
              <a:spcAft>
                <a:spcPts val="16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9399b7d78_2_25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49399b7d78_2_25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92"/>
              </a:spcBef>
              <a:spcAft>
                <a:spcPts val="16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9399b7d78_2_30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49399b7d78_2_30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92"/>
              </a:spcBef>
              <a:spcAft>
                <a:spcPts val="16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9399b7d78_2_35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9399b7d78_2_35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92"/>
              </a:spcBef>
              <a:spcAft>
                <a:spcPts val="16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9399b7d78_2_40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9399b7d78_2_40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92"/>
              </a:spcBef>
              <a:spcAft>
                <a:spcPts val="16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5" name="Google Shape;115;p2"/>
          <p:cNvSpPr txBox="1"/>
          <p:nvPr>
            <p:ph idx="1" type="subTitle"/>
          </p:nvPr>
        </p:nvSpPr>
        <p:spPr>
          <a:xfrm>
            <a:off x="470133" y="2094896"/>
            <a:ext cx="9071640" cy="1872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9"/>
              <a:buFont typeface="Arial"/>
              <a:buNone/>
            </a:pPr>
            <a:r>
              <a:t/>
            </a:r>
            <a:endParaRPr b="0" i="0" sz="3968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Topic of the Paper</a:t>
            </a:r>
            <a:endParaRPr/>
          </a:p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9"/>
              <a:buFont typeface="Arial"/>
              <a:buNone/>
            </a:pPr>
            <a:r>
              <a:t/>
            </a:r>
            <a:endParaRPr b="0" i="0" sz="3968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9"/>
              <a:buFont typeface="Arial"/>
              <a:buNone/>
            </a:pPr>
            <a:r>
              <a:t/>
            </a:r>
            <a:endParaRPr b="0" i="0" sz="3968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165"/>
              </a:spcAft>
              <a:buClr>
                <a:srgbClr val="3F3F3F"/>
              </a:buClr>
              <a:buSzPts val="3969"/>
              <a:buFont typeface="Arial"/>
              <a:buNone/>
            </a:pPr>
            <a:r>
              <a:t/>
            </a:r>
            <a:endParaRPr b="0" i="0" sz="3968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A Bayesian Neural Network approach to estimating the Energy Equivalent Speed</a:t>
            </a:r>
            <a:endParaRPr/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504000" y="1695310"/>
            <a:ext cx="9530210" cy="1779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Summary of the Paper</a:t>
            </a:r>
            <a:endParaRPr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Goal</a:t>
            </a:r>
            <a:endParaRPr/>
          </a:p>
          <a:p>
            <a:pPr indent="0" lvl="3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- Analyze car accidents to model severity of car crashes.</a:t>
            </a:r>
            <a:endParaRPr/>
          </a:p>
          <a:p>
            <a:pPr indent="0" lvl="3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- Create a model that converts data to Energy Equivalent Speed</a:t>
            </a:r>
            <a:endParaRPr/>
          </a:p>
          <a:p>
            <a:pPr indent="-11430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Energy Equivalent Speed 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331"/>
              </a:spcAft>
              <a:buNone/>
            </a:pPr>
            <a:r>
              <a:rPr lang="en-US" sz="1800"/>
              <a:t>	-Deformation energy of the car converted to an approximate speed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A Bayesian Neural Network approach to estimating the Energy Equivalent Speed</a:t>
            </a:r>
            <a:endParaRPr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504000" y="1695310"/>
            <a:ext cx="9530210" cy="1779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Calibri"/>
              <a:buNone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Summary of the Paper</a:t>
            </a:r>
            <a:endParaRPr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Dataset Used in the Paper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      - 4500 Car Crashes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-16 Features: 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-How deformed the car is?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-Deformation specifics (Movement of components in each direction)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-Model year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331"/>
              </a:spcAft>
              <a:buNone/>
            </a:pPr>
            <a:r>
              <a:rPr lang="en-US" sz="1800"/>
              <a:t>	-Brand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A Bayesian Neural Network approach to estimating the Energy Equivalent Speed</a:t>
            </a:r>
            <a:endParaRPr/>
          </a:p>
        </p:txBody>
      </p:sp>
      <p:sp>
        <p:nvSpPr>
          <p:cNvPr id="133" name="Google Shape;133;p5"/>
          <p:cNvSpPr txBox="1"/>
          <p:nvPr>
            <p:ph idx="1" type="subTitle"/>
          </p:nvPr>
        </p:nvSpPr>
        <p:spPr>
          <a:xfrm>
            <a:off x="504000" y="1695310"/>
            <a:ext cx="9530210" cy="1779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Calibri"/>
              <a:buNone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Summary of the Paper</a:t>
            </a:r>
            <a:endParaRPr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Models Used in the Paper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      -Authors try to fit Bayesian Neural Networks and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	 ordinary NNs to the data. </a:t>
            </a:r>
            <a:endParaRPr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430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Extended Fourier Amplitude Sensitivity Test (EFAST)</a:t>
            </a:r>
            <a:endParaRPr/>
          </a:p>
          <a:p>
            <a:pPr indent="0" lvl="4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      - A method that measures the impact of each feature </a:t>
            </a:r>
            <a:endParaRPr/>
          </a:p>
          <a:p>
            <a:pPr indent="0" lvl="4" marL="0" rtl="0" algn="l">
              <a:spcBef>
                <a:spcPts val="331"/>
              </a:spcBef>
              <a:spcAft>
                <a:spcPts val="331"/>
              </a:spcAft>
              <a:buNone/>
            </a:pPr>
            <a:r>
              <a:rPr lang="en-US" sz="1800"/>
              <a:t>	to the output of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Life Expectancy Dataset</a:t>
            </a:r>
            <a:endParaRPr/>
          </a:p>
        </p:txBody>
      </p:sp>
      <p:sp>
        <p:nvSpPr>
          <p:cNvPr id="139" name="Google Shape;139;p6"/>
          <p:cNvSpPr txBox="1"/>
          <p:nvPr>
            <p:ph idx="1" type="subTitle"/>
          </p:nvPr>
        </p:nvSpPr>
        <p:spPr>
          <a:xfrm>
            <a:off x="504000" y="1572380"/>
            <a:ext cx="8777354" cy="292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Overview of Dataset</a:t>
            </a:r>
            <a:endParaRPr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Number of Samples</a:t>
            </a:r>
            <a:endParaRPr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-   There are 2938 samples, not all of them are complete</a:t>
            </a:r>
            <a:endParaRPr/>
          </a:p>
          <a:p>
            <a:pPr indent="-11430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Features</a:t>
            </a:r>
            <a:endParaRPr/>
          </a:p>
          <a:p>
            <a:pPr indent="-285750" lvl="2" marL="28575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/>
              <a:t>There are 22 features that are discrete and continuous</a:t>
            </a:r>
            <a:endParaRPr/>
          </a:p>
          <a:p>
            <a:pPr indent="-285750" lvl="3" marL="28575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/>
              <a:t>Continuous features are mostly health related (BMI, Alcohol Consumption etc.)</a:t>
            </a:r>
            <a:endParaRPr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166326" rtl="0" algn="l">
              <a:spcBef>
                <a:spcPts val="331"/>
              </a:spcBef>
              <a:spcAft>
                <a:spcPts val="331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Life Expectancy Dataset</a:t>
            </a:r>
            <a:endParaRPr/>
          </a:p>
        </p:txBody>
      </p:sp>
      <p:sp>
        <p:nvSpPr>
          <p:cNvPr id="145" name="Google Shape;145;p7"/>
          <p:cNvSpPr txBox="1"/>
          <p:nvPr>
            <p:ph idx="1" type="subTitle"/>
          </p:nvPr>
        </p:nvSpPr>
        <p:spPr>
          <a:xfrm>
            <a:off x="504000" y="1572380"/>
            <a:ext cx="8777354" cy="292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Overview of Dataset</a:t>
            </a:r>
            <a:endParaRPr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 State of the dataset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-  Not all samples are complete, there are missing point in data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-  We needed to reduce data to complete samples (1639 Samples in total)</a:t>
            </a:r>
            <a:endParaRPr/>
          </a:p>
          <a:p>
            <a:pPr indent="-11430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 Preprocessing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-  We have applied normalization on the features</a:t>
            </a:r>
            <a:endParaRPr/>
          </a:p>
          <a:p>
            <a:pPr indent="0" lvl="2" marL="0" rtl="0" algn="l">
              <a:spcBef>
                <a:spcPts val="331"/>
              </a:spcBef>
              <a:spcAft>
                <a:spcPts val="0"/>
              </a:spcAft>
              <a:buNone/>
            </a:pPr>
            <a:r>
              <a:rPr lang="en-US" sz="1800"/>
              <a:t>        -  We have implemented this dataset to our models with 18 features. </a:t>
            </a:r>
            <a:endParaRPr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166326" rtl="0" algn="l">
              <a:spcBef>
                <a:spcPts val="331"/>
              </a:spcBef>
              <a:spcAft>
                <a:spcPts val="331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sp>
        <p:nvSpPr>
          <p:cNvPr id="151" name="Google Shape;151;p8"/>
          <p:cNvSpPr txBox="1"/>
          <p:nvPr>
            <p:ph idx="1" type="subTitle"/>
          </p:nvPr>
        </p:nvSpPr>
        <p:spPr>
          <a:xfrm>
            <a:off x="504000" y="1572380"/>
            <a:ext cx="8777354" cy="292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51968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68"/>
              <a:buFont typeface="Arial"/>
              <a:buChar char="•"/>
            </a:pPr>
            <a:r>
              <a:rPr b="0" i="0" lang="en-US" sz="396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Overview of Neural Network</a:t>
            </a:r>
            <a:endParaRPr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 Number of Hidden Layers</a:t>
            </a:r>
            <a:endParaRPr sz="1800"/>
          </a:p>
          <a:p>
            <a:pPr indent="-342900" lvl="0" marL="457200" rtl="0" algn="l">
              <a:spcBef>
                <a:spcPts val="331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One Hidden Layer, Data is not that complex but BNNs are hard to train</a:t>
            </a:r>
            <a:endParaRPr sz="1800"/>
          </a:p>
          <a:p>
            <a:pPr indent="-11430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 Activation Function</a:t>
            </a:r>
            <a:endParaRPr sz="1800"/>
          </a:p>
          <a:p>
            <a:pPr indent="-342900" lvl="0" marL="457200" rtl="0" algn="l">
              <a:spcBef>
                <a:spcPts val="331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Tanh activation as in the paper</a:t>
            </a:r>
            <a:endParaRPr sz="1800"/>
          </a:p>
          <a:p>
            <a:pPr indent="-114300" lvl="3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      Hyperparameters</a:t>
            </a:r>
            <a:endParaRPr sz="1800"/>
          </a:p>
          <a:p>
            <a:pPr indent="-342900" lvl="0" marL="457200" rtl="0" algn="l">
              <a:spcBef>
                <a:spcPts val="331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Learning Rate: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units in hidden layer: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Training epochs:</a:t>
            </a:r>
            <a:endParaRPr sz="1800"/>
          </a:p>
          <a:p>
            <a:pPr indent="0" lvl="1" marL="0" rtl="0" algn="l">
              <a:spcBef>
                <a:spcPts val="165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33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166326" rtl="0" algn="l">
              <a:spcBef>
                <a:spcPts val="331"/>
              </a:spcBef>
              <a:spcAft>
                <a:spcPts val="331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9399b7d78_2_0"/>
          <p:cNvSpPr txBox="1"/>
          <p:nvPr>
            <p:ph type="title"/>
          </p:nvPr>
        </p:nvSpPr>
        <p:spPr>
          <a:xfrm>
            <a:off x="656400" y="3784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lang="en-US"/>
              <a:t>Bayesian </a:t>
            </a:r>
            <a:r>
              <a:rPr lang="en-US"/>
              <a:t>Neural Network</a:t>
            </a:r>
            <a:endParaRPr/>
          </a:p>
        </p:txBody>
      </p:sp>
      <p:pic>
        <p:nvPicPr>
          <p:cNvPr id="157" name="Google Shape;157;g249399b7d7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3" y="1947636"/>
            <a:ext cx="5499225" cy="177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249399b7d78_2_0"/>
          <p:cNvCxnSpPr/>
          <p:nvPr/>
        </p:nvCxnSpPr>
        <p:spPr>
          <a:xfrm rot="10800000">
            <a:off x="935800" y="2475425"/>
            <a:ext cx="1482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g249399b7d78_2_0"/>
          <p:cNvSpPr txBox="1"/>
          <p:nvPr/>
        </p:nvSpPr>
        <p:spPr>
          <a:xfrm>
            <a:off x="139450" y="3329475"/>
            <a:ext cx="218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Initial Gaussian Mixture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 and Variance are hyperparameters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249399b7d7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475" y="2035300"/>
            <a:ext cx="4158150" cy="24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249399b7d78_2_0"/>
          <p:cNvCxnSpPr/>
          <p:nvPr/>
        </p:nvCxnSpPr>
        <p:spPr>
          <a:xfrm rot="10800000">
            <a:off x="4390350" y="3550150"/>
            <a:ext cx="1482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249399b7d78_2_0"/>
          <p:cNvSpPr txBox="1"/>
          <p:nvPr/>
        </p:nvSpPr>
        <p:spPr>
          <a:xfrm>
            <a:off x="3555050" y="4277225"/>
            <a:ext cx="218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Assumed to be have a certain shape.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Generally multinominal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2023-04-17T11:50:46Z</dcterms:created>
</cp:coreProperties>
</file>