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3" r:id="rId8"/>
    <p:sldId id="266" r:id="rId9"/>
    <p:sldId id="264" r:id="rId10"/>
    <p:sldId id="265"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87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Type </a:t>
          </a:r>
          <a:r>
            <a:rPr lang="en-US" dirty="0" err="1"/>
            <a:t>Dict</a:t>
          </a:r>
          <a:r>
            <a:rPr lang="en-US" dirty="0"/>
            <a:t>?</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Correct Keys?</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Non-empty values?</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Is JSON?</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Valid Category?</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No place holder?</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 empty message?</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Is JSON?</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Valid Category?</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Type </a:t>
          </a:r>
          <a:r>
            <a:rPr lang="en-US" dirty="0" err="1"/>
            <a:t>Dict</a:t>
          </a:r>
          <a:r>
            <a:rPr lang="en-US" dirty="0"/>
            <a:t>?</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Correct Keys?</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Non-empty values?</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No place holder?</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 empty message?</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Type </a:t>
          </a:r>
          <a:r>
            <a:rPr lang="en-US" sz="1000" kern="1200" dirty="0" err="1"/>
            <a:t>Dict</a:t>
          </a:r>
          <a:r>
            <a:rPr lang="en-US" sz="1000" kern="1200" dirty="0"/>
            <a:t>?</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Correct Keys?</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Non-empty values?</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915"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5170"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Is JSON?</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Valid Category?</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4328" y="783684"/>
        <a:ext cx="726204" cy="460531"/>
      </dsp:txXfrm>
    </dsp:sp>
    <dsp:sp modelId="{F8DFB676-0E89-4481-B846-4CE11CEBAF34}">
      <dsp:nvSpPr>
        <dsp:cNvPr id="0" name=""/>
        <dsp:cNvSpPr/>
      </dsp:nvSpPr>
      <dsp:spPr>
        <a:xfrm>
          <a:off x="438433" y="968106"/>
          <a:ext cx="757918" cy="757918"/>
        </a:xfrm>
        <a:prstGeom prst="leftCircularArrow">
          <a:avLst>
            <a:gd name="adj1" fmla="val 2178"/>
            <a:gd name="adj2" fmla="val 261956"/>
            <a:gd name="adj3" fmla="val 2037467"/>
            <a:gd name="adj4" fmla="val 9024489"/>
            <a:gd name="adj5" fmla="val 2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917" y="1258543"/>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732" y="1266358"/>
        <a:ext cx="655357" cy="251199"/>
      </dsp:txXfrm>
    </dsp:sp>
    <dsp:sp modelId="{94F731B8-FEAB-423F-9723-30E08E60D6B0}">
      <dsp:nvSpPr>
        <dsp:cNvPr id="0" name=""/>
        <dsp:cNvSpPr/>
      </dsp:nvSpPr>
      <dsp:spPr>
        <a:xfrm>
          <a:off x="917497"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place holder?</a:t>
          </a:r>
        </a:p>
      </dsp:txBody>
      <dsp:txXfrm>
        <a:off x="931825" y="917099"/>
        <a:ext cx="726204" cy="460531"/>
      </dsp:txXfrm>
    </dsp:sp>
    <dsp:sp modelId="{8C68A29D-CAE6-4D07-8BEF-8B55E419445C}">
      <dsp:nvSpPr>
        <dsp:cNvPr id="0" name=""/>
        <dsp:cNvSpPr/>
      </dsp:nvSpPr>
      <dsp:spPr>
        <a:xfrm>
          <a:off x="1349470" y="410878"/>
          <a:ext cx="854372" cy="854372"/>
        </a:xfrm>
        <a:prstGeom prst="circularArrow">
          <a:avLst>
            <a:gd name="adj1" fmla="val 1932"/>
            <a:gd name="adj2" fmla="val 231078"/>
            <a:gd name="adj3" fmla="val 19593411"/>
            <a:gd name="adj4" fmla="val 12575511"/>
            <a:gd name="adj5" fmla="val 22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5244" y="635941"/>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3059" y="643756"/>
        <a:ext cx="655357" cy="251199"/>
      </dsp:txXfrm>
    </dsp:sp>
    <dsp:sp modelId="{F5820515-ADB0-47D9-8861-48B13EA987B4}">
      <dsp:nvSpPr>
        <dsp:cNvPr id="0" name=""/>
        <dsp:cNvSpPr/>
      </dsp:nvSpPr>
      <dsp:spPr>
        <a:xfrm>
          <a:off x="1834825"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empty message?</a:t>
          </a:r>
        </a:p>
      </dsp:txBody>
      <dsp:txXfrm>
        <a:off x="1849153" y="783684"/>
        <a:ext cx="726204" cy="460531"/>
      </dsp:txXfrm>
    </dsp:sp>
    <dsp:sp modelId="{0217859F-1703-422C-AB18-C428080241FB}">
      <dsp:nvSpPr>
        <dsp:cNvPr id="0" name=""/>
        <dsp:cNvSpPr/>
      </dsp:nvSpPr>
      <dsp:spPr>
        <a:xfrm>
          <a:off x="2002571" y="1258543"/>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0386" y="1266358"/>
        <a:ext cx="655357" cy="251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915"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5170"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Is JSON?</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Valid Category?</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Type </a:t>
          </a:r>
          <a:r>
            <a:rPr lang="en-US" sz="1000" kern="1200" dirty="0" err="1"/>
            <a:t>Dict</a:t>
          </a:r>
          <a:r>
            <a:rPr lang="en-US" sz="1000" kern="1200" dirty="0"/>
            <a:t>?</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Correct Keys?</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Non-empty values?</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place holder?</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empty message?</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20AE-ECAC-D8B1-D40C-5FD086C3F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42D70-6F55-727A-D759-3140573B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CE53D-38C8-CA49-E627-F63176B4FF3E}"/>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D2968ED9-EE4F-55D9-87DF-F035B2D03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8C0A0-918A-E618-8E06-0AD83936010B}"/>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275319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F2F3-D6F8-C86C-0211-6F8E26152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83F67-26F1-EF81-CF59-BA5A6E94D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DC9A1-E116-2C4E-8DEC-125C23B27D98}"/>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1BC600FA-A179-22B2-4D48-958EC05FD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D9179-08E1-D036-A8EF-838137BA299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346820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24955-A279-FF7D-45BD-9084C584F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111A01-B804-B9AB-065A-8B4A688CE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83B95-F28E-173D-7A6E-DA477D86C8D4}"/>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4EFB83AF-E69C-4705-D203-0B2044B3A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BF6FC-60A9-8D46-EF62-25E4C0D37FD1}"/>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265021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0D39-EF57-B934-933C-945F068B4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F267C-CCDD-2383-68C7-0644C63B51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E373D-8B55-E830-C514-97F7FCF60F0D}"/>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7409A11A-CB1E-2B5A-4AAC-A312C89FA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BAB13-11CA-A804-E183-3793D0AC9EE7}"/>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86030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5598-5DCE-9ED2-8FD4-94F94B890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F9C92-72B9-96C4-9EE1-0A26D356AE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F99D6C-7917-E97C-8499-523132661BF4}"/>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D3216FBB-5A7D-9D57-6A4E-CD56AE7F1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236F2-DA7F-8262-256B-D8114E7BBC03}"/>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381204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659-A754-39D5-546B-43C18A4C8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F2963-9E64-2D5F-03C3-C5FF2013C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ECF76F-92E5-7426-EAF2-39378047A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D4CADF-2C72-7485-0FA4-EC1363AF36E7}"/>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6" name="Footer Placeholder 5">
            <a:extLst>
              <a:ext uri="{FF2B5EF4-FFF2-40B4-BE49-F238E27FC236}">
                <a16:creationId xmlns:a16="http://schemas.microsoft.com/office/drawing/2014/main" id="{F6AE2C6E-EAA8-27DE-ECDF-94E7803FC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96234-E888-15FE-32BC-5DC9EB7C7B47}"/>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54524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ED35-68D9-BCBC-DE68-C844E9D383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BEB3C-04C4-75F5-EBEC-197AE882F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F681D-5FD8-38F6-AE3C-9EE2D26EA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9C140-E76C-3717-6AB0-F53A72A16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B93F4-E2F6-9C23-94EC-C5E08BDD2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54F15-3398-B787-25FB-3C10B95C97FF}"/>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8" name="Footer Placeholder 7">
            <a:extLst>
              <a:ext uri="{FF2B5EF4-FFF2-40B4-BE49-F238E27FC236}">
                <a16:creationId xmlns:a16="http://schemas.microsoft.com/office/drawing/2014/main" id="{49768D96-5742-E765-8535-1228D3760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4868A6-FD5E-509D-86A4-2E08EA461FE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905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EDAD-7C92-5D42-5B3A-67A271204C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6028C-FC88-2C03-AECF-9C35B634233D}"/>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4" name="Footer Placeholder 3">
            <a:extLst>
              <a:ext uri="{FF2B5EF4-FFF2-40B4-BE49-F238E27FC236}">
                <a16:creationId xmlns:a16="http://schemas.microsoft.com/office/drawing/2014/main" id="{4A7BF4DD-6889-C765-075B-E9F2F7EBD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BBED2D-2ABD-E1F4-1777-104948CE7F2D}"/>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56048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4B1A5-8700-031C-89E3-4425B2440D31}"/>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3" name="Footer Placeholder 2">
            <a:extLst>
              <a:ext uri="{FF2B5EF4-FFF2-40B4-BE49-F238E27FC236}">
                <a16:creationId xmlns:a16="http://schemas.microsoft.com/office/drawing/2014/main" id="{5A0DF069-3A47-2E61-BFD7-A4A70BA8D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17926-0C1B-F107-77FE-D08C48F12AE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77090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90ED-5434-0B52-9F43-21A9C1FB0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6C55E-61D4-427B-277E-56D3DDCE1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DBEB3-5EF5-CE05-2E50-C5DB93838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49BA0-86A0-E5FF-AA53-18D8C233F391}"/>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6" name="Footer Placeholder 5">
            <a:extLst>
              <a:ext uri="{FF2B5EF4-FFF2-40B4-BE49-F238E27FC236}">
                <a16:creationId xmlns:a16="http://schemas.microsoft.com/office/drawing/2014/main" id="{E8A1825E-9F5C-2293-A535-86D470F2D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BB222-0883-1AE4-DCE4-90350884E223}"/>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44894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D6C9-C904-7A4E-3EFC-52DC66747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EB312-5044-6D02-6E5A-E865FF7DC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3B9F38-0E3D-C11C-80A2-2900F6158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5D9BF-7A58-B500-455D-5F8871D05D88}"/>
              </a:ext>
            </a:extLst>
          </p:cNvPr>
          <p:cNvSpPr>
            <a:spLocks noGrp="1"/>
          </p:cNvSpPr>
          <p:nvPr>
            <p:ph type="dt" sz="half" idx="10"/>
          </p:nvPr>
        </p:nvSpPr>
        <p:spPr/>
        <p:txBody>
          <a:bodyPr/>
          <a:lstStyle/>
          <a:p>
            <a:fld id="{0EA1FCB2-6AFC-43B3-AC06-B4EBC51B93DD}" type="datetimeFigureOut">
              <a:rPr lang="en-US" smtClean="0"/>
              <a:t>5/9/2025</a:t>
            </a:fld>
            <a:endParaRPr lang="en-US"/>
          </a:p>
        </p:txBody>
      </p:sp>
      <p:sp>
        <p:nvSpPr>
          <p:cNvPr id="6" name="Footer Placeholder 5">
            <a:extLst>
              <a:ext uri="{FF2B5EF4-FFF2-40B4-BE49-F238E27FC236}">
                <a16:creationId xmlns:a16="http://schemas.microsoft.com/office/drawing/2014/main" id="{D3FC2F79-F240-8CF2-CA21-295A422BC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CD19E-5D40-0BD6-5205-F87CA8EDCCD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0523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0E077-9DF5-04CD-05B4-9C5B721EC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039E9-71A1-A88D-F6E5-704F285D6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056B0-E177-AB87-4673-CA0DBD074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A1FCB2-6AFC-43B3-AC06-B4EBC51B93DD}" type="datetimeFigureOut">
              <a:rPr lang="en-US" smtClean="0"/>
              <a:t>5/9/2025</a:t>
            </a:fld>
            <a:endParaRPr lang="en-US"/>
          </a:p>
        </p:txBody>
      </p:sp>
      <p:sp>
        <p:nvSpPr>
          <p:cNvPr id="5" name="Footer Placeholder 4">
            <a:extLst>
              <a:ext uri="{FF2B5EF4-FFF2-40B4-BE49-F238E27FC236}">
                <a16:creationId xmlns:a16="http://schemas.microsoft.com/office/drawing/2014/main" id="{54D7437E-9C92-2CC3-DBAE-C4886FB0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EB953D-F295-9097-AF31-D7A256432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E6C135-9F26-4385-AF5E-7BAB18CFEE8F}" type="slidenum">
              <a:rPr lang="en-US" smtClean="0"/>
              <a:t>‹#›</a:t>
            </a:fld>
            <a:endParaRPr lang="en-US"/>
          </a:p>
        </p:txBody>
      </p:sp>
    </p:spTree>
    <p:extLst>
      <p:ext uri="{BB962C8B-B14F-4D97-AF65-F5344CB8AC3E}">
        <p14:creationId xmlns:p14="http://schemas.microsoft.com/office/powerpoint/2010/main" val="6384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C01D-3853-C272-49E8-8C940D7F13B8}"/>
              </a:ext>
            </a:extLst>
          </p:cNvPr>
          <p:cNvSpPr>
            <a:spLocks noGrp="1"/>
          </p:cNvSpPr>
          <p:nvPr>
            <p:ph type="ctrTitle"/>
          </p:nvPr>
        </p:nvSpPr>
        <p:spPr>
          <a:xfrm>
            <a:off x="1524000" y="2384572"/>
            <a:ext cx="9144000" cy="2387600"/>
          </a:xfrm>
        </p:spPr>
        <p:txBody>
          <a:bodyPr>
            <a:normAutofit fontScale="90000"/>
          </a:bodyPr>
          <a:lstStyle/>
          <a:p>
            <a:r>
              <a:rPr lang="en-US" b="1" i="0" dirty="0">
                <a:solidFill>
                  <a:srgbClr val="1F2328"/>
                </a:solidFill>
                <a:effectLst/>
                <a:latin typeface="-apple-system"/>
              </a:rPr>
              <a:t>LLM Integration Exercise: Email Classification and Automation</a:t>
            </a:r>
            <a:br>
              <a:rPr lang="en-US" b="1" i="0" dirty="0">
                <a:solidFill>
                  <a:srgbClr val="1F2328"/>
                </a:solidFill>
                <a:effectLst/>
                <a:latin typeface="-apple-system"/>
              </a:rPr>
            </a:br>
            <a:endParaRPr lang="en-US" dirty="0"/>
          </a:p>
        </p:txBody>
      </p:sp>
      <p:pic>
        <p:nvPicPr>
          <p:cNvPr id="4" name="Picture 3">
            <a:extLst>
              <a:ext uri="{FF2B5EF4-FFF2-40B4-BE49-F238E27FC236}">
                <a16:creationId xmlns:a16="http://schemas.microsoft.com/office/drawing/2014/main" id="{CE0B64F0-C1F0-DD82-3A90-781E19184EEA}"/>
              </a:ext>
            </a:extLst>
          </p:cNvPr>
          <p:cNvPicPr>
            <a:picLocks noChangeAspect="1"/>
          </p:cNvPicPr>
          <p:nvPr/>
        </p:nvPicPr>
        <p:blipFill>
          <a:blip r:embed="rId2"/>
          <a:stretch>
            <a:fillRect/>
          </a:stretch>
        </p:blipFill>
        <p:spPr>
          <a:xfrm>
            <a:off x="4199727" y="605116"/>
            <a:ext cx="3792546" cy="996473"/>
          </a:xfrm>
          <a:prstGeom prst="rect">
            <a:avLst/>
          </a:prstGeom>
        </p:spPr>
      </p:pic>
      <p:sp>
        <p:nvSpPr>
          <p:cNvPr id="5" name="TextBox 4">
            <a:extLst>
              <a:ext uri="{FF2B5EF4-FFF2-40B4-BE49-F238E27FC236}">
                <a16:creationId xmlns:a16="http://schemas.microsoft.com/office/drawing/2014/main" id="{0848B5E3-4369-7839-296A-5BEAA35E0727}"/>
              </a:ext>
            </a:extLst>
          </p:cNvPr>
          <p:cNvSpPr txBox="1"/>
          <p:nvPr/>
        </p:nvSpPr>
        <p:spPr>
          <a:xfrm>
            <a:off x="4960947" y="5088101"/>
            <a:ext cx="2270105" cy="646331"/>
          </a:xfrm>
          <a:prstGeom prst="rect">
            <a:avLst/>
          </a:prstGeom>
          <a:noFill/>
        </p:spPr>
        <p:txBody>
          <a:bodyPr wrap="square" rtlCol="0">
            <a:spAutoFit/>
          </a:bodyPr>
          <a:lstStyle/>
          <a:p>
            <a:pPr algn="ctr"/>
            <a:r>
              <a:rPr lang="en-US" dirty="0"/>
              <a:t>Presented by:</a:t>
            </a:r>
          </a:p>
          <a:p>
            <a:pPr algn="ctr"/>
            <a:r>
              <a:rPr lang="en-US" dirty="0"/>
              <a:t>Ata Mohseni</a:t>
            </a:r>
          </a:p>
        </p:txBody>
      </p:sp>
    </p:spTree>
    <p:extLst>
      <p:ext uri="{BB962C8B-B14F-4D97-AF65-F5344CB8AC3E}">
        <p14:creationId xmlns:p14="http://schemas.microsoft.com/office/powerpoint/2010/main" val="51302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D89A-C21E-F69C-7B67-170D8A45C476}"/>
              </a:ext>
            </a:extLst>
          </p:cNvPr>
          <p:cNvSpPr>
            <a:spLocks noGrp="1"/>
          </p:cNvSpPr>
          <p:nvPr>
            <p:ph type="title"/>
          </p:nvPr>
        </p:nvSpPr>
        <p:spPr/>
        <p:txBody>
          <a:bodyPr/>
          <a:lstStyle/>
          <a:p>
            <a:r>
              <a:rPr lang="en-US" dirty="0"/>
              <a:t>Verification and Error Handling</a:t>
            </a:r>
          </a:p>
        </p:txBody>
      </p:sp>
      <p:sp>
        <p:nvSpPr>
          <p:cNvPr id="4" name="TextBox 3">
            <a:extLst>
              <a:ext uri="{FF2B5EF4-FFF2-40B4-BE49-F238E27FC236}">
                <a16:creationId xmlns:a16="http://schemas.microsoft.com/office/drawing/2014/main" id="{1FCFC819-E4EE-9C75-3EB7-DF9479D95F4C}"/>
              </a:ext>
            </a:extLst>
          </p:cNvPr>
          <p:cNvSpPr txBox="1"/>
          <p:nvPr/>
        </p:nvSpPr>
        <p:spPr>
          <a:xfrm>
            <a:off x="933148" y="2034266"/>
            <a:ext cx="2640210" cy="369332"/>
          </a:xfrm>
          <a:prstGeom prst="rect">
            <a:avLst/>
          </a:prstGeom>
          <a:noFill/>
        </p:spPr>
        <p:txBody>
          <a:bodyPr wrap="none" rtlCol="0">
            <a:spAutoFit/>
          </a:bodyPr>
          <a:lstStyle/>
          <a:p>
            <a:r>
              <a:rPr lang="en-US" b="1" dirty="0"/>
              <a:t>Input email data format</a:t>
            </a:r>
          </a:p>
        </p:txBody>
      </p:sp>
      <p:sp>
        <p:nvSpPr>
          <p:cNvPr id="5" name="TextBox 4">
            <a:extLst>
              <a:ext uri="{FF2B5EF4-FFF2-40B4-BE49-F238E27FC236}">
                <a16:creationId xmlns:a16="http://schemas.microsoft.com/office/drawing/2014/main" id="{752F147B-AE18-F9C6-6C98-CDC8069F1EC4}"/>
              </a:ext>
            </a:extLst>
          </p:cNvPr>
          <p:cNvSpPr txBox="1"/>
          <p:nvPr/>
        </p:nvSpPr>
        <p:spPr>
          <a:xfrm>
            <a:off x="4682888" y="2028949"/>
            <a:ext cx="2826223" cy="369332"/>
          </a:xfrm>
          <a:prstGeom prst="rect">
            <a:avLst/>
          </a:prstGeom>
          <a:noFill/>
        </p:spPr>
        <p:txBody>
          <a:bodyPr wrap="none" rtlCol="0">
            <a:spAutoFit/>
          </a:bodyPr>
          <a:lstStyle/>
          <a:p>
            <a:r>
              <a:rPr lang="en-US" b="1" dirty="0"/>
              <a:t>LLM classification output</a:t>
            </a:r>
          </a:p>
        </p:txBody>
      </p:sp>
      <p:sp>
        <p:nvSpPr>
          <p:cNvPr id="6" name="TextBox 5">
            <a:extLst>
              <a:ext uri="{FF2B5EF4-FFF2-40B4-BE49-F238E27FC236}">
                <a16:creationId xmlns:a16="http://schemas.microsoft.com/office/drawing/2014/main" id="{949854EC-661C-51D0-6CCC-70D1D2780538}"/>
              </a:ext>
            </a:extLst>
          </p:cNvPr>
          <p:cNvSpPr txBox="1"/>
          <p:nvPr/>
        </p:nvSpPr>
        <p:spPr>
          <a:xfrm>
            <a:off x="8442195" y="2053868"/>
            <a:ext cx="3161506" cy="369332"/>
          </a:xfrm>
          <a:prstGeom prst="rect">
            <a:avLst/>
          </a:prstGeom>
          <a:noFill/>
        </p:spPr>
        <p:txBody>
          <a:bodyPr wrap="none" rtlCol="0">
            <a:spAutoFit/>
          </a:bodyPr>
          <a:lstStyle/>
          <a:p>
            <a:r>
              <a:rPr lang="en-US" b="1" dirty="0"/>
              <a:t>LLM email generation output</a:t>
            </a:r>
          </a:p>
        </p:txBody>
      </p:sp>
      <p:sp>
        <p:nvSpPr>
          <p:cNvPr id="7" name="Rectangle: Rounded Corners 6">
            <a:extLst>
              <a:ext uri="{FF2B5EF4-FFF2-40B4-BE49-F238E27FC236}">
                <a16:creationId xmlns:a16="http://schemas.microsoft.com/office/drawing/2014/main" id="{C13D6BB5-28C0-92C8-A5D5-64369518288E}"/>
              </a:ext>
            </a:extLst>
          </p:cNvPr>
          <p:cNvSpPr/>
          <p:nvPr/>
        </p:nvSpPr>
        <p:spPr>
          <a:xfrm>
            <a:off x="567620" y="2720670"/>
            <a:ext cx="3337745" cy="1743399"/>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Diagram 7">
            <a:extLst>
              <a:ext uri="{FF2B5EF4-FFF2-40B4-BE49-F238E27FC236}">
                <a16:creationId xmlns:a16="http://schemas.microsoft.com/office/drawing/2014/main" id="{649F9A81-F77C-E466-C0E8-FE4359FF5C53}"/>
              </a:ext>
            </a:extLst>
          </p:cNvPr>
          <p:cNvGraphicFramePr/>
          <p:nvPr>
            <p:extLst>
              <p:ext uri="{D42A27DB-BD31-4B8C-83A1-F6EECF244321}">
                <p14:modId xmlns:p14="http://schemas.microsoft.com/office/powerpoint/2010/main" val="3334551847"/>
              </p:ext>
            </p:extLst>
          </p:nvPr>
        </p:nvGraphicFramePr>
        <p:xfrm>
          <a:off x="899628" y="2720670"/>
          <a:ext cx="2673730" cy="200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Rounded Corners 12">
            <a:extLst>
              <a:ext uri="{FF2B5EF4-FFF2-40B4-BE49-F238E27FC236}">
                <a16:creationId xmlns:a16="http://schemas.microsoft.com/office/drawing/2014/main" id="{1528A2AD-5461-4591-036F-94E19940C5F0}"/>
              </a:ext>
            </a:extLst>
          </p:cNvPr>
          <p:cNvSpPr/>
          <p:nvPr/>
        </p:nvSpPr>
        <p:spPr>
          <a:xfrm>
            <a:off x="4415389" y="2748690"/>
            <a:ext cx="3515261" cy="1780780"/>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Diagram 13">
            <a:extLst>
              <a:ext uri="{FF2B5EF4-FFF2-40B4-BE49-F238E27FC236}">
                <a16:creationId xmlns:a16="http://schemas.microsoft.com/office/drawing/2014/main" id="{5C012496-CD5E-9B48-3D1C-6E994417A155}"/>
              </a:ext>
            </a:extLst>
          </p:cNvPr>
          <p:cNvGraphicFramePr/>
          <p:nvPr>
            <p:extLst>
              <p:ext uri="{D42A27DB-BD31-4B8C-83A1-F6EECF244321}">
                <p14:modId xmlns:p14="http://schemas.microsoft.com/office/powerpoint/2010/main" val="960539585"/>
              </p:ext>
            </p:extLst>
          </p:nvPr>
        </p:nvGraphicFramePr>
        <p:xfrm>
          <a:off x="4784564" y="2668594"/>
          <a:ext cx="2673730" cy="20070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ectangle: Rounded Corners 14">
            <a:extLst>
              <a:ext uri="{FF2B5EF4-FFF2-40B4-BE49-F238E27FC236}">
                <a16:creationId xmlns:a16="http://schemas.microsoft.com/office/drawing/2014/main" id="{A4FDBFF8-0E1F-1B0A-DA21-E5E9437B408C}"/>
              </a:ext>
            </a:extLst>
          </p:cNvPr>
          <p:cNvSpPr/>
          <p:nvPr/>
        </p:nvSpPr>
        <p:spPr>
          <a:xfrm>
            <a:off x="8337493" y="2748690"/>
            <a:ext cx="3515261" cy="1780780"/>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Diagram 15">
            <a:extLst>
              <a:ext uri="{FF2B5EF4-FFF2-40B4-BE49-F238E27FC236}">
                <a16:creationId xmlns:a16="http://schemas.microsoft.com/office/drawing/2014/main" id="{0B709F95-64E7-2FAE-02C0-20DA21C52965}"/>
              </a:ext>
            </a:extLst>
          </p:cNvPr>
          <p:cNvGraphicFramePr/>
          <p:nvPr>
            <p:extLst>
              <p:ext uri="{D42A27DB-BD31-4B8C-83A1-F6EECF244321}">
                <p14:modId xmlns:p14="http://schemas.microsoft.com/office/powerpoint/2010/main" val="3046614527"/>
              </p:ext>
            </p:extLst>
          </p:nvPr>
        </p:nvGraphicFramePr>
        <p:xfrm>
          <a:off x="8758258" y="2511711"/>
          <a:ext cx="2673730" cy="21613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8411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animBg="1"/>
      <p:bldGraphic spid="14" grpId="0">
        <p:bldAsOne/>
      </p:bldGraphic>
      <p:bldP spid="15" grpId="0" animBg="1"/>
      <p:bldGraphic spid="1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037F4D13-F531-A70C-3D2F-EBD400DA4CE1}"/>
              </a:ext>
            </a:extLst>
          </p:cNvPr>
          <p:cNvSpPr/>
          <p:nvPr/>
        </p:nvSpPr>
        <p:spPr>
          <a:xfrm>
            <a:off x="3589440" y="443671"/>
            <a:ext cx="8472350" cy="5823144"/>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580A1D1-C25B-D4D8-F356-5467DBBD5A4A}"/>
              </a:ext>
            </a:extLst>
          </p:cNvPr>
          <p:cNvSpPr/>
          <p:nvPr/>
        </p:nvSpPr>
        <p:spPr>
          <a:xfrm>
            <a:off x="3666330" y="1354444"/>
            <a:ext cx="3699867" cy="425770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EBE6209-28BF-02D9-7BE6-385D1E6AA0DC}"/>
              </a:ext>
            </a:extLst>
          </p:cNvPr>
          <p:cNvSpPr txBox="1"/>
          <p:nvPr/>
        </p:nvSpPr>
        <p:spPr>
          <a:xfrm>
            <a:off x="4961488" y="1401009"/>
            <a:ext cx="2358927" cy="307777"/>
          </a:xfrm>
          <a:prstGeom prst="rect">
            <a:avLst/>
          </a:prstGeom>
          <a:noFill/>
        </p:spPr>
        <p:txBody>
          <a:bodyPr wrap="square" rtlCol="0">
            <a:spAutoFit/>
          </a:bodyPr>
          <a:lstStyle/>
          <a:p>
            <a:pPr algn="r"/>
            <a:r>
              <a:rPr lang="en-US" sz="1400" b="1" i="1" dirty="0"/>
              <a:t>Classification Module</a:t>
            </a:r>
          </a:p>
        </p:txBody>
      </p:sp>
      <p:sp>
        <p:nvSpPr>
          <p:cNvPr id="7" name="Rectangle: Rounded Corners 6">
            <a:extLst>
              <a:ext uri="{FF2B5EF4-FFF2-40B4-BE49-F238E27FC236}">
                <a16:creationId xmlns:a16="http://schemas.microsoft.com/office/drawing/2014/main" id="{E91039C5-8CCF-B2D8-23CA-AC74D7DB1A26}"/>
              </a:ext>
            </a:extLst>
          </p:cNvPr>
          <p:cNvSpPr/>
          <p:nvPr/>
        </p:nvSpPr>
        <p:spPr>
          <a:xfrm>
            <a:off x="3998723" y="1889987"/>
            <a:ext cx="1116343" cy="34625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Prompt</a:t>
            </a:r>
          </a:p>
        </p:txBody>
      </p:sp>
      <p:sp>
        <p:nvSpPr>
          <p:cNvPr id="8" name="Rectangle: Rounded Corners 7">
            <a:extLst>
              <a:ext uri="{FF2B5EF4-FFF2-40B4-BE49-F238E27FC236}">
                <a16:creationId xmlns:a16="http://schemas.microsoft.com/office/drawing/2014/main" id="{8AA37FB3-FAF0-1B98-7B16-8FCD7A8C6C38}"/>
              </a:ext>
            </a:extLst>
          </p:cNvPr>
          <p:cNvSpPr/>
          <p:nvPr/>
        </p:nvSpPr>
        <p:spPr>
          <a:xfrm>
            <a:off x="3998735" y="2598646"/>
            <a:ext cx="1116343" cy="3354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LLM</a:t>
            </a:r>
          </a:p>
        </p:txBody>
      </p:sp>
      <p:sp>
        <p:nvSpPr>
          <p:cNvPr id="9" name="Rectangle: Rounded Corners 8">
            <a:extLst>
              <a:ext uri="{FF2B5EF4-FFF2-40B4-BE49-F238E27FC236}">
                <a16:creationId xmlns:a16="http://schemas.microsoft.com/office/drawing/2014/main" id="{36A58C66-51EE-79FC-4A8E-724931F146CC}"/>
              </a:ext>
            </a:extLst>
          </p:cNvPr>
          <p:cNvSpPr/>
          <p:nvPr/>
        </p:nvSpPr>
        <p:spPr>
          <a:xfrm>
            <a:off x="3953846" y="3296535"/>
            <a:ext cx="1161232" cy="3354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Raw Output</a:t>
            </a:r>
          </a:p>
        </p:txBody>
      </p:sp>
      <p:cxnSp>
        <p:nvCxnSpPr>
          <p:cNvPr id="10" name="Straight Arrow Connector 9">
            <a:extLst>
              <a:ext uri="{FF2B5EF4-FFF2-40B4-BE49-F238E27FC236}">
                <a16:creationId xmlns:a16="http://schemas.microsoft.com/office/drawing/2014/main" id="{97287946-7897-61C9-454A-877D5BED4699}"/>
              </a:ext>
            </a:extLst>
          </p:cNvPr>
          <p:cNvCxnSpPr>
            <a:cxnSpLocks/>
          </p:cNvCxnSpPr>
          <p:nvPr/>
        </p:nvCxnSpPr>
        <p:spPr>
          <a:xfrm>
            <a:off x="4556895" y="2236245"/>
            <a:ext cx="12" cy="362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A561C4A-728F-BBF3-0B2E-58BD64DA0970}"/>
              </a:ext>
            </a:extLst>
          </p:cNvPr>
          <p:cNvCxnSpPr>
            <a:cxnSpLocks/>
          </p:cNvCxnSpPr>
          <p:nvPr/>
        </p:nvCxnSpPr>
        <p:spPr>
          <a:xfrm>
            <a:off x="4534462" y="2929933"/>
            <a:ext cx="0" cy="3624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5657FC98-8E84-B764-F66E-D1CEEE70F4ED}"/>
              </a:ext>
            </a:extLst>
          </p:cNvPr>
          <p:cNvSpPr/>
          <p:nvPr/>
        </p:nvSpPr>
        <p:spPr>
          <a:xfrm>
            <a:off x="8192062" y="1346022"/>
            <a:ext cx="3657600" cy="4196274"/>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B93D1F3-A649-A28C-050D-01E144841A40}"/>
              </a:ext>
            </a:extLst>
          </p:cNvPr>
          <p:cNvSpPr txBox="1"/>
          <p:nvPr/>
        </p:nvSpPr>
        <p:spPr>
          <a:xfrm>
            <a:off x="9402370" y="1310827"/>
            <a:ext cx="2372986" cy="532934"/>
          </a:xfrm>
          <a:prstGeom prst="rect">
            <a:avLst/>
          </a:prstGeom>
          <a:noFill/>
        </p:spPr>
        <p:txBody>
          <a:bodyPr wrap="square" rtlCol="0">
            <a:spAutoFit/>
          </a:bodyPr>
          <a:lstStyle/>
          <a:p>
            <a:pPr algn="r"/>
            <a:r>
              <a:rPr lang="en-US" sz="1400" b="1" i="1" dirty="0"/>
              <a:t>Response generation Module</a:t>
            </a:r>
          </a:p>
        </p:txBody>
      </p:sp>
      <p:sp>
        <p:nvSpPr>
          <p:cNvPr id="32" name="Rectangle: Rounded Corners 31">
            <a:extLst>
              <a:ext uri="{FF2B5EF4-FFF2-40B4-BE49-F238E27FC236}">
                <a16:creationId xmlns:a16="http://schemas.microsoft.com/office/drawing/2014/main" id="{E940C42C-4868-CFE6-BC57-25D9BF0024E2}"/>
              </a:ext>
            </a:extLst>
          </p:cNvPr>
          <p:cNvSpPr/>
          <p:nvPr/>
        </p:nvSpPr>
        <p:spPr>
          <a:xfrm>
            <a:off x="8354749" y="1817476"/>
            <a:ext cx="1124990" cy="3526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Prompt</a:t>
            </a:r>
          </a:p>
        </p:txBody>
      </p:sp>
      <p:sp>
        <p:nvSpPr>
          <p:cNvPr id="33" name="Rectangle: Rounded Corners 32">
            <a:extLst>
              <a:ext uri="{FF2B5EF4-FFF2-40B4-BE49-F238E27FC236}">
                <a16:creationId xmlns:a16="http://schemas.microsoft.com/office/drawing/2014/main" id="{CCECEE13-2306-CFD1-426B-638566D38AA5}"/>
              </a:ext>
            </a:extLst>
          </p:cNvPr>
          <p:cNvSpPr/>
          <p:nvPr/>
        </p:nvSpPr>
        <p:spPr>
          <a:xfrm>
            <a:off x="8354761" y="2526136"/>
            <a:ext cx="1124990" cy="3417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LLM</a:t>
            </a:r>
          </a:p>
        </p:txBody>
      </p:sp>
      <p:sp>
        <p:nvSpPr>
          <p:cNvPr id="34" name="Rectangle: Rounded Corners 33">
            <a:extLst>
              <a:ext uri="{FF2B5EF4-FFF2-40B4-BE49-F238E27FC236}">
                <a16:creationId xmlns:a16="http://schemas.microsoft.com/office/drawing/2014/main" id="{E0D49158-CA4C-BFA5-D330-42CB80DD8D16}"/>
              </a:ext>
            </a:extLst>
          </p:cNvPr>
          <p:cNvSpPr/>
          <p:nvPr/>
        </p:nvSpPr>
        <p:spPr>
          <a:xfrm>
            <a:off x="8309872" y="3224025"/>
            <a:ext cx="1170226" cy="3417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Raw Output</a:t>
            </a:r>
          </a:p>
        </p:txBody>
      </p:sp>
      <p:cxnSp>
        <p:nvCxnSpPr>
          <p:cNvPr id="35" name="Straight Arrow Connector 34">
            <a:extLst>
              <a:ext uri="{FF2B5EF4-FFF2-40B4-BE49-F238E27FC236}">
                <a16:creationId xmlns:a16="http://schemas.microsoft.com/office/drawing/2014/main" id="{833EB859-959D-D537-6223-50E1C67E5D52}"/>
              </a:ext>
            </a:extLst>
          </p:cNvPr>
          <p:cNvCxnSpPr>
            <a:cxnSpLocks/>
          </p:cNvCxnSpPr>
          <p:nvPr/>
        </p:nvCxnSpPr>
        <p:spPr>
          <a:xfrm>
            <a:off x="8917244" y="2170163"/>
            <a:ext cx="12" cy="3559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2BE99A0-51F5-01C0-704A-4F32439F9184}"/>
              </a:ext>
            </a:extLst>
          </p:cNvPr>
          <p:cNvCxnSpPr>
            <a:cxnSpLocks/>
          </p:cNvCxnSpPr>
          <p:nvPr/>
        </p:nvCxnSpPr>
        <p:spPr>
          <a:xfrm>
            <a:off x="8912921" y="2861623"/>
            <a:ext cx="0" cy="3691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1C169630-BFBD-8B5F-C583-B5ECA8324A43}"/>
              </a:ext>
            </a:extLst>
          </p:cNvPr>
          <p:cNvSpPr/>
          <p:nvPr/>
        </p:nvSpPr>
        <p:spPr>
          <a:xfrm>
            <a:off x="3719196" y="3905721"/>
            <a:ext cx="3515261" cy="1653661"/>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C9D5074-EE50-6374-6167-FE7D2C63AB50}"/>
              </a:ext>
            </a:extLst>
          </p:cNvPr>
          <p:cNvSpPr txBox="1"/>
          <p:nvPr/>
        </p:nvSpPr>
        <p:spPr>
          <a:xfrm>
            <a:off x="4935835" y="3896638"/>
            <a:ext cx="2264315" cy="523220"/>
          </a:xfrm>
          <a:prstGeom prst="rect">
            <a:avLst/>
          </a:prstGeom>
          <a:noFill/>
        </p:spPr>
        <p:txBody>
          <a:bodyPr wrap="square" rtlCol="0">
            <a:spAutoFit/>
          </a:bodyPr>
          <a:lstStyle/>
          <a:p>
            <a:pPr algn="r"/>
            <a:r>
              <a:rPr lang="en-US" sz="1400" b="1" i="1" dirty="0"/>
              <a:t>LLM output  classification verification</a:t>
            </a:r>
          </a:p>
        </p:txBody>
      </p:sp>
      <p:sp>
        <p:nvSpPr>
          <p:cNvPr id="53" name="Rectangle: Rounded Corners 52">
            <a:extLst>
              <a:ext uri="{FF2B5EF4-FFF2-40B4-BE49-F238E27FC236}">
                <a16:creationId xmlns:a16="http://schemas.microsoft.com/office/drawing/2014/main" id="{39E11EF4-8066-9A03-9072-64562C9A743F}"/>
              </a:ext>
            </a:extLst>
          </p:cNvPr>
          <p:cNvSpPr/>
          <p:nvPr/>
        </p:nvSpPr>
        <p:spPr>
          <a:xfrm>
            <a:off x="8219549" y="3793985"/>
            <a:ext cx="3515261" cy="1653661"/>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4" name="Diagram 103">
            <a:extLst>
              <a:ext uri="{FF2B5EF4-FFF2-40B4-BE49-F238E27FC236}">
                <a16:creationId xmlns:a16="http://schemas.microsoft.com/office/drawing/2014/main" id="{3D082B1E-B15C-4A10-FDD4-1605DB38B2F7}"/>
              </a:ext>
            </a:extLst>
          </p:cNvPr>
          <p:cNvGraphicFramePr/>
          <p:nvPr>
            <p:extLst>
              <p:ext uri="{D42A27DB-BD31-4B8C-83A1-F6EECF244321}">
                <p14:modId xmlns:p14="http://schemas.microsoft.com/office/powerpoint/2010/main" val="1889079462"/>
              </p:ext>
            </p:extLst>
          </p:nvPr>
        </p:nvGraphicFramePr>
        <p:xfrm>
          <a:off x="4002458" y="3860615"/>
          <a:ext cx="2673730" cy="200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0" name="Straight Arrow Connector 109">
            <a:extLst>
              <a:ext uri="{FF2B5EF4-FFF2-40B4-BE49-F238E27FC236}">
                <a16:creationId xmlns:a16="http://schemas.microsoft.com/office/drawing/2014/main" id="{5A2D80D3-E276-136C-EB37-0B5AC182FACB}"/>
              </a:ext>
            </a:extLst>
          </p:cNvPr>
          <p:cNvCxnSpPr>
            <a:cxnSpLocks/>
          </p:cNvCxnSpPr>
          <p:nvPr/>
        </p:nvCxnSpPr>
        <p:spPr>
          <a:xfrm flipH="1">
            <a:off x="4529861" y="3632022"/>
            <a:ext cx="4601" cy="2587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a:extLst>
              <a:ext uri="{FF2B5EF4-FFF2-40B4-BE49-F238E27FC236}">
                <a16:creationId xmlns:a16="http://schemas.microsoft.com/office/drawing/2014/main" id="{513AD15B-79AC-6BCF-7E19-66C60A27BD51}"/>
              </a:ext>
            </a:extLst>
          </p:cNvPr>
          <p:cNvCxnSpPr>
            <a:cxnSpLocks/>
          </p:cNvCxnSpPr>
          <p:nvPr/>
        </p:nvCxnSpPr>
        <p:spPr>
          <a:xfrm>
            <a:off x="8912921" y="3565741"/>
            <a:ext cx="0" cy="2282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9" name="Rectangle: Rounded Corners 118">
            <a:extLst>
              <a:ext uri="{FF2B5EF4-FFF2-40B4-BE49-F238E27FC236}">
                <a16:creationId xmlns:a16="http://schemas.microsoft.com/office/drawing/2014/main" id="{34669A92-73FD-BD6E-543A-269789E6DC9D}"/>
              </a:ext>
            </a:extLst>
          </p:cNvPr>
          <p:cNvSpPr/>
          <p:nvPr/>
        </p:nvSpPr>
        <p:spPr>
          <a:xfrm>
            <a:off x="67566" y="1068746"/>
            <a:ext cx="3337745" cy="1743399"/>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65B1B722-152B-40D0-3277-45CCEA33FE0E}"/>
              </a:ext>
            </a:extLst>
          </p:cNvPr>
          <p:cNvSpPr txBox="1"/>
          <p:nvPr/>
        </p:nvSpPr>
        <p:spPr>
          <a:xfrm>
            <a:off x="346737" y="1068746"/>
            <a:ext cx="2963532" cy="307777"/>
          </a:xfrm>
          <a:prstGeom prst="rect">
            <a:avLst/>
          </a:prstGeom>
          <a:noFill/>
        </p:spPr>
        <p:txBody>
          <a:bodyPr wrap="square" rtlCol="0">
            <a:spAutoFit/>
          </a:bodyPr>
          <a:lstStyle/>
          <a:p>
            <a:pPr algn="r"/>
            <a:r>
              <a:rPr lang="en-US" sz="1400" b="1" i="1" dirty="0"/>
              <a:t>Received Email data Verification</a:t>
            </a:r>
          </a:p>
        </p:txBody>
      </p:sp>
      <p:graphicFrame>
        <p:nvGraphicFramePr>
          <p:cNvPr id="121" name="Diagram 120">
            <a:extLst>
              <a:ext uri="{FF2B5EF4-FFF2-40B4-BE49-F238E27FC236}">
                <a16:creationId xmlns:a16="http://schemas.microsoft.com/office/drawing/2014/main" id="{EAE18A7B-21A1-3ED5-5174-3AE67D02AF5F}"/>
              </a:ext>
            </a:extLst>
          </p:cNvPr>
          <p:cNvGraphicFramePr/>
          <p:nvPr>
            <p:extLst>
              <p:ext uri="{D42A27DB-BD31-4B8C-83A1-F6EECF244321}">
                <p14:modId xmlns:p14="http://schemas.microsoft.com/office/powerpoint/2010/main" val="1847305262"/>
              </p:ext>
            </p:extLst>
          </p:nvPr>
        </p:nvGraphicFramePr>
        <p:xfrm>
          <a:off x="352052" y="1040726"/>
          <a:ext cx="2673730" cy="20070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2" name="TextBox 131">
            <a:extLst>
              <a:ext uri="{FF2B5EF4-FFF2-40B4-BE49-F238E27FC236}">
                <a16:creationId xmlns:a16="http://schemas.microsoft.com/office/drawing/2014/main" id="{736524A3-C402-54A9-0BA5-89A19537B28E}"/>
              </a:ext>
            </a:extLst>
          </p:cNvPr>
          <p:cNvSpPr txBox="1"/>
          <p:nvPr/>
        </p:nvSpPr>
        <p:spPr>
          <a:xfrm>
            <a:off x="5171731" y="-26705"/>
            <a:ext cx="1648336" cy="276999"/>
          </a:xfrm>
          <a:prstGeom prst="rect">
            <a:avLst/>
          </a:prstGeom>
          <a:noFill/>
        </p:spPr>
        <p:txBody>
          <a:bodyPr wrap="none" rtlCol="0">
            <a:spAutoFit/>
          </a:bodyPr>
          <a:lstStyle/>
          <a:p>
            <a:r>
              <a:rPr lang="en-US" sz="1200" b="1" dirty="0"/>
              <a:t>Received email is OK</a:t>
            </a:r>
          </a:p>
        </p:txBody>
      </p:sp>
      <p:cxnSp>
        <p:nvCxnSpPr>
          <p:cNvPr id="142" name="Straight Arrow Connector 141">
            <a:extLst>
              <a:ext uri="{FF2B5EF4-FFF2-40B4-BE49-F238E27FC236}">
                <a16:creationId xmlns:a16="http://schemas.microsoft.com/office/drawing/2014/main" id="{29BE13FB-13A5-C45D-258E-49553347B741}"/>
              </a:ext>
            </a:extLst>
          </p:cNvPr>
          <p:cNvCxnSpPr>
            <a:cxnSpLocks/>
          </p:cNvCxnSpPr>
          <p:nvPr/>
        </p:nvCxnSpPr>
        <p:spPr>
          <a:xfrm flipH="1">
            <a:off x="4564972" y="221609"/>
            <a:ext cx="2304" cy="1617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id="{669176C5-0362-F372-9D9B-C39AD35167C1}"/>
              </a:ext>
            </a:extLst>
          </p:cNvPr>
          <p:cNvCxnSpPr>
            <a:cxnSpLocks/>
          </p:cNvCxnSpPr>
          <p:nvPr/>
        </p:nvCxnSpPr>
        <p:spPr>
          <a:xfrm flipV="1">
            <a:off x="3041122" y="211712"/>
            <a:ext cx="6356917" cy="19794"/>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Arrow Connector 157">
            <a:extLst>
              <a:ext uri="{FF2B5EF4-FFF2-40B4-BE49-F238E27FC236}">
                <a16:creationId xmlns:a16="http://schemas.microsoft.com/office/drawing/2014/main" id="{85C6CE03-6C82-5DD9-5BA1-76BCE260441B}"/>
              </a:ext>
            </a:extLst>
          </p:cNvPr>
          <p:cNvCxnSpPr>
            <a:cxnSpLocks/>
          </p:cNvCxnSpPr>
          <p:nvPr/>
        </p:nvCxnSpPr>
        <p:spPr>
          <a:xfrm>
            <a:off x="8912921" y="1342406"/>
            <a:ext cx="0" cy="4893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Connector 165">
            <a:extLst>
              <a:ext uri="{FF2B5EF4-FFF2-40B4-BE49-F238E27FC236}">
                <a16:creationId xmlns:a16="http://schemas.microsoft.com/office/drawing/2014/main" id="{3D470826-051E-ECCA-F6E7-797FB37DF65A}"/>
              </a:ext>
            </a:extLst>
          </p:cNvPr>
          <p:cNvCxnSpPr>
            <a:cxnSpLocks/>
          </p:cNvCxnSpPr>
          <p:nvPr/>
        </p:nvCxnSpPr>
        <p:spPr>
          <a:xfrm flipV="1">
            <a:off x="6579744" y="4582534"/>
            <a:ext cx="1199471" cy="19642"/>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F280B7BF-37F5-0CED-1050-967242356BD3}"/>
              </a:ext>
            </a:extLst>
          </p:cNvPr>
          <p:cNvCxnSpPr>
            <a:cxnSpLocks/>
          </p:cNvCxnSpPr>
          <p:nvPr/>
        </p:nvCxnSpPr>
        <p:spPr>
          <a:xfrm flipH="1" flipV="1">
            <a:off x="7787573" y="662696"/>
            <a:ext cx="11557" cy="4136066"/>
          </a:xfrm>
          <a:prstGeom prst="line">
            <a:avLst/>
          </a:prstGeom>
        </p:spPr>
        <p:style>
          <a:lnRef idx="2">
            <a:schemeClr val="dk1"/>
          </a:lnRef>
          <a:fillRef idx="0">
            <a:schemeClr val="dk1"/>
          </a:fillRef>
          <a:effectRef idx="1">
            <a:schemeClr val="dk1"/>
          </a:effectRef>
          <a:fontRef idx="minor">
            <a:schemeClr val="tx1"/>
          </a:fontRef>
        </p:style>
      </p:cxnSp>
      <p:sp>
        <p:nvSpPr>
          <p:cNvPr id="179" name="TextBox 178">
            <a:extLst>
              <a:ext uri="{FF2B5EF4-FFF2-40B4-BE49-F238E27FC236}">
                <a16:creationId xmlns:a16="http://schemas.microsoft.com/office/drawing/2014/main" id="{82B563A3-74D8-BD28-E64A-F88E95E0C7BF}"/>
              </a:ext>
            </a:extLst>
          </p:cNvPr>
          <p:cNvSpPr txBox="1"/>
          <p:nvPr/>
        </p:nvSpPr>
        <p:spPr>
          <a:xfrm>
            <a:off x="4529861" y="725035"/>
            <a:ext cx="889539" cy="461665"/>
          </a:xfrm>
          <a:prstGeom prst="rect">
            <a:avLst/>
          </a:prstGeom>
          <a:noFill/>
        </p:spPr>
        <p:txBody>
          <a:bodyPr wrap="none" rtlCol="0">
            <a:spAutoFit/>
          </a:bodyPr>
          <a:lstStyle/>
          <a:p>
            <a:r>
              <a:rPr lang="en-US" sz="1200" b="1" dirty="0"/>
              <a:t>customer </a:t>
            </a:r>
          </a:p>
          <a:p>
            <a:r>
              <a:rPr lang="en-US" sz="1200" b="1" dirty="0"/>
              <a:t>email</a:t>
            </a:r>
          </a:p>
        </p:txBody>
      </p:sp>
      <p:cxnSp>
        <p:nvCxnSpPr>
          <p:cNvPr id="198" name="Straight Connector 197">
            <a:extLst>
              <a:ext uri="{FF2B5EF4-FFF2-40B4-BE49-F238E27FC236}">
                <a16:creationId xmlns:a16="http://schemas.microsoft.com/office/drawing/2014/main" id="{F375013E-EBA7-7297-98F3-170334497439}"/>
              </a:ext>
            </a:extLst>
          </p:cNvPr>
          <p:cNvCxnSpPr>
            <a:cxnSpLocks/>
          </p:cNvCxnSpPr>
          <p:nvPr/>
        </p:nvCxnSpPr>
        <p:spPr>
          <a:xfrm>
            <a:off x="7787573" y="662696"/>
            <a:ext cx="551478" cy="0"/>
          </a:xfrm>
          <a:prstGeom prst="line">
            <a:avLst/>
          </a:prstGeom>
        </p:spPr>
        <p:style>
          <a:lnRef idx="2">
            <a:schemeClr val="dk1"/>
          </a:lnRef>
          <a:fillRef idx="0">
            <a:schemeClr val="dk1"/>
          </a:fillRef>
          <a:effectRef idx="1">
            <a:schemeClr val="dk1"/>
          </a:effectRef>
          <a:fontRef idx="minor">
            <a:schemeClr val="tx1"/>
          </a:fontRef>
        </p:style>
      </p:cxnSp>
      <p:cxnSp>
        <p:nvCxnSpPr>
          <p:cNvPr id="204" name="Straight Arrow Connector 203">
            <a:extLst>
              <a:ext uri="{FF2B5EF4-FFF2-40B4-BE49-F238E27FC236}">
                <a16:creationId xmlns:a16="http://schemas.microsoft.com/office/drawing/2014/main" id="{85091441-ABD5-F973-AB6E-2D7C7B9B480B}"/>
              </a:ext>
            </a:extLst>
          </p:cNvPr>
          <p:cNvCxnSpPr>
            <a:cxnSpLocks/>
          </p:cNvCxnSpPr>
          <p:nvPr/>
        </p:nvCxnSpPr>
        <p:spPr>
          <a:xfrm>
            <a:off x="8339051" y="650057"/>
            <a:ext cx="5316" cy="7086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6" name="Straight Arrow Connector 205">
            <a:extLst>
              <a:ext uri="{FF2B5EF4-FFF2-40B4-BE49-F238E27FC236}">
                <a16:creationId xmlns:a16="http://schemas.microsoft.com/office/drawing/2014/main" id="{459603E9-431C-F5AB-2C10-D62CE04D7041}"/>
              </a:ext>
            </a:extLst>
          </p:cNvPr>
          <p:cNvCxnSpPr>
            <a:cxnSpLocks/>
          </p:cNvCxnSpPr>
          <p:nvPr/>
        </p:nvCxnSpPr>
        <p:spPr>
          <a:xfrm>
            <a:off x="9398039" y="221609"/>
            <a:ext cx="18508" cy="1142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1" name="TextBox 210">
            <a:extLst>
              <a:ext uri="{FF2B5EF4-FFF2-40B4-BE49-F238E27FC236}">
                <a16:creationId xmlns:a16="http://schemas.microsoft.com/office/drawing/2014/main" id="{003A401E-9454-8B65-779D-E2BB9B8A5E32}"/>
              </a:ext>
            </a:extLst>
          </p:cNvPr>
          <p:cNvSpPr txBox="1"/>
          <p:nvPr/>
        </p:nvSpPr>
        <p:spPr>
          <a:xfrm>
            <a:off x="9442975" y="809574"/>
            <a:ext cx="889539" cy="461665"/>
          </a:xfrm>
          <a:prstGeom prst="rect">
            <a:avLst/>
          </a:prstGeom>
          <a:noFill/>
        </p:spPr>
        <p:txBody>
          <a:bodyPr wrap="none" rtlCol="0">
            <a:spAutoFit/>
          </a:bodyPr>
          <a:lstStyle/>
          <a:p>
            <a:r>
              <a:rPr lang="en-US" sz="1200" b="1" dirty="0"/>
              <a:t>customer </a:t>
            </a:r>
          </a:p>
          <a:p>
            <a:r>
              <a:rPr lang="en-US" sz="1200" b="1" dirty="0"/>
              <a:t>email</a:t>
            </a:r>
          </a:p>
        </p:txBody>
      </p:sp>
      <p:sp>
        <p:nvSpPr>
          <p:cNvPr id="214" name="TextBox 213">
            <a:extLst>
              <a:ext uri="{FF2B5EF4-FFF2-40B4-BE49-F238E27FC236}">
                <a16:creationId xmlns:a16="http://schemas.microsoft.com/office/drawing/2014/main" id="{6A1D5160-C5CF-2B46-AD52-E562D6ACA9AA}"/>
              </a:ext>
            </a:extLst>
          </p:cNvPr>
          <p:cNvSpPr txBox="1"/>
          <p:nvPr/>
        </p:nvSpPr>
        <p:spPr>
          <a:xfrm>
            <a:off x="8273251" y="947833"/>
            <a:ext cx="1136208" cy="276999"/>
          </a:xfrm>
          <a:prstGeom prst="rect">
            <a:avLst/>
          </a:prstGeom>
          <a:noFill/>
        </p:spPr>
        <p:txBody>
          <a:bodyPr wrap="none" rtlCol="0">
            <a:spAutoFit/>
          </a:bodyPr>
          <a:lstStyle/>
          <a:p>
            <a:r>
              <a:rPr lang="en-US" sz="1200" b="1" dirty="0"/>
              <a:t>classification</a:t>
            </a:r>
          </a:p>
        </p:txBody>
      </p:sp>
      <p:graphicFrame>
        <p:nvGraphicFramePr>
          <p:cNvPr id="217" name="Diagram 216">
            <a:extLst>
              <a:ext uri="{FF2B5EF4-FFF2-40B4-BE49-F238E27FC236}">
                <a16:creationId xmlns:a16="http://schemas.microsoft.com/office/drawing/2014/main" id="{DEF9532F-542F-E00C-0771-A20AFDA21CA9}"/>
              </a:ext>
            </a:extLst>
          </p:cNvPr>
          <p:cNvGraphicFramePr/>
          <p:nvPr>
            <p:extLst>
              <p:ext uri="{D42A27DB-BD31-4B8C-83A1-F6EECF244321}">
                <p14:modId xmlns:p14="http://schemas.microsoft.com/office/powerpoint/2010/main" val="453217433"/>
              </p:ext>
            </p:extLst>
          </p:nvPr>
        </p:nvGraphicFramePr>
        <p:xfrm>
          <a:off x="8324251" y="3738941"/>
          <a:ext cx="2673730" cy="20070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8" name="TextBox 217">
            <a:extLst>
              <a:ext uri="{FF2B5EF4-FFF2-40B4-BE49-F238E27FC236}">
                <a16:creationId xmlns:a16="http://schemas.microsoft.com/office/drawing/2014/main" id="{625D14E0-010A-C2B7-28B9-B54F622C014C}"/>
              </a:ext>
            </a:extLst>
          </p:cNvPr>
          <p:cNvSpPr txBox="1"/>
          <p:nvPr/>
        </p:nvSpPr>
        <p:spPr>
          <a:xfrm>
            <a:off x="9490372" y="3755201"/>
            <a:ext cx="2264315" cy="523220"/>
          </a:xfrm>
          <a:prstGeom prst="rect">
            <a:avLst/>
          </a:prstGeom>
          <a:noFill/>
        </p:spPr>
        <p:txBody>
          <a:bodyPr wrap="square" rtlCol="0">
            <a:spAutoFit/>
          </a:bodyPr>
          <a:lstStyle/>
          <a:p>
            <a:pPr algn="r"/>
            <a:r>
              <a:rPr lang="en-US" sz="1400" b="1" i="1" dirty="0"/>
              <a:t>LLM response generation  verification </a:t>
            </a:r>
          </a:p>
        </p:txBody>
      </p:sp>
      <p:sp>
        <p:nvSpPr>
          <p:cNvPr id="222" name="TextBox 221">
            <a:extLst>
              <a:ext uri="{FF2B5EF4-FFF2-40B4-BE49-F238E27FC236}">
                <a16:creationId xmlns:a16="http://schemas.microsoft.com/office/drawing/2014/main" id="{72E62C7B-4884-A614-4E53-A37595169420}"/>
              </a:ext>
            </a:extLst>
          </p:cNvPr>
          <p:cNvSpPr txBox="1"/>
          <p:nvPr/>
        </p:nvSpPr>
        <p:spPr>
          <a:xfrm>
            <a:off x="9861492" y="443671"/>
            <a:ext cx="2264315" cy="307777"/>
          </a:xfrm>
          <a:prstGeom prst="rect">
            <a:avLst/>
          </a:prstGeom>
          <a:noFill/>
        </p:spPr>
        <p:txBody>
          <a:bodyPr wrap="square" rtlCol="0">
            <a:spAutoFit/>
          </a:bodyPr>
          <a:lstStyle/>
          <a:p>
            <a:pPr algn="r"/>
            <a:r>
              <a:rPr lang="en-US" sz="1400" b="1" i="1" dirty="0"/>
              <a:t>Automation Module</a:t>
            </a:r>
          </a:p>
        </p:txBody>
      </p:sp>
      <p:cxnSp>
        <p:nvCxnSpPr>
          <p:cNvPr id="224" name="Straight Arrow Connector 223">
            <a:extLst>
              <a:ext uri="{FF2B5EF4-FFF2-40B4-BE49-F238E27FC236}">
                <a16:creationId xmlns:a16="http://schemas.microsoft.com/office/drawing/2014/main" id="{BEFBBAEA-0597-313E-67B3-CBDA8A44D47F}"/>
              </a:ext>
            </a:extLst>
          </p:cNvPr>
          <p:cNvCxnSpPr>
            <a:cxnSpLocks/>
          </p:cNvCxnSpPr>
          <p:nvPr/>
        </p:nvCxnSpPr>
        <p:spPr>
          <a:xfrm>
            <a:off x="11333726" y="4742457"/>
            <a:ext cx="0" cy="16523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7" name="Oval 226">
            <a:extLst>
              <a:ext uri="{FF2B5EF4-FFF2-40B4-BE49-F238E27FC236}">
                <a16:creationId xmlns:a16="http://schemas.microsoft.com/office/drawing/2014/main" id="{A90A4EA3-B283-1EE1-D688-E51CF552F748}"/>
              </a:ext>
            </a:extLst>
          </p:cNvPr>
          <p:cNvSpPr/>
          <p:nvPr/>
        </p:nvSpPr>
        <p:spPr>
          <a:xfrm>
            <a:off x="241636" y="0"/>
            <a:ext cx="914400" cy="720855"/>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Email input</a:t>
            </a:r>
          </a:p>
        </p:txBody>
      </p:sp>
      <p:cxnSp>
        <p:nvCxnSpPr>
          <p:cNvPr id="229" name="Straight Arrow Connector 228">
            <a:extLst>
              <a:ext uri="{FF2B5EF4-FFF2-40B4-BE49-F238E27FC236}">
                <a16:creationId xmlns:a16="http://schemas.microsoft.com/office/drawing/2014/main" id="{CF1ABD41-E2C2-E5F7-A752-4F9B04BB66A4}"/>
              </a:ext>
            </a:extLst>
          </p:cNvPr>
          <p:cNvCxnSpPr>
            <a:cxnSpLocks/>
            <a:stCxn id="227" idx="4"/>
          </p:cNvCxnSpPr>
          <p:nvPr/>
        </p:nvCxnSpPr>
        <p:spPr>
          <a:xfrm>
            <a:off x="698836" y="720855"/>
            <a:ext cx="0" cy="3478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2" name="Straight Connector 231">
            <a:extLst>
              <a:ext uri="{FF2B5EF4-FFF2-40B4-BE49-F238E27FC236}">
                <a16:creationId xmlns:a16="http://schemas.microsoft.com/office/drawing/2014/main" id="{5B306089-2AF2-5C0C-A9AA-29047B11FC45}"/>
              </a:ext>
            </a:extLst>
          </p:cNvPr>
          <p:cNvCxnSpPr>
            <a:cxnSpLocks/>
          </p:cNvCxnSpPr>
          <p:nvPr/>
        </p:nvCxnSpPr>
        <p:spPr>
          <a:xfrm flipV="1">
            <a:off x="3025782" y="231506"/>
            <a:ext cx="0" cy="809220"/>
          </a:xfrm>
          <a:prstGeom prst="line">
            <a:avLst/>
          </a:prstGeom>
        </p:spPr>
        <p:style>
          <a:lnRef idx="2">
            <a:schemeClr val="dk1"/>
          </a:lnRef>
          <a:fillRef idx="0">
            <a:schemeClr val="dk1"/>
          </a:fillRef>
          <a:effectRef idx="1">
            <a:schemeClr val="dk1"/>
          </a:effectRef>
          <a:fontRef idx="minor">
            <a:schemeClr val="tx1"/>
          </a:fontRef>
        </p:style>
      </p:cxnSp>
      <p:sp>
        <p:nvSpPr>
          <p:cNvPr id="235" name="Oval 234">
            <a:extLst>
              <a:ext uri="{FF2B5EF4-FFF2-40B4-BE49-F238E27FC236}">
                <a16:creationId xmlns:a16="http://schemas.microsoft.com/office/drawing/2014/main" id="{FD63DC8D-5613-FD95-D1B8-4BDB28AEA850}"/>
              </a:ext>
            </a:extLst>
          </p:cNvPr>
          <p:cNvSpPr/>
          <p:nvPr/>
        </p:nvSpPr>
        <p:spPr>
          <a:xfrm>
            <a:off x="7637279" y="6407740"/>
            <a:ext cx="4488528" cy="310502"/>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Response Email output</a:t>
            </a:r>
          </a:p>
        </p:txBody>
      </p:sp>
      <p:cxnSp>
        <p:nvCxnSpPr>
          <p:cNvPr id="243" name="Straight Connector 242">
            <a:extLst>
              <a:ext uri="{FF2B5EF4-FFF2-40B4-BE49-F238E27FC236}">
                <a16:creationId xmlns:a16="http://schemas.microsoft.com/office/drawing/2014/main" id="{209E210E-6FB4-5C44-8E1E-700C1BACACAB}"/>
              </a:ext>
            </a:extLst>
          </p:cNvPr>
          <p:cNvCxnSpPr>
            <a:cxnSpLocks/>
          </p:cNvCxnSpPr>
          <p:nvPr/>
        </p:nvCxnSpPr>
        <p:spPr>
          <a:xfrm>
            <a:off x="10973354" y="4742457"/>
            <a:ext cx="361682" cy="0"/>
          </a:xfrm>
          <a:prstGeom prst="line">
            <a:avLst/>
          </a:prstGeom>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DFB3581B-5BC9-D3E0-6BB8-ADBA346B0E19}"/>
              </a:ext>
            </a:extLst>
          </p:cNvPr>
          <p:cNvSpPr/>
          <p:nvPr/>
        </p:nvSpPr>
        <p:spPr>
          <a:xfrm>
            <a:off x="6893275" y="5729853"/>
            <a:ext cx="1811709" cy="428778"/>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Classification specific handling task</a:t>
            </a:r>
          </a:p>
        </p:txBody>
      </p:sp>
      <p:sp>
        <p:nvSpPr>
          <p:cNvPr id="19" name="TextBox 18">
            <a:extLst>
              <a:ext uri="{FF2B5EF4-FFF2-40B4-BE49-F238E27FC236}">
                <a16:creationId xmlns:a16="http://schemas.microsoft.com/office/drawing/2014/main" id="{91F62A26-5437-53FE-6BAD-4DD08C091F04}"/>
              </a:ext>
            </a:extLst>
          </p:cNvPr>
          <p:cNvSpPr txBox="1"/>
          <p:nvPr/>
        </p:nvSpPr>
        <p:spPr>
          <a:xfrm rot="5400000">
            <a:off x="7130108" y="5035679"/>
            <a:ext cx="1136208" cy="276999"/>
          </a:xfrm>
          <a:prstGeom prst="rect">
            <a:avLst/>
          </a:prstGeom>
          <a:noFill/>
        </p:spPr>
        <p:txBody>
          <a:bodyPr wrap="none" rtlCol="0">
            <a:spAutoFit/>
          </a:bodyPr>
          <a:lstStyle/>
          <a:p>
            <a:r>
              <a:rPr lang="en-US" sz="1200" b="1" dirty="0"/>
              <a:t>classification</a:t>
            </a:r>
          </a:p>
        </p:txBody>
      </p:sp>
      <p:sp>
        <p:nvSpPr>
          <p:cNvPr id="20" name="TextBox 19">
            <a:extLst>
              <a:ext uri="{FF2B5EF4-FFF2-40B4-BE49-F238E27FC236}">
                <a16:creationId xmlns:a16="http://schemas.microsoft.com/office/drawing/2014/main" id="{37DC1418-6365-8683-A9EB-1CC93BE715F7}"/>
              </a:ext>
            </a:extLst>
          </p:cNvPr>
          <p:cNvSpPr txBox="1"/>
          <p:nvPr/>
        </p:nvSpPr>
        <p:spPr>
          <a:xfrm rot="5400000">
            <a:off x="10997339" y="5871506"/>
            <a:ext cx="1072884" cy="400110"/>
          </a:xfrm>
          <a:prstGeom prst="rect">
            <a:avLst/>
          </a:prstGeom>
          <a:noFill/>
        </p:spPr>
        <p:txBody>
          <a:bodyPr wrap="square" rtlCol="0">
            <a:spAutoFit/>
          </a:bodyPr>
          <a:lstStyle/>
          <a:p>
            <a:r>
              <a:rPr lang="en-US" sz="1000" b="1" dirty="0"/>
              <a:t>Generated email</a:t>
            </a:r>
          </a:p>
        </p:txBody>
      </p:sp>
      <p:cxnSp>
        <p:nvCxnSpPr>
          <p:cNvPr id="21" name="Straight Arrow Connector 20">
            <a:extLst>
              <a:ext uri="{FF2B5EF4-FFF2-40B4-BE49-F238E27FC236}">
                <a16:creationId xmlns:a16="http://schemas.microsoft.com/office/drawing/2014/main" id="{E42041D9-B6A6-DCA9-2766-FB536010EB39}"/>
              </a:ext>
            </a:extLst>
          </p:cNvPr>
          <p:cNvCxnSpPr>
            <a:cxnSpLocks/>
            <a:endCxn id="17" idx="0"/>
          </p:cNvCxnSpPr>
          <p:nvPr/>
        </p:nvCxnSpPr>
        <p:spPr>
          <a:xfrm>
            <a:off x="7799130" y="4654946"/>
            <a:ext cx="0" cy="10749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5" name="TextBox 244">
            <a:extLst>
              <a:ext uri="{FF2B5EF4-FFF2-40B4-BE49-F238E27FC236}">
                <a16:creationId xmlns:a16="http://schemas.microsoft.com/office/drawing/2014/main" id="{D22295F8-F3EE-61BF-85E0-1773692E89C4}"/>
              </a:ext>
            </a:extLst>
          </p:cNvPr>
          <p:cNvSpPr txBox="1"/>
          <p:nvPr/>
        </p:nvSpPr>
        <p:spPr>
          <a:xfrm>
            <a:off x="6713617" y="4528276"/>
            <a:ext cx="505267" cy="307777"/>
          </a:xfrm>
          <a:prstGeom prst="rect">
            <a:avLst/>
          </a:prstGeom>
          <a:noFill/>
        </p:spPr>
        <p:txBody>
          <a:bodyPr wrap="none" rtlCol="0">
            <a:spAutoFit/>
          </a:bodyPr>
          <a:lstStyle/>
          <a:p>
            <a:r>
              <a:rPr lang="en-US" sz="1400" b="1" i="1" dirty="0">
                <a:latin typeface="Times New Roman" panose="02020603050405020304" pitchFamily="18" charset="0"/>
                <a:cs typeface="Times New Roman" panose="02020603050405020304" pitchFamily="18" charset="0"/>
              </a:rPr>
              <a:t>pass</a:t>
            </a:r>
          </a:p>
        </p:txBody>
      </p:sp>
      <p:sp>
        <p:nvSpPr>
          <p:cNvPr id="246" name="TextBox 245">
            <a:extLst>
              <a:ext uri="{FF2B5EF4-FFF2-40B4-BE49-F238E27FC236}">
                <a16:creationId xmlns:a16="http://schemas.microsoft.com/office/drawing/2014/main" id="{6F7B998A-70F3-F966-AC8C-CA9B3FE83AB5}"/>
              </a:ext>
            </a:extLst>
          </p:cNvPr>
          <p:cNvSpPr txBox="1"/>
          <p:nvPr/>
        </p:nvSpPr>
        <p:spPr>
          <a:xfrm>
            <a:off x="10980253" y="4452185"/>
            <a:ext cx="505267" cy="307777"/>
          </a:xfrm>
          <a:prstGeom prst="rect">
            <a:avLst/>
          </a:prstGeom>
          <a:noFill/>
        </p:spPr>
        <p:txBody>
          <a:bodyPr wrap="none" rtlCol="0">
            <a:spAutoFit/>
          </a:bodyPr>
          <a:lstStyle/>
          <a:p>
            <a:r>
              <a:rPr lang="en-US" sz="1400" b="1" i="1" dirty="0">
                <a:latin typeface="Times New Roman" panose="02020603050405020304" pitchFamily="18" charset="0"/>
                <a:cs typeface="Times New Roman" panose="02020603050405020304" pitchFamily="18" charset="0"/>
              </a:rPr>
              <a:t>pass</a:t>
            </a:r>
          </a:p>
        </p:txBody>
      </p:sp>
    </p:spTree>
    <p:extLst>
      <p:ext uri="{BB962C8B-B14F-4D97-AF65-F5344CB8AC3E}">
        <p14:creationId xmlns:p14="http://schemas.microsoft.com/office/powerpoint/2010/main" val="36592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AB9E7-7D43-7D7B-6824-D721457002E2}"/>
              </a:ext>
            </a:extLst>
          </p:cNvPr>
          <p:cNvSpPr>
            <a:spLocks noGrp="1"/>
          </p:cNvSpPr>
          <p:nvPr>
            <p:ph idx="1"/>
          </p:nvPr>
        </p:nvSpPr>
        <p:spPr/>
        <p:txBody>
          <a:bodyPr/>
          <a:lstStyle/>
          <a:p>
            <a:pPr marL="0" indent="0" algn="ctr">
              <a:buNone/>
            </a:pPr>
            <a:r>
              <a:rPr lang="en-US" dirty="0" err="1"/>
              <a:t>github</a:t>
            </a:r>
            <a:r>
              <a:rPr lang="en-US" dirty="0"/>
              <a:t>:</a:t>
            </a:r>
          </a:p>
          <a:p>
            <a:pPr marL="0" indent="0" algn="ctr">
              <a:buNone/>
            </a:pPr>
            <a:endParaRPr lang="en-US" dirty="0"/>
          </a:p>
          <a:p>
            <a:pPr marL="0" indent="0" algn="ctr">
              <a:buNone/>
            </a:pPr>
            <a:r>
              <a:rPr lang="en-US" dirty="0"/>
              <a:t>https://github.com/AtaMohseni/llm-email-classifier-completed</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43139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1990-3A10-3E9C-9B83-BA7CEDD21079}"/>
              </a:ext>
            </a:extLst>
          </p:cNvPr>
          <p:cNvSpPr>
            <a:spLocks noGrp="1"/>
          </p:cNvSpPr>
          <p:nvPr>
            <p:ph type="title"/>
          </p:nvPr>
        </p:nvSpPr>
        <p:spPr/>
        <p:txBody>
          <a:bodyPr/>
          <a:lstStyle/>
          <a:p>
            <a:r>
              <a:rPr lang="en-US" b="1" dirty="0"/>
              <a:t>Goal:</a:t>
            </a:r>
          </a:p>
        </p:txBody>
      </p:sp>
      <p:sp>
        <p:nvSpPr>
          <p:cNvPr id="3" name="Content Placeholder 2">
            <a:extLst>
              <a:ext uri="{FF2B5EF4-FFF2-40B4-BE49-F238E27FC236}">
                <a16:creationId xmlns:a16="http://schemas.microsoft.com/office/drawing/2014/main" id="{01371A2E-52C5-A61B-6B1A-0C3E75C29691}"/>
              </a:ext>
            </a:extLst>
          </p:cNvPr>
          <p:cNvSpPr>
            <a:spLocks noGrp="1"/>
          </p:cNvSpPr>
          <p:nvPr>
            <p:ph idx="1"/>
          </p:nvPr>
        </p:nvSpPr>
        <p:spPr>
          <a:xfrm>
            <a:off x="838200" y="1479347"/>
            <a:ext cx="9534350" cy="702872"/>
          </a:xfrm>
        </p:spPr>
        <p:txBody>
          <a:bodyPr>
            <a:normAutofit fontScale="85000" lnSpcReduction="10000"/>
          </a:bodyPr>
          <a:lstStyle/>
          <a:p>
            <a:pPr marL="0" indent="0">
              <a:buNone/>
            </a:pPr>
            <a:r>
              <a:rPr lang="en-US" b="0" i="0" dirty="0">
                <a:solidFill>
                  <a:srgbClr val="1F2328"/>
                </a:solidFill>
                <a:effectLst/>
                <a:latin typeface="-apple-system"/>
              </a:rPr>
              <a:t>To build a system that uses Large Language Models (LLMs) to classify incoming emails and automate the responses based on the classification</a:t>
            </a:r>
            <a:endParaRPr lang="en-US" dirty="0"/>
          </a:p>
        </p:txBody>
      </p:sp>
      <p:sp>
        <p:nvSpPr>
          <p:cNvPr id="4" name="Title 1">
            <a:extLst>
              <a:ext uri="{FF2B5EF4-FFF2-40B4-BE49-F238E27FC236}">
                <a16:creationId xmlns:a16="http://schemas.microsoft.com/office/drawing/2014/main" id="{CA72BEE8-D4FD-EE06-686E-7B1904B070AC}"/>
              </a:ext>
            </a:extLst>
          </p:cNvPr>
          <p:cNvSpPr txBox="1">
            <a:spLocks/>
          </p:cNvSpPr>
          <p:nvPr/>
        </p:nvSpPr>
        <p:spPr>
          <a:xfrm>
            <a:off x="838200" y="2138762"/>
            <a:ext cx="9910207" cy="7832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Approach:</a:t>
            </a:r>
          </a:p>
        </p:txBody>
      </p:sp>
      <p:sp>
        <p:nvSpPr>
          <p:cNvPr id="5" name="Content Placeholder 2">
            <a:extLst>
              <a:ext uri="{FF2B5EF4-FFF2-40B4-BE49-F238E27FC236}">
                <a16:creationId xmlns:a16="http://schemas.microsoft.com/office/drawing/2014/main" id="{917DF0EA-6169-E459-ECE5-3F42A92CF924}"/>
              </a:ext>
            </a:extLst>
          </p:cNvPr>
          <p:cNvSpPr txBox="1">
            <a:spLocks/>
          </p:cNvSpPr>
          <p:nvPr/>
        </p:nvSpPr>
        <p:spPr>
          <a:xfrm>
            <a:off x="838200" y="2860296"/>
            <a:ext cx="10515600" cy="32768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1F2328"/>
                </a:solidFill>
                <a:latin typeface="-apple-system"/>
              </a:rPr>
              <a:t>There are </a:t>
            </a:r>
            <a:r>
              <a:rPr lang="en-US" u="sng" dirty="0">
                <a:solidFill>
                  <a:srgbClr val="1F2328"/>
                </a:solidFill>
                <a:latin typeface="-apple-system"/>
              </a:rPr>
              <a:t>three main steps </a:t>
            </a:r>
            <a:r>
              <a:rPr lang="en-US" dirty="0">
                <a:solidFill>
                  <a:srgbClr val="1F2328"/>
                </a:solidFill>
                <a:latin typeface="-apple-system"/>
              </a:rPr>
              <a:t>to build this system:</a:t>
            </a:r>
          </a:p>
          <a:p>
            <a:pPr marL="0" indent="0">
              <a:buFont typeface="Arial" panose="020B0604020202020204" pitchFamily="34" charset="0"/>
              <a:buNone/>
            </a:pPr>
            <a:endParaRPr lang="en-US" dirty="0">
              <a:solidFill>
                <a:srgbClr val="1F2328"/>
              </a:solidFill>
              <a:latin typeface="-apple-system"/>
            </a:endParaRPr>
          </a:p>
          <a:p>
            <a:pPr marL="514350" indent="-514350">
              <a:buFont typeface="Arial" panose="020B0604020202020204" pitchFamily="34" charset="0"/>
              <a:buAutoNum type="arabicParenR"/>
            </a:pPr>
            <a:r>
              <a:rPr lang="en-US" sz="2400" u="sng" dirty="0">
                <a:solidFill>
                  <a:srgbClr val="1F2328"/>
                </a:solidFill>
                <a:latin typeface="-apple-system"/>
              </a:rPr>
              <a:t>The classification Module: </a:t>
            </a:r>
            <a:r>
              <a:rPr lang="en-US" sz="2400" dirty="0">
                <a:solidFill>
                  <a:srgbClr val="1F2328"/>
                </a:solidFill>
                <a:latin typeface="-apple-system"/>
              </a:rPr>
              <a:t>it gets a received email, and return a corresponding category for that email</a:t>
            </a:r>
          </a:p>
          <a:p>
            <a:pPr marL="514350" indent="-514350">
              <a:buFont typeface="Arial" panose="020B0604020202020204" pitchFamily="34" charset="0"/>
              <a:buAutoNum type="arabicParenR"/>
            </a:pPr>
            <a:r>
              <a:rPr lang="en-US" sz="2400" u="sng" dirty="0">
                <a:solidFill>
                  <a:srgbClr val="1F2328"/>
                </a:solidFill>
                <a:latin typeface="-apple-system"/>
              </a:rPr>
              <a:t>The response generation module: </a:t>
            </a:r>
            <a:r>
              <a:rPr lang="en-US" sz="2400" dirty="0">
                <a:solidFill>
                  <a:srgbClr val="1F2328"/>
                </a:solidFill>
                <a:latin typeface="-apple-system"/>
              </a:rPr>
              <a:t>the input is a received email and a corresponding category of the email from step 1, and the output is a generated response email</a:t>
            </a:r>
          </a:p>
          <a:p>
            <a:pPr marL="514350" indent="-514350">
              <a:buFont typeface="Arial" panose="020B0604020202020204" pitchFamily="34" charset="0"/>
              <a:buAutoNum type="arabicParenR"/>
            </a:pPr>
            <a:r>
              <a:rPr lang="en-US" sz="2400" u="sng" dirty="0">
                <a:solidFill>
                  <a:srgbClr val="1F2328"/>
                </a:solidFill>
                <a:latin typeface="-apple-system"/>
              </a:rPr>
              <a:t>The automation module: </a:t>
            </a:r>
            <a:r>
              <a:rPr lang="en-US" sz="2400" dirty="0">
                <a:solidFill>
                  <a:srgbClr val="1F2328"/>
                </a:solidFill>
                <a:latin typeface="-apple-system"/>
              </a:rPr>
              <a:t>the automated pipeline to implement the step 1 and step 2 process</a:t>
            </a:r>
          </a:p>
          <a:p>
            <a:pPr marL="514350" indent="-514350">
              <a:buFont typeface="Arial" panose="020B0604020202020204" pitchFamily="34" charset="0"/>
              <a:buAutoNum type="arabicParenR"/>
            </a:pPr>
            <a:endParaRPr lang="en-US" dirty="0"/>
          </a:p>
        </p:txBody>
      </p:sp>
    </p:spTree>
    <p:extLst>
      <p:ext uri="{BB962C8B-B14F-4D97-AF65-F5344CB8AC3E}">
        <p14:creationId xmlns:p14="http://schemas.microsoft.com/office/powerpoint/2010/main" val="22382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5AAC-697E-BD7D-08AE-8BD12B053606}"/>
              </a:ext>
            </a:extLst>
          </p:cNvPr>
          <p:cNvSpPr>
            <a:spLocks noGrp="1"/>
          </p:cNvSpPr>
          <p:nvPr>
            <p:ph type="title"/>
          </p:nvPr>
        </p:nvSpPr>
        <p:spPr>
          <a:xfrm>
            <a:off x="838200" y="365125"/>
            <a:ext cx="10515600" cy="616593"/>
          </a:xfrm>
        </p:spPr>
        <p:txBody>
          <a:bodyPr>
            <a:normAutofit/>
          </a:bodyPr>
          <a:lstStyle/>
          <a:p>
            <a:r>
              <a:rPr lang="en-US" sz="2800" dirty="0"/>
              <a:t>Diagram for three main steps:</a:t>
            </a:r>
          </a:p>
        </p:txBody>
      </p:sp>
      <p:sp>
        <p:nvSpPr>
          <p:cNvPr id="4" name="Rectangle 3">
            <a:extLst>
              <a:ext uri="{FF2B5EF4-FFF2-40B4-BE49-F238E27FC236}">
                <a16:creationId xmlns:a16="http://schemas.microsoft.com/office/drawing/2014/main" id="{147EE364-4591-AF4A-086F-B97518D39A30}"/>
              </a:ext>
            </a:extLst>
          </p:cNvPr>
          <p:cNvSpPr/>
          <p:nvPr/>
        </p:nvSpPr>
        <p:spPr>
          <a:xfrm>
            <a:off x="3253693" y="2024657"/>
            <a:ext cx="5598596" cy="3472476"/>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1DDF3FB6-B8F3-E311-5402-7E09749E74A5}"/>
              </a:ext>
            </a:extLst>
          </p:cNvPr>
          <p:cNvCxnSpPr>
            <a:cxnSpLocks/>
          </p:cNvCxnSpPr>
          <p:nvPr/>
        </p:nvCxnSpPr>
        <p:spPr>
          <a:xfrm>
            <a:off x="6052991" y="1497821"/>
            <a:ext cx="0" cy="112757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1CF184C6-868B-418C-B575-DAA74FC92CAA}"/>
              </a:ext>
            </a:extLst>
          </p:cNvPr>
          <p:cNvCxnSpPr>
            <a:cxnSpLocks/>
            <a:stCxn id="19" idx="2"/>
          </p:cNvCxnSpPr>
          <p:nvPr/>
        </p:nvCxnSpPr>
        <p:spPr>
          <a:xfrm>
            <a:off x="6052991" y="5175559"/>
            <a:ext cx="0" cy="95597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2D9B922-CA55-6634-DD5B-5AC8A0C01AA2}"/>
              </a:ext>
            </a:extLst>
          </p:cNvPr>
          <p:cNvSpPr txBox="1"/>
          <p:nvPr/>
        </p:nvSpPr>
        <p:spPr>
          <a:xfrm>
            <a:off x="4864653" y="1128489"/>
            <a:ext cx="2376676" cy="369332"/>
          </a:xfrm>
          <a:prstGeom prst="rect">
            <a:avLst/>
          </a:prstGeom>
          <a:noFill/>
        </p:spPr>
        <p:txBody>
          <a:bodyPr wrap="none" rtlCol="0">
            <a:spAutoFit/>
          </a:bodyPr>
          <a:lstStyle/>
          <a:p>
            <a:r>
              <a:rPr lang="en-US" dirty="0"/>
              <a:t>Input: customer email</a:t>
            </a:r>
          </a:p>
        </p:txBody>
      </p:sp>
      <p:sp>
        <p:nvSpPr>
          <p:cNvPr id="11" name="TextBox 10">
            <a:extLst>
              <a:ext uri="{FF2B5EF4-FFF2-40B4-BE49-F238E27FC236}">
                <a16:creationId xmlns:a16="http://schemas.microsoft.com/office/drawing/2014/main" id="{079A3D2D-E3CA-8B78-034A-A27A50BC3127}"/>
              </a:ext>
            </a:extLst>
          </p:cNvPr>
          <p:cNvSpPr txBox="1"/>
          <p:nvPr/>
        </p:nvSpPr>
        <p:spPr>
          <a:xfrm>
            <a:off x="5992218" y="5722928"/>
            <a:ext cx="3574568" cy="369332"/>
          </a:xfrm>
          <a:prstGeom prst="rect">
            <a:avLst/>
          </a:prstGeom>
          <a:noFill/>
        </p:spPr>
        <p:txBody>
          <a:bodyPr wrap="none" rtlCol="0">
            <a:spAutoFit/>
          </a:bodyPr>
          <a:lstStyle/>
          <a:p>
            <a:r>
              <a:rPr lang="en-US" dirty="0"/>
              <a:t>Output: generated response email</a:t>
            </a:r>
          </a:p>
        </p:txBody>
      </p:sp>
      <p:sp>
        <p:nvSpPr>
          <p:cNvPr id="13" name="TextBox 12">
            <a:extLst>
              <a:ext uri="{FF2B5EF4-FFF2-40B4-BE49-F238E27FC236}">
                <a16:creationId xmlns:a16="http://schemas.microsoft.com/office/drawing/2014/main" id="{F2D2B493-8959-6D48-7A0B-9F4ABDE1A6A0}"/>
              </a:ext>
            </a:extLst>
          </p:cNvPr>
          <p:cNvSpPr txBox="1"/>
          <p:nvPr/>
        </p:nvSpPr>
        <p:spPr>
          <a:xfrm>
            <a:off x="6891389" y="2024657"/>
            <a:ext cx="2033827" cy="338554"/>
          </a:xfrm>
          <a:prstGeom prst="rect">
            <a:avLst/>
          </a:prstGeom>
          <a:noFill/>
        </p:spPr>
        <p:txBody>
          <a:bodyPr wrap="none" rtlCol="0">
            <a:spAutoFit/>
          </a:bodyPr>
          <a:lstStyle/>
          <a:p>
            <a:r>
              <a:rPr lang="en-US" sz="1600" b="1" i="1" dirty="0"/>
              <a:t>Automation module</a:t>
            </a:r>
          </a:p>
        </p:txBody>
      </p:sp>
      <p:sp>
        <p:nvSpPr>
          <p:cNvPr id="16" name="Rectangle 15">
            <a:extLst>
              <a:ext uri="{FF2B5EF4-FFF2-40B4-BE49-F238E27FC236}">
                <a16:creationId xmlns:a16="http://schemas.microsoft.com/office/drawing/2014/main" id="{F8E8E3A1-0255-DCCE-7497-277D1133A3D9}"/>
              </a:ext>
            </a:extLst>
          </p:cNvPr>
          <p:cNvSpPr/>
          <p:nvPr/>
        </p:nvSpPr>
        <p:spPr>
          <a:xfrm>
            <a:off x="4953467" y="2650843"/>
            <a:ext cx="2199048" cy="9144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2060"/>
              </a:solidFill>
            </a:endParaRPr>
          </a:p>
        </p:txBody>
      </p:sp>
      <p:cxnSp>
        <p:nvCxnSpPr>
          <p:cNvPr id="18" name="Straight Arrow Connector 17">
            <a:extLst>
              <a:ext uri="{FF2B5EF4-FFF2-40B4-BE49-F238E27FC236}">
                <a16:creationId xmlns:a16="http://schemas.microsoft.com/office/drawing/2014/main" id="{7561D7E9-F49B-96F2-39A6-ED62C5E6F492}"/>
              </a:ext>
            </a:extLst>
          </p:cNvPr>
          <p:cNvCxnSpPr>
            <a:cxnSpLocks/>
            <a:endCxn id="19" idx="0"/>
          </p:cNvCxnSpPr>
          <p:nvPr/>
        </p:nvCxnSpPr>
        <p:spPr>
          <a:xfrm>
            <a:off x="6052991" y="3574142"/>
            <a:ext cx="0" cy="68701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3CB93443-0600-C03E-267A-BC6F733FEF70}"/>
              </a:ext>
            </a:extLst>
          </p:cNvPr>
          <p:cNvSpPr/>
          <p:nvPr/>
        </p:nvSpPr>
        <p:spPr>
          <a:xfrm>
            <a:off x="4953467" y="4261159"/>
            <a:ext cx="2199048" cy="9144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2060"/>
              </a:solidFill>
            </a:endParaRPr>
          </a:p>
        </p:txBody>
      </p:sp>
      <p:sp>
        <p:nvSpPr>
          <p:cNvPr id="28" name="TextBox 27">
            <a:extLst>
              <a:ext uri="{FF2B5EF4-FFF2-40B4-BE49-F238E27FC236}">
                <a16:creationId xmlns:a16="http://schemas.microsoft.com/office/drawing/2014/main" id="{0B60CD19-6F4F-0EC9-BDC5-8EAE912E4AA5}"/>
              </a:ext>
            </a:extLst>
          </p:cNvPr>
          <p:cNvSpPr txBox="1"/>
          <p:nvPr/>
        </p:nvSpPr>
        <p:spPr>
          <a:xfrm>
            <a:off x="5229712" y="2665164"/>
            <a:ext cx="1969385" cy="307777"/>
          </a:xfrm>
          <a:prstGeom prst="rect">
            <a:avLst/>
          </a:prstGeom>
          <a:noFill/>
        </p:spPr>
        <p:txBody>
          <a:bodyPr wrap="none" rtlCol="0">
            <a:spAutoFit/>
          </a:bodyPr>
          <a:lstStyle/>
          <a:p>
            <a:r>
              <a:rPr lang="en-US" sz="1400" b="1" i="1" dirty="0"/>
              <a:t>Classification Module</a:t>
            </a:r>
          </a:p>
        </p:txBody>
      </p:sp>
      <p:sp>
        <p:nvSpPr>
          <p:cNvPr id="29" name="TextBox 28">
            <a:extLst>
              <a:ext uri="{FF2B5EF4-FFF2-40B4-BE49-F238E27FC236}">
                <a16:creationId xmlns:a16="http://schemas.microsoft.com/office/drawing/2014/main" id="{CB1383DD-A334-CCA3-267D-2ACD0C334122}"/>
              </a:ext>
            </a:extLst>
          </p:cNvPr>
          <p:cNvSpPr txBox="1"/>
          <p:nvPr/>
        </p:nvSpPr>
        <p:spPr>
          <a:xfrm>
            <a:off x="5229712" y="4278817"/>
            <a:ext cx="1947777" cy="523220"/>
          </a:xfrm>
          <a:prstGeom prst="rect">
            <a:avLst/>
          </a:prstGeom>
          <a:noFill/>
        </p:spPr>
        <p:txBody>
          <a:bodyPr wrap="none" rtlCol="0">
            <a:spAutoFit/>
          </a:bodyPr>
          <a:lstStyle/>
          <a:p>
            <a:r>
              <a:rPr lang="en-US" sz="1400" b="1" i="1" dirty="0"/>
              <a:t>Response Generation</a:t>
            </a:r>
          </a:p>
          <a:p>
            <a:pPr algn="r"/>
            <a:r>
              <a:rPr lang="en-US" sz="1400" b="1" i="1" dirty="0"/>
              <a:t> Module</a:t>
            </a:r>
          </a:p>
        </p:txBody>
      </p:sp>
    </p:spTree>
    <p:extLst>
      <p:ext uri="{BB962C8B-B14F-4D97-AF65-F5344CB8AC3E}">
        <p14:creationId xmlns:p14="http://schemas.microsoft.com/office/powerpoint/2010/main" val="211632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AFB15F-F1EE-99AC-EEA1-E848264BE905}"/>
              </a:ext>
            </a:extLst>
          </p:cNvPr>
          <p:cNvSpPr txBox="1"/>
          <p:nvPr/>
        </p:nvSpPr>
        <p:spPr>
          <a:xfrm>
            <a:off x="1346354" y="546585"/>
            <a:ext cx="3684278" cy="707886"/>
          </a:xfrm>
          <a:prstGeom prst="rect">
            <a:avLst/>
          </a:prstGeom>
          <a:noFill/>
        </p:spPr>
        <p:txBody>
          <a:bodyPr wrap="none" rtlCol="0">
            <a:spAutoFit/>
          </a:bodyPr>
          <a:lstStyle/>
          <a:p>
            <a:pPr algn="ctr"/>
            <a:r>
              <a:rPr lang="en-US" sz="2000" b="1" u="sng" dirty="0"/>
              <a:t>Classification</a:t>
            </a:r>
            <a:r>
              <a:rPr lang="en-US" sz="2000" u="sng" dirty="0"/>
              <a:t> </a:t>
            </a:r>
            <a:r>
              <a:rPr lang="en-US" sz="2000" dirty="0"/>
              <a:t>module has </a:t>
            </a:r>
          </a:p>
          <a:p>
            <a:pPr algn="ctr"/>
            <a:r>
              <a:rPr lang="en-US" sz="2000" dirty="0"/>
              <a:t>three main component in itself </a:t>
            </a:r>
          </a:p>
        </p:txBody>
      </p:sp>
      <p:sp>
        <p:nvSpPr>
          <p:cNvPr id="5" name="Rectangle 4">
            <a:extLst>
              <a:ext uri="{FF2B5EF4-FFF2-40B4-BE49-F238E27FC236}">
                <a16:creationId xmlns:a16="http://schemas.microsoft.com/office/drawing/2014/main" id="{3354F6CF-13BF-4614-BEA4-52D1EB33E41D}"/>
              </a:ext>
            </a:extLst>
          </p:cNvPr>
          <p:cNvSpPr/>
          <p:nvPr/>
        </p:nvSpPr>
        <p:spPr>
          <a:xfrm>
            <a:off x="1346354" y="1553918"/>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7AC75A2-AA86-CADA-5A70-3857693D250E}"/>
              </a:ext>
            </a:extLst>
          </p:cNvPr>
          <p:cNvSpPr txBox="1"/>
          <p:nvPr/>
        </p:nvSpPr>
        <p:spPr>
          <a:xfrm>
            <a:off x="2412221" y="1553918"/>
            <a:ext cx="2478371" cy="369332"/>
          </a:xfrm>
          <a:prstGeom prst="rect">
            <a:avLst/>
          </a:prstGeom>
          <a:noFill/>
        </p:spPr>
        <p:txBody>
          <a:bodyPr wrap="none" rtlCol="0">
            <a:spAutoFit/>
          </a:bodyPr>
          <a:lstStyle/>
          <a:p>
            <a:r>
              <a:rPr lang="en-US" b="1" i="1" dirty="0"/>
              <a:t>Classification Module</a:t>
            </a:r>
          </a:p>
        </p:txBody>
      </p:sp>
      <p:sp>
        <p:nvSpPr>
          <p:cNvPr id="7" name="Rectangle: Rounded Corners 6">
            <a:extLst>
              <a:ext uri="{FF2B5EF4-FFF2-40B4-BE49-F238E27FC236}">
                <a16:creationId xmlns:a16="http://schemas.microsoft.com/office/drawing/2014/main" id="{5F19A04A-5492-A96A-BA13-6CEE47ABFAE0}"/>
              </a:ext>
            </a:extLst>
          </p:cNvPr>
          <p:cNvSpPr/>
          <p:nvPr/>
        </p:nvSpPr>
        <p:spPr>
          <a:xfrm>
            <a:off x="2243926" y="209958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8" name="Rectangle: Rounded Corners 7">
            <a:extLst>
              <a:ext uri="{FF2B5EF4-FFF2-40B4-BE49-F238E27FC236}">
                <a16:creationId xmlns:a16="http://schemas.microsoft.com/office/drawing/2014/main" id="{535DB17A-57E4-DFC0-B4EB-761936AAEFB7}"/>
              </a:ext>
            </a:extLst>
          </p:cNvPr>
          <p:cNvSpPr/>
          <p:nvPr/>
        </p:nvSpPr>
        <p:spPr>
          <a:xfrm>
            <a:off x="2243926" y="3386815"/>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9" name="Rectangle: Rounded Corners 8">
            <a:extLst>
              <a:ext uri="{FF2B5EF4-FFF2-40B4-BE49-F238E27FC236}">
                <a16:creationId xmlns:a16="http://schemas.microsoft.com/office/drawing/2014/main" id="{6EAB9C35-DBE8-CACC-D704-81C33D74D409}"/>
              </a:ext>
            </a:extLst>
          </p:cNvPr>
          <p:cNvSpPr/>
          <p:nvPr/>
        </p:nvSpPr>
        <p:spPr>
          <a:xfrm>
            <a:off x="2243926" y="476383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11" name="Straight Arrow Connector 10">
            <a:extLst>
              <a:ext uri="{FF2B5EF4-FFF2-40B4-BE49-F238E27FC236}">
                <a16:creationId xmlns:a16="http://schemas.microsoft.com/office/drawing/2014/main" id="{58652926-68AE-A3D8-5782-C6F1604D8599}"/>
              </a:ext>
            </a:extLst>
          </p:cNvPr>
          <p:cNvCxnSpPr>
            <a:cxnSpLocks/>
          </p:cNvCxnSpPr>
          <p:nvPr/>
        </p:nvCxnSpPr>
        <p:spPr>
          <a:xfrm>
            <a:off x="3006861" y="3013986"/>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3393813-ECA5-7B44-D190-78889AF9FCBB}"/>
              </a:ext>
            </a:extLst>
          </p:cNvPr>
          <p:cNvCxnSpPr>
            <a:cxnSpLocks/>
          </p:cNvCxnSpPr>
          <p:nvPr/>
        </p:nvCxnSpPr>
        <p:spPr>
          <a:xfrm>
            <a:off x="3006861" y="4301215"/>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0DF216C5-6547-5042-16C9-D0F4972B3D3E}"/>
              </a:ext>
            </a:extLst>
          </p:cNvPr>
          <p:cNvSpPr txBox="1"/>
          <p:nvPr/>
        </p:nvSpPr>
        <p:spPr>
          <a:xfrm>
            <a:off x="6613906" y="546585"/>
            <a:ext cx="4109202" cy="707886"/>
          </a:xfrm>
          <a:prstGeom prst="rect">
            <a:avLst/>
          </a:prstGeom>
          <a:noFill/>
        </p:spPr>
        <p:txBody>
          <a:bodyPr wrap="none" rtlCol="0">
            <a:spAutoFit/>
          </a:bodyPr>
          <a:lstStyle/>
          <a:p>
            <a:pPr algn="ctr"/>
            <a:r>
              <a:rPr lang="en-US" sz="2000" b="1" u="sng" dirty="0"/>
              <a:t>Response Generation </a:t>
            </a:r>
            <a:r>
              <a:rPr lang="en-US" sz="2000" dirty="0"/>
              <a:t>module has </a:t>
            </a:r>
          </a:p>
          <a:p>
            <a:pPr algn="ctr"/>
            <a:r>
              <a:rPr lang="en-US" sz="2000" dirty="0"/>
              <a:t>three main component in itself</a:t>
            </a:r>
          </a:p>
        </p:txBody>
      </p:sp>
      <p:sp>
        <p:nvSpPr>
          <p:cNvPr id="16" name="Rectangle 15">
            <a:extLst>
              <a:ext uri="{FF2B5EF4-FFF2-40B4-BE49-F238E27FC236}">
                <a16:creationId xmlns:a16="http://schemas.microsoft.com/office/drawing/2014/main" id="{0556A642-CB57-8BAB-5345-5DEA4400D08F}"/>
              </a:ext>
            </a:extLst>
          </p:cNvPr>
          <p:cNvSpPr/>
          <p:nvPr/>
        </p:nvSpPr>
        <p:spPr>
          <a:xfrm>
            <a:off x="6923853" y="1553918"/>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FA5747E-BB44-8ECD-07BA-DF7A1FCB3C33}"/>
              </a:ext>
            </a:extLst>
          </p:cNvPr>
          <p:cNvSpPr txBox="1"/>
          <p:nvPr/>
        </p:nvSpPr>
        <p:spPr>
          <a:xfrm>
            <a:off x="7238005" y="1558611"/>
            <a:ext cx="3284874" cy="369332"/>
          </a:xfrm>
          <a:prstGeom prst="rect">
            <a:avLst/>
          </a:prstGeom>
          <a:noFill/>
        </p:spPr>
        <p:txBody>
          <a:bodyPr wrap="none" rtlCol="0">
            <a:spAutoFit/>
          </a:bodyPr>
          <a:lstStyle/>
          <a:p>
            <a:r>
              <a:rPr lang="en-US" b="1" i="1" dirty="0"/>
              <a:t>Response Generation Module</a:t>
            </a:r>
          </a:p>
        </p:txBody>
      </p:sp>
      <p:sp>
        <p:nvSpPr>
          <p:cNvPr id="18" name="Rectangle: Rounded Corners 17">
            <a:extLst>
              <a:ext uri="{FF2B5EF4-FFF2-40B4-BE49-F238E27FC236}">
                <a16:creationId xmlns:a16="http://schemas.microsoft.com/office/drawing/2014/main" id="{3719FB58-AF7F-C96C-D56D-7A21689E09C4}"/>
              </a:ext>
            </a:extLst>
          </p:cNvPr>
          <p:cNvSpPr/>
          <p:nvPr/>
        </p:nvSpPr>
        <p:spPr>
          <a:xfrm>
            <a:off x="7821425" y="209958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19" name="Rectangle: Rounded Corners 18">
            <a:extLst>
              <a:ext uri="{FF2B5EF4-FFF2-40B4-BE49-F238E27FC236}">
                <a16:creationId xmlns:a16="http://schemas.microsoft.com/office/drawing/2014/main" id="{B6F2E36A-6B7C-AB1A-0E2F-DECE5E20AE7F}"/>
              </a:ext>
            </a:extLst>
          </p:cNvPr>
          <p:cNvSpPr/>
          <p:nvPr/>
        </p:nvSpPr>
        <p:spPr>
          <a:xfrm>
            <a:off x="7821425" y="3386815"/>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20" name="Rectangle: Rounded Corners 19">
            <a:extLst>
              <a:ext uri="{FF2B5EF4-FFF2-40B4-BE49-F238E27FC236}">
                <a16:creationId xmlns:a16="http://schemas.microsoft.com/office/drawing/2014/main" id="{E036D52C-55FC-0FE6-FF1C-1F0A531B2213}"/>
              </a:ext>
            </a:extLst>
          </p:cNvPr>
          <p:cNvSpPr/>
          <p:nvPr/>
        </p:nvSpPr>
        <p:spPr>
          <a:xfrm>
            <a:off x="7821425" y="476383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21" name="Straight Arrow Connector 20">
            <a:extLst>
              <a:ext uri="{FF2B5EF4-FFF2-40B4-BE49-F238E27FC236}">
                <a16:creationId xmlns:a16="http://schemas.microsoft.com/office/drawing/2014/main" id="{F4B66180-DBC2-D175-0882-03D3333A2BBB}"/>
              </a:ext>
            </a:extLst>
          </p:cNvPr>
          <p:cNvCxnSpPr>
            <a:cxnSpLocks/>
          </p:cNvCxnSpPr>
          <p:nvPr/>
        </p:nvCxnSpPr>
        <p:spPr>
          <a:xfrm>
            <a:off x="8584360" y="3013986"/>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5E6A304-249B-DF64-98DF-E48EC30998E0}"/>
              </a:ext>
            </a:extLst>
          </p:cNvPr>
          <p:cNvCxnSpPr>
            <a:cxnSpLocks/>
          </p:cNvCxnSpPr>
          <p:nvPr/>
        </p:nvCxnSpPr>
        <p:spPr>
          <a:xfrm>
            <a:off x="8584360" y="4301215"/>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948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41A8-2142-8A6A-44A5-0AE5C7A4B6F9}"/>
              </a:ext>
            </a:extLst>
          </p:cNvPr>
          <p:cNvSpPr>
            <a:spLocks noGrp="1"/>
          </p:cNvSpPr>
          <p:nvPr>
            <p:ph type="title"/>
          </p:nvPr>
        </p:nvSpPr>
        <p:spPr>
          <a:xfrm>
            <a:off x="451122" y="0"/>
            <a:ext cx="9321177" cy="1654408"/>
          </a:xfrm>
        </p:spPr>
        <p:txBody>
          <a:bodyPr>
            <a:normAutofit/>
          </a:bodyPr>
          <a:lstStyle/>
          <a:p>
            <a:r>
              <a:rPr lang="en-US" sz="4000" b="1" dirty="0"/>
              <a:t>Controlling LLM output and error handling </a:t>
            </a:r>
          </a:p>
        </p:txBody>
      </p:sp>
      <p:sp>
        <p:nvSpPr>
          <p:cNvPr id="4" name="TextBox 3">
            <a:extLst>
              <a:ext uri="{FF2B5EF4-FFF2-40B4-BE49-F238E27FC236}">
                <a16:creationId xmlns:a16="http://schemas.microsoft.com/office/drawing/2014/main" id="{2A20A644-14B0-1CA5-ED56-D4DFE3DD3FC6}"/>
              </a:ext>
            </a:extLst>
          </p:cNvPr>
          <p:cNvSpPr txBox="1"/>
          <p:nvPr/>
        </p:nvSpPr>
        <p:spPr>
          <a:xfrm>
            <a:off x="723666" y="1654407"/>
            <a:ext cx="10193036" cy="44627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Controlling the LLM output with prompt (i.e., prompt engineering):</a:t>
            </a:r>
          </a:p>
          <a:p>
            <a:endParaRPr lang="en-US" sz="2400" dirty="0"/>
          </a:p>
          <a:p>
            <a:pPr marL="742950" lvl="1" indent="-285750">
              <a:buFont typeface="Wingdings" panose="05000000000000000000" pitchFamily="2" charset="2"/>
              <a:buChar char="§"/>
            </a:pPr>
            <a:r>
              <a:rPr lang="en-US" sz="2000" dirty="0"/>
              <a:t>Modify the prompt and try to use the best prompt to get the most desirable output corresponding to the specific task</a:t>
            </a:r>
          </a:p>
          <a:p>
            <a:pPr lvl="1"/>
            <a:endParaRPr lang="en-US" sz="2000" dirty="0"/>
          </a:p>
          <a:p>
            <a:pPr marL="742950" lvl="1" indent="-285750">
              <a:buFont typeface="Wingdings" panose="05000000000000000000" pitchFamily="2" charset="2"/>
              <a:buChar char="§"/>
            </a:pPr>
            <a:r>
              <a:rPr lang="en-US" sz="2000" dirty="0"/>
              <a:t>Note that modifying prompt </a:t>
            </a:r>
            <a:r>
              <a:rPr lang="en-US" sz="2000" b="1" dirty="0"/>
              <a:t>does not </a:t>
            </a:r>
            <a:r>
              <a:rPr lang="en-US" sz="2000" dirty="0"/>
              <a:t>guarantee the desired output</a:t>
            </a:r>
          </a:p>
          <a:p>
            <a:pPr marL="285750" indent="-285750">
              <a:buFont typeface="Wingdings" panose="05000000000000000000" pitchFamily="2" charset="2"/>
              <a:buChar char="§"/>
            </a:pPr>
            <a:endParaRPr lang="en-US" sz="2400" dirty="0"/>
          </a:p>
          <a:p>
            <a:pPr marL="342900" indent="-342900">
              <a:buFont typeface="Wingdings" panose="05000000000000000000" pitchFamily="2" charset="2"/>
              <a:buChar char="q"/>
            </a:pPr>
            <a:r>
              <a:rPr lang="en-US" sz="2400" dirty="0"/>
              <a:t>Verify the input data, and the LLM output with custom verification check</a:t>
            </a:r>
          </a:p>
          <a:p>
            <a:pPr marL="342900" indent="-342900">
              <a:buFont typeface="Wingdings" panose="05000000000000000000" pitchFamily="2" charset="2"/>
              <a:buChar char="q"/>
            </a:pPr>
            <a:endParaRPr lang="en-US" sz="2400" dirty="0"/>
          </a:p>
          <a:p>
            <a:pPr marL="800100" lvl="1" indent="-342900">
              <a:buFont typeface="Wingdings" panose="05000000000000000000" pitchFamily="2" charset="2"/>
              <a:buChar char="§"/>
            </a:pPr>
            <a:r>
              <a:rPr lang="en-US" sz="2000" dirty="0"/>
              <a:t>Verify the input data type and format to every module before passing it to the prompt and make LLM API call</a:t>
            </a:r>
          </a:p>
          <a:p>
            <a:pPr marL="800100" lvl="1" indent="-342900">
              <a:buFont typeface="Wingdings" panose="05000000000000000000" pitchFamily="2" charset="2"/>
              <a:buChar char="§"/>
            </a:pPr>
            <a:endParaRPr lang="en-US" sz="2400" dirty="0"/>
          </a:p>
          <a:p>
            <a:pPr marL="800100" lvl="1" indent="-342900">
              <a:buFont typeface="Wingdings" panose="05000000000000000000" pitchFamily="2" charset="2"/>
              <a:buChar char="§"/>
            </a:pPr>
            <a:r>
              <a:rPr lang="en-US" sz="2000" dirty="0"/>
              <a:t>Verify the output of LLM to make sure it is an acceptable output</a:t>
            </a:r>
          </a:p>
        </p:txBody>
      </p:sp>
    </p:spTree>
    <p:extLst>
      <p:ext uri="{BB962C8B-B14F-4D97-AF65-F5344CB8AC3E}">
        <p14:creationId xmlns:p14="http://schemas.microsoft.com/office/powerpoint/2010/main" val="292026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8FF7-BF32-5CE5-CD0E-028B6F745883}"/>
              </a:ext>
            </a:extLst>
          </p:cNvPr>
          <p:cNvSpPr>
            <a:spLocks noGrp="1"/>
          </p:cNvSpPr>
          <p:nvPr>
            <p:ph type="title"/>
          </p:nvPr>
        </p:nvSpPr>
        <p:spPr>
          <a:xfrm>
            <a:off x="625548" y="0"/>
            <a:ext cx="8986284" cy="1102168"/>
          </a:xfrm>
        </p:spPr>
        <p:txBody>
          <a:bodyPr>
            <a:normAutofit/>
          </a:bodyPr>
          <a:lstStyle/>
          <a:p>
            <a:r>
              <a:rPr lang="en-US" sz="2400" dirty="0"/>
              <a:t>Classification Prompt:</a:t>
            </a:r>
          </a:p>
        </p:txBody>
      </p:sp>
      <p:sp>
        <p:nvSpPr>
          <p:cNvPr id="5" name="Rectangle 4">
            <a:extLst>
              <a:ext uri="{FF2B5EF4-FFF2-40B4-BE49-F238E27FC236}">
                <a16:creationId xmlns:a16="http://schemas.microsoft.com/office/drawing/2014/main" id="{FFA16707-68DB-B712-0EDC-00FA8AA9C47F}"/>
              </a:ext>
            </a:extLst>
          </p:cNvPr>
          <p:cNvSpPr/>
          <p:nvPr/>
        </p:nvSpPr>
        <p:spPr>
          <a:xfrm>
            <a:off x="400057" y="1479490"/>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343EBE6-2DA2-251C-F357-3B5A58159B02}"/>
              </a:ext>
            </a:extLst>
          </p:cNvPr>
          <p:cNvSpPr txBox="1"/>
          <p:nvPr/>
        </p:nvSpPr>
        <p:spPr>
          <a:xfrm>
            <a:off x="1465924" y="1479490"/>
            <a:ext cx="2478371" cy="369332"/>
          </a:xfrm>
          <a:prstGeom prst="rect">
            <a:avLst/>
          </a:prstGeom>
          <a:noFill/>
        </p:spPr>
        <p:txBody>
          <a:bodyPr wrap="none" rtlCol="0">
            <a:spAutoFit/>
          </a:bodyPr>
          <a:lstStyle/>
          <a:p>
            <a:r>
              <a:rPr lang="en-US" b="1" i="1" dirty="0"/>
              <a:t>Classification Module</a:t>
            </a:r>
          </a:p>
        </p:txBody>
      </p:sp>
      <p:sp>
        <p:nvSpPr>
          <p:cNvPr id="7" name="Rectangle: Rounded Corners 6">
            <a:extLst>
              <a:ext uri="{FF2B5EF4-FFF2-40B4-BE49-F238E27FC236}">
                <a16:creationId xmlns:a16="http://schemas.microsoft.com/office/drawing/2014/main" id="{C1B5DB0E-2D7B-77BA-2D01-9B8ECDD48255}"/>
              </a:ext>
            </a:extLst>
          </p:cNvPr>
          <p:cNvSpPr/>
          <p:nvPr/>
        </p:nvSpPr>
        <p:spPr>
          <a:xfrm>
            <a:off x="1297629" y="2025158"/>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8" name="Rectangle: Rounded Corners 7">
            <a:extLst>
              <a:ext uri="{FF2B5EF4-FFF2-40B4-BE49-F238E27FC236}">
                <a16:creationId xmlns:a16="http://schemas.microsoft.com/office/drawing/2014/main" id="{C4E49DDF-7864-F563-14C0-5F789D9B5DA4}"/>
              </a:ext>
            </a:extLst>
          </p:cNvPr>
          <p:cNvSpPr/>
          <p:nvPr/>
        </p:nvSpPr>
        <p:spPr>
          <a:xfrm>
            <a:off x="1297629" y="3312387"/>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9" name="Rectangle: Rounded Corners 8">
            <a:extLst>
              <a:ext uri="{FF2B5EF4-FFF2-40B4-BE49-F238E27FC236}">
                <a16:creationId xmlns:a16="http://schemas.microsoft.com/office/drawing/2014/main" id="{3B6C18B7-856F-6C72-74BF-ACC8FB8D7D8B}"/>
              </a:ext>
            </a:extLst>
          </p:cNvPr>
          <p:cNvSpPr/>
          <p:nvPr/>
        </p:nvSpPr>
        <p:spPr>
          <a:xfrm>
            <a:off x="1297629" y="4689408"/>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10" name="Straight Arrow Connector 9">
            <a:extLst>
              <a:ext uri="{FF2B5EF4-FFF2-40B4-BE49-F238E27FC236}">
                <a16:creationId xmlns:a16="http://schemas.microsoft.com/office/drawing/2014/main" id="{D4E31C86-EEE7-8CE3-FB14-9327C3A65C2E}"/>
              </a:ext>
            </a:extLst>
          </p:cNvPr>
          <p:cNvCxnSpPr>
            <a:cxnSpLocks/>
          </p:cNvCxnSpPr>
          <p:nvPr/>
        </p:nvCxnSpPr>
        <p:spPr>
          <a:xfrm>
            <a:off x="2060564" y="2939558"/>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BCACA43-655D-1E74-6B02-13F2253E926C}"/>
              </a:ext>
            </a:extLst>
          </p:cNvPr>
          <p:cNvCxnSpPr>
            <a:cxnSpLocks/>
          </p:cNvCxnSpPr>
          <p:nvPr/>
        </p:nvCxnSpPr>
        <p:spPr>
          <a:xfrm>
            <a:off x="2060564" y="4226787"/>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Rounded Corners 11">
            <a:extLst>
              <a:ext uri="{FF2B5EF4-FFF2-40B4-BE49-F238E27FC236}">
                <a16:creationId xmlns:a16="http://schemas.microsoft.com/office/drawing/2014/main" id="{8A7E12B0-E18A-1402-28C9-DD1E41486E95}"/>
              </a:ext>
            </a:extLst>
          </p:cNvPr>
          <p:cNvSpPr/>
          <p:nvPr/>
        </p:nvSpPr>
        <p:spPr>
          <a:xfrm>
            <a:off x="4707230" y="424405"/>
            <a:ext cx="6859222" cy="288798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2021D-D8AC-31C7-8D51-691B699FA1DC}"/>
              </a:ext>
            </a:extLst>
          </p:cNvPr>
          <p:cNvSpPr txBox="1"/>
          <p:nvPr/>
        </p:nvSpPr>
        <p:spPr>
          <a:xfrm>
            <a:off x="4750435" y="694660"/>
            <a:ext cx="6464911" cy="2308324"/>
          </a:xfrm>
          <a:prstGeom prst="rect">
            <a:avLst/>
          </a:prstGeom>
          <a:noFill/>
        </p:spPr>
        <p:txBody>
          <a:bodyPr wrap="none" rtlCol="0">
            <a:spAutoFit/>
          </a:bodyPr>
          <a:lstStyle/>
          <a:p>
            <a:r>
              <a:rPr lang="en-US" sz="1400" dirty="0"/>
              <a:t>Given the following email, </a:t>
            </a:r>
            <a:r>
              <a:rPr lang="en-US" sz="1400" b="1" dirty="0"/>
              <a:t>classify the email and assign one</a:t>
            </a:r>
          </a:p>
          <a:p>
            <a:r>
              <a:rPr lang="en-US" sz="1400" b="1" dirty="0"/>
              <a:t>Of given categories</a:t>
            </a:r>
            <a:r>
              <a:rPr lang="en-US" sz="1400" dirty="0"/>
              <a:t>.</a:t>
            </a:r>
          </a:p>
          <a:p>
            <a:r>
              <a:rPr lang="en-US" sz="1400" dirty="0"/>
              <a:t>…..</a:t>
            </a:r>
          </a:p>
          <a:p>
            <a:endParaRPr lang="en-US" sz="1400" dirty="0"/>
          </a:p>
          <a:p>
            <a:r>
              <a:rPr lang="en-US" sz="1400" dirty="0"/>
              <a:t>Structure your output in the following format:</a:t>
            </a:r>
          </a:p>
          <a:p>
            <a:endParaRPr lang="en-US" sz="1400" dirty="0"/>
          </a:p>
          <a:p>
            <a:r>
              <a:rPr lang="en-US" sz="1400" dirty="0"/>
              <a:t>&lt;output&gt;</a:t>
            </a:r>
          </a:p>
          <a:p>
            <a:r>
              <a:rPr lang="en-US" sz="1400" dirty="0"/>
              <a:t>       &lt;</a:t>
            </a:r>
            <a:r>
              <a:rPr lang="en-US" sz="1400" b="1" dirty="0"/>
              <a:t>string</a:t>
            </a:r>
            <a:r>
              <a:rPr lang="en-US" sz="1400" dirty="0"/>
              <a:t> name=“</a:t>
            </a:r>
            <a:r>
              <a:rPr lang="en-US" sz="1400" b="1" dirty="0"/>
              <a:t>sentiment</a:t>
            </a:r>
            <a:r>
              <a:rPr lang="en-US" sz="1400" dirty="0"/>
              <a:t>” format= “</a:t>
            </a:r>
            <a:r>
              <a:rPr lang="en-US" sz="1400" b="1" dirty="0"/>
              <a:t>chose from category1, category2,…</a:t>
            </a:r>
            <a:r>
              <a:rPr lang="en-US" sz="1400" dirty="0"/>
              <a:t> ” /&gt;</a:t>
            </a:r>
          </a:p>
          <a:p>
            <a:r>
              <a:rPr lang="en-US" sz="1400" dirty="0"/>
              <a:t>&lt;/output&gt;</a:t>
            </a:r>
          </a:p>
          <a:p>
            <a:endParaRPr lang="en-US" dirty="0"/>
          </a:p>
        </p:txBody>
      </p:sp>
      <p:sp>
        <p:nvSpPr>
          <p:cNvPr id="14" name="Rectangle: Rounded Corners 13">
            <a:extLst>
              <a:ext uri="{FF2B5EF4-FFF2-40B4-BE49-F238E27FC236}">
                <a16:creationId xmlns:a16="http://schemas.microsoft.com/office/drawing/2014/main" id="{60634475-A876-4777-D1F9-16DD597562A0}"/>
              </a:ext>
            </a:extLst>
          </p:cNvPr>
          <p:cNvSpPr/>
          <p:nvPr/>
        </p:nvSpPr>
        <p:spPr>
          <a:xfrm>
            <a:off x="4750435" y="3699809"/>
            <a:ext cx="7041508" cy="312123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A818F7E-2C11-ABFB-40B8-096901A12BFE}"/>
              </a:ext>
            </a:extLst>
          </p:cNvPr>
          <p:cNvSpPr txBox="1"/>
          <p:nvPr/>
        </p:nvSpPr>
        <p:spPr>
          <a:xfrm>
            <a:off x="4750435" y="55073"/>
            <a:ext cx="3067891" cy="369332"/>
          </a:xfrm>
          <a:prstGeom prst="rect">
            <a:avLst/>
          </a:prstGeom>
          <a:noFill/>
        </p:spPr>
        <p:txBody>
          <a:bodyPr wrap="none" rtlCol="0">
            <a:spAutoFit/>
          </a:bodyPr>
          <a:lstStyle/>
          <a:p>
            <a:r>
              <a:rPr lang="en-US" b="1" i="1" dirty="0"/>
              <a:t>Option 1: extraction prompt</a:t>
            </a:r>
          </a:p>
        </p:txBody>
      </p:sp>
      <p:sp>
        <p:nvSpPr>
          <p:cNvPr id="16" name="TextBox 15">
            <a:extLst>
              <a:ext uri="{FF2B5EF4-FFF2-40B4-BE49-F238E27FC236}">
                <a16:creationId xmlns:a16="http://schemas.microsoft.com/office/drawing/2014/main" id="{9CACAE49-2B13-993E-2917-D3E3FE49A8B4}"/>
              </a:ext>
            </a:extLst>
          </p:cNvPr>
          <p:cNvSpPr txBox="1"/>
          <p:nvPr/>
        </p:nvSpPr>
        <p:spPr>
          <a:xfrm>
            <a:off x="4862294" y="3359694"/>
            <a:ext cx="4547520" cy="369332"/>
          </a:xfrm>
          <a:prstGeom prst="rect">
            <a:avLst/>
          </a:prstGeom>
          <a:noFill/>
        </p:spPr>
        <p:txBody>
          <a:bodyPr wrap="square" rtlCol="0">
            <a:spAutoFit/>
          </a:bodyPr>
          <a:lstStyle/>
          <a:p>
            <a:r>
              <a:rPr lang="en-US" b="1" i="1" dirty="0"/>
              <a:t>Option 2: use function calling ( Preferred)</a:t>
            </a:r>
          </a:p>
        </p:txBody>
      </p:sp>
      <p:sp>
        <p:nvSpPr>
          <p:cNvPr id="17" name="TextBox 16">
            <a:extLst>
              <a:ext uri="{FF2B5EF4-FFF2-40B4-BE49-F238E27FC236}">
                <a16:creationId xmlns:a16="http://schemas.microsoft.com/office/drawing/2014/main" id="{F2AE665F-9894-084A-C9B5-2EF7B163C0C5}"/>
              </a:ext>
            </a:extLst>
          </p:cNvPr>
          <p:cNvSpPr txBox="1"/>
          <p:nvPr/>
        </p:nvSpPr>
        <p:spPr>
          <a:xfrm>
            <a:off x="4949456" y="3681720"/>
            <a:ext cx="6924112" cy="3139321"/>
          </a:xfrm>
          <a:prstGeom prst="rect">
            <a:avLst/>
          </a:prstGeom>
          <a:noFill/>
        </p:spPr>
        <p:txBody>
          <a:bodyPr wrap="square" rtlCol="0">
            <a:spAutoFit/>
          </a:bodyPr>
          <a:lstStyle/>
          <a:p>
            <a:r>
              <a:rPr lang="en-US" dirty="0"/>
              <a:t> </a:t>
            </a:r>
            <a:r>
              <a:rPr lang="en-US" sz="1200" dirty="0"/>
              <a:t>functions = [</a:t>
            </a:r>
          </a:p>
          <a:p>
            <a:r>
              <a:rPr lang="en-US" sz="1200" dirty="0"/>
              <a:t>            {</a:t>
            </a:r>
          </a:p>
          <a:p>
            <a:r>
              <a:rPr lang="en-US" sz="1200" dirty="0"/>
              <a:t>                "name": "</a:t>
            </a:r>
            <a:r>
              <a:rPr lang="en-US" sz="1200" b="1" dirty="0"/>
              <a:t>classification</a:t>
            </a:r>
            <a:r>
              <a:rPr lang="en-US" sz="1200" dirty="0"/>
              <a:t>",</a:t>
            </a:r>
          </a:p>
          <a:p>
            <a:r>
              <a:rPr lang="en-US" sz="1200" dirty="0"/>
              <a:t>                "description": "</a:t>
            </a:r>
            <a:r>
              <a:rPr lang="en-US" sz="1200" b="1" dirty="0"/>
              <a:t>classify the email and assign one of given categories</a:t>
            </a:r>
            <a:r>
              <a:rPr lang="en-US" sz="1200" dirty="0"/>
              <a:t>.",</a:t>
            </a:r>
          </a:p>
          <a:p>
            <a:r>
              <a:rPr lang="en-US" sz="1200" dirty="0"/>
              <a:t>                "parameters": {</a:t>
            </a:r>
          </a:p>
          <a:p>
            <a:r>
              <a:rPr lang="en-US" sz="1200" dirty="0"/>
              <a:t>                    "type": "object",</a:t>
            </a:r>
          </a:p>
          <a:p>
            <a:r>
              <a:rPr lang="en-US" sz="1200" dirty="0"/>
              <a:t>                    "properties": {</a:t>
            </a:r>
          </a:p>
          <a:p>
            <a:r>
              <a:rPr lang="en-US" sz="1200" dirty="0"/>
              <a:t>                        "</a:t>
            </a:r>
            <a:r>
              <a:rPr lang="en-US" sz="1200" b="1" dirty="0"/>
              <a:t>sentiment</a:t>
            </a:r>
            <a:r>
              <a:rPr lang="en-US" sz="1200" dirty="0"/>
              <a:t>": {</a:t>
            </a:r>
          </a:p>
          <a:p>
            <a:r>
              <a:rPr lang="en-US" sz="1200" dirty="0"/>
              <a:t>                            "type": "</a:t>
            </a:r>
            <a:r>
              <a:rPr lang="en-US" sz="1200" b="1" dirty="0"/>
              <a:t>string</a:t>
            </a:r>
            <a:r>
              <a:rPr lang="en-US" sz="1200" dirty="0"/>
              <a:t>",</a:t>
            </a:r>
          </a:p>
          <a:p>
            <a:r>
              <a:rPr lang="en-US" sz="1200" dirty="0"/>
              <a:t>                            "description": f""“ </a:t>
            </a:r>
            <a:r>
              <a:rPr lang="en-US" sz="1200" b="1" dirty="0"/>
              <a:t>sentiment of the email, should be one of category 1,category2,…</a:t>
            </a:r>
            <a:r>
              <a:rPr lang="en-US" sz="1200" dirty="0"/>
              <a:t>""“,</a:t>
            </a:r>
          </a:p>
          <a:p>
            <a:r>
              <a:rPr lang="en-US" sz="1200" dirty="0"/>
              <a:t>	"</a:t>
            </a:r>
            <a:r>
              <a:rPr lang="en-US" sz="1200" dirty="0" err="1"/>
              <a:t>enum</a:t>
            </a:r>
            <a:r>
              <a:rPr lang="en-US" sz="1200" dirty="0"/>
              <a:t>": [</a:t>
            </a:r>
            <a:r>
              <a:rPr lang="en-US" sz="1200" b="1" dirty="0"/>
              <a:t>category 1,category2,…</a:t>
            </a:r>
            <a:r>
              <a:rPr lang="en-US" sz="1200" dirty="0"/>
              <a:t>],</a:t>
            </a:r>
          </a:p>
          <a:p>
            <a:r>
              <a:rPr lang="en-US" sz="1200" dirty="0"/>
              <a:t>                        },</a:t>
            </a:r>
          </a:p>
          <a:p>
            <a:r>
              <a:rPr lang="en-US" sz="1200" dirty="0"/>
              <a:t>                    },"required": ["sentiment"]</a:t>
            </a:r>
          </a:p>
          <a:p>
            <a:r>
              <a:rPr lang="en-US" sz="1200" dirty="0"/>
              <a:t>                },</a:t>
            </a:r>
          </a:p>
          <a:p>
            <a:r>
              <a:rPr lang="en-US" sz="1200" dirty="0"/>
              <a:t>            }</a:t>
            </a:r>
          </a:p>
          <a:p>
            <a:r>
              <a:rPr lang="en-US" sz="1200" dirty="0"/>
              <a:t>        ]</a:t>
            </a:r>
          </a:p>
        </p:txBody>
      </p:sp>
    </p:spTree>
    <p:extLst>
      <p:ext uri="{BB962C8B-B14F-4D97-AF65-F5344CB8AC3E}">
        <p14:creationId xmlns:p14="http://schemas.microsoft.com/office/powerpoint/2010/main" val="12891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E67CB8-F99E-5D93-4CF0-4A33919EF97C}"/>
              </a:ext>
            </a:extLst>
          </p:cNvPr>
          <p:cNvSpPr>
            <a:spLocks noGrp="1"/>
          </p:cNvSpPr>
          <p:nvPr>
            <p:ph type="title"/>
          </p:nvPr>
        </p:nvSpPr>
        <p:spPr>
          <a:xfrm>
            <a:off x="342662" y="53058"/>
            <a:ext cx="10633714" cy="845288"/>
          </a:xfrm>
        </p:spPr>
        <p:txBody>
          <a:bodyPr>
            <a:normAutofit/>
          </a:bodyPr>
          <a:lstStyle/>
          <a:p>
            <a:r>
              <a:rPr lang="en-US" sz="2400" b="1" dirty="0"/>
              <a:t>Classification Prompt </a:t>
            </a:r>
            <a:r>
              <a:rPr lang="en-US" sz="2400" dirty="0"/>
              <a:t>– Function calling ( </a:t>
            </a:r>
            <a:r>
              <a:rPr lang="en-US" sz="2400" dirty="0">
                <a:solidFill>
                  <a:srgbClr val="FF0000"/>
                </a:solidFill>
              </a:rPr>
              <a:t>OpenAI gpt-3.5-turbo and OpenAI gpt-4 </a:t>
            </a:r>
            <a:r>
              <a:rPr lang="en-US" sz="2400" dirty="0"/>
              <a:t>)</a:t>
            </a:r>
          </a:p>
        </p:txBody>
      </p:sp>
      <p:sp>
        <p:nvSpPr>
          <p:cNvPr id="5" name="Rectangle: Rounded Corners 4">
            <a:extLst>
              <a:ext uri="{FF2B5EF4-FFF2-40B4-BE49-F238E27FC236}">
                <a16:creationId xmlns:a16="http://schemas.microsoft.com/office/drawing/2014/main" id="{361B1BF9-F86C-D71D-57F5-C9B806594230}"/>
              </a:ext>
            </a:extLst>
          </p:cNvPr>
          <p:cNvSpPr/>
          <p:nvPr/>
        </p:nvSpPr>
        <p:spPr>
          <a:xfrm>
            <a:off x="5159789" y="3445731"/>
            <a:ext cx="6924113" cy="324746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DDEB1AD-13FB-B3A2-F7DE-36C437909EFD}"/>
              </a:ext>
            </a:extLst>
          </p:cNvPr>
          <p:cNvSpPr txBox="1"/>
          <p:nvPr/>
        </p:nvSpPr>
        <p:spPr>
          <a:xfrm>
            <a:off x="5271648" y="3105617"/>
            <a:ext cx="4547520" cy="369332"/>
          </a:xfrm>
          <a:prstGeom prst="rect">
            <a:avLst/>
          </a:prstGeom>
          <a:noFill/>
        </p:spPr>
        <p:txBody>
          <a:bodyPr wrap="square" rtlCol="0">
            <a:spAutoFit/>
          </a:bodyPr>
          <a:lstStyle/>
          <a:p>
            <a:r>
              <a:rPr lang="en-US" b="1" i="1" dirty="0"/>
              <a:t>Option 2: use function calling ( Preferred)</a:t>
            </a:r>
          </a:p>
        </p:txBody>
      </p:sp>
      <p:sp>
        <p:nvSpPr>
          <p:cNvPr id="7" name="TextBox 6">
            <a:extLst>
              <a:ext uri="{FF2B5EF4-FFF2-40B4-BE49-F238E27FC236}">
                <a16:creationId xmlns:a16="http://schemas.microsoft.com/office/drawing/2014/main" id="{73C0A68E-33EF-4838-3FAE-B8638CB315AE}"/>
              </a:ext>
            </a:extLst>
          </p:cNvPr>
          <p:cNvSpPr txBox="1"/>
          <p:nvPr/>
        </p:nvSpPr>
        <p:spPr>
          <a:xfrm>
            <a:off x="5271648" y="3474949"/>
            <a:ext cx="6924112" cy="3139321"/>
          </a:xfrm>
          <a:prstGeom prst="rect">
            <a:avLst/>
          </a:prstGeom>
          <a:noFill/>
        </p:spPr>
        <p:txBody>
          <a:bodyPr wrap="square" rtlCol="0">
            <a:spAutoFit/>
          </a:bodyPr>
          <a:lstStyle/>
          <a:p>
            <a:r>
              <a:rPr lang="en-US" dirty="0"/>
              <a:t> </a:t>
            </a:r>
            <a:r>
              <a:rPr lang="en-US" sz="1200" dirty="0"/>
              <a:t>functions = [</a:t>
            </a:r>
          </a:p>
          <a:p>
            <a:r>
              <a:rPr lang="en-US" sz="1200" dirty="0"/>
              <a:t>            {</a:t>
            </a:r>
          </a:p>
          <a:p>
            <a:r>
              <a:rPr lang="en-US" sz="1200" dirty="0"/>
              <a:t>                "name": "</a:t>
            </a:r>
            <a:r>
              <a:rPr lang="en-US" sz="1200" b="1" dirty="0"/>
              <a:t>classification</a:t>
            </a:r>
            <a:r>
              <a:rPr lang="en-US" sz="1200" dirty="0"/>
              <a:t>",</a:t>
            </a:r>
          </a:p>
          <a:p>
            <a:r>
              <a:rPr lang="en-US" sz="1200" dirty="0"/>
              <a:t>                "description": "</a:t>
            </a:r>
            <a:r>
              <a:rPr lang="en-US" sz="1200" b="1" dirty="0"/>
              <a:t>classify the email and assign one of given categories</a:t>
            </a:r>
            <a:r>
              <a:rPr lang="en-US" sz="1200" dirty="0"/>
              <a:t>.",</a:t>
            </a:r>
          </a:p>
          <a:p>
            <a:r>
              <a:rPr lang="en-US" sz="1200" dirty="0"/>
              <a:t>                "parameters": {</a:t>
            </a:r>
          </a:p>
          <a:p>
            <a:r>
              <a:rPr lang="en-US" sz="1200" dirty="0"/>
              <a:t>                    "type": "object",</a:t>
            </a:r>
          </a:p>
          <a:p>
            <a:r>
              <a:rPr lang="en-US" sz="1200" dirty="0"/>
              <a:t>                    "properties": {</a:t>
            </a:r>
          </a:p>
          <a:p>
            <a:r>
              <a:rPr lang="en-US" sz="1200" dirty="0"/>
              <a:t>                        "</a:t>
            </a:r>
            <a:r>
              <a:rPr lang="en-US" sz="1200" b="1" dirty="0"/>
              <a:t>sentiment</a:t>
            </a:r>
            <a:r>
              <a:rPr lang="en-US" sz="1200" dirty="0"/>
              <a:t>": {</a:t>
            </a:r>
          </a:p>
          <a:p>
            <a:r>
              <a:rPr lang="en-US" sz="1200" dirty="0"/>
              <a:t>                            "type": "</a:t>
            </a:r>
            <a:r>
              <a:rPr lang="en-US" sz="1200" b="1" dirty="0"/>
              <a:t>string</a:t>
            </a:r>
            <a:r>
              <a:rPr lang="en-US" sz="1200" dirty="0"/>
              <a:t>",</a:t>
            </a:r>
          </a:p>
          <a:p>
            <a:r>
              <a:rPr lang="en-US" sz="1200" dirty="0"/>
              <a:t>                            "description": f""“ </a:t>
            </a:r>
            <a:r>
              <a:rPr lang="en-US" sz="1200" b="1" dirty="0"/>
              <a:t>sentiment of the email, should be one of category 1,category2,…</a:t>
            </a:r>
            <a:r>
              <a:rPr lang="en-US" sz="1200" dirty="0"/>
              <a:t>""“,</a:t>
            </a:r>
          </a:p>
          <a:p>
            <a:r>
              <a:rPr lang="en-US" sz="1200" dirty="0"/>
              <a:t>	"</a:t>
            </a:r>
            <a:r>
              <a:rPr lang="en-US" sz="1200" dirty="0" err="1">
                <a:solidFill>
                  <a:srgbClr val="FF0000"/>
                </a:solidFill>
              </a:rPr>
              <a:t>enum</a:t>
            </a:r>
            <a:r>
              <a:rPr lang="en-US" sz="1200" dirty="0">
                <a:solidFill>
                  <a:srgbClr val="FF0000"/>
                </a:solidFill>
              </a:rPr>
              <a:t>": [</a:t>
            </a:r>
            <a:r>
              <a:rPr lang="en-US" sz="1200" b="1" dirty="0">
                <a:solidFill>
                  <a:srgbClr val="FF0000"/>
                </a:solidFill>
              </a:rPr>
              <a:t>category 1,category2,…</a:t>
            </a:r>
            <a:r>
              <a:rPr lang="en-US" sz="1200" dirty="0">
                <a:solidFill>
                  <a:srgbClr val="FF0000"/>
                </a:solidFill>
              </a:rPr>
              <a:t>]</a:t>
            </a:r>
            <a:r>
              <a:rPr lang="en-US" sz="1200" dirty="0"/>
              <a:t>,</a:t>
            </a:r>
          </a:p>
          <a:p>
            <a:r>
              <a:rPr lang="en-US" sz="1200" dirty="0"/>
              <a:t>                        },</a:t>
            </a:r>
          </a:p>
          <a:p>
            <a:r>
              <a:rPr lang="en-US" sz="1200" dirty="0"/>
              <a:t>                    },"</a:t>
            </a:r>
            <a:r>
              <a:rPr lang="en-US" sz="1200" dirty="0">
                <a:solidFill>
                  <a:srgbClr val="FF0000"/>
                </a:solidFill>
              </a:rPr>
              <a:t>required": ["sentiment"]</a:t>
            </a:r>
          </a:p>
          <a:p>
            <a:r>
              <a:rPr lang="en-US" sz="1200" dirty="0"/>
              <a:t>                },</a:t>
            </a:r>
          </a:p>
          <a:p>
            <a:r>
              <a:rPr lang="en-US" sz="1200" dirty="0"/>
              <a:t>            }</a:t>
            </a:r>
          </a:p>
          <a:p>
            <a:r>
              <a:rPr lang="en-US" sz="1200" dirty="0"/>
              <a:t>        ]</a:t>
            </a:r>
          </a:p>
        </p:txBody>
      </p:sp>
      <p:sp>
        <p:nvSpPr>
          <p:cNvPr id="8" name="TextBox 7">
            <a:extLst>
              <a:ext uri="{FF2B5EF4-FFF2-40B4-BE49-F238E27FC236}">
                <a16:creationId xmlns:a16="http://schemas.microsoft.com/office/drawing/2014/main" id="{C5A632CC-0EDC-9B2A-B69D-8396ABC67A7B}"/>
              </a:ext>
            </a:extLst>
          </p:cNvPr>
          <p:cNvSpPr txBox="1"/>
          <p:nvPr/>
        </p:nvSpPr>
        <p:spPr>
          <a:xfrm>
            <a:off x="342662" y="1017876"/>
            <a:ext cx="9634253" cy="2308324"/>
          </a:xfrm>
          <a:prstGeom prst="rect">
            <a:avLst/>
          </a:prstGeom>
          <a:noFill/>
        </p:spPr>
        <p:txBody>
          <a:bodyPr wrap="square" rtlCol="0">
            <a:spAutoFit/>
          </a:bodyPr>
          <a:lstStyle/>
          <a:p>
            <a:pPr marL="285750" indent="-285750">
              <a:buFont typeface="Wingdings" panose="05000000000000000000" pitchFamily="2" charset="2"/>
              <a:buChar char="v"/>
            </a:pPr>
            <a:r>
              <a:rPr lang="en-US" u="sng" dirty="0"/>
              <a:t>What is function calling</a:t>
            </a:r>
            <a:r>
              <a:rPr lang="en-US" dirty="0"/>
              <a:t>?</a:t>
            </a:r>
          </a:p>
          <a:p>
            <a:endParaRPr lang="en-US" dirty="0"/>
          </a:p>
          <a:p>
            <a:pPr marL="285750" indent="-285750">
              <a:buFont typeface="Arial" panose="020B0604020202020204" pitchFamily="34" charset="0"/>
              <a:buChar char="•"/>
            </a:pPr>
            <a:r>
              <a:rPr lang="en-US" dirty="0"/>
              <a:t>Given the function name, description, and information about function argument in structured format in prompt as well as user input task, LLM return the name of the function and appropriate arguments of function to complete the user input requested task.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9" name="TextBox 8">
            <a:extLst>
              <a:ext uri="{FF2B5EF4-FFF2-40B4-BE49-F238E27FC236}">
                <a16:creationId xmlns:a16="http://schemas.microsoft.com/office/drawing/2014/main" id="{21E38C12-D9F1-A5BA-4BD0-A79FDF53DD74}"/>
              </a:ext>
            </a:extLst>
          </p:cNvPr>
          <p:cNvSpPr txBox="1"/>
          <p:nvPr/>
        </p:nvSpPr>
        <p:spPr>
          <a:xfrm>
            <a:off x="342662" y="3065032"/>
            <a:ext cx="4763163" cy="3693319"/>
          </a:xfrm>
          <a:prstGeom prst="rect">
            <a:avLst/>
          </a:prstGeom>
          <a:noFill/>
        </p:spPr>
        <p:txBody>
          <a:bodyPr wrap="none" rtlCol="0">
            <a:spAutoFit/>
          </a:bodyPr>
          <a:lstStyle/>
          <a:p>
            <a:pPr marL="285750" indent="-285750">
              <a:buFont typeface="Wingdings" panose="05000000000000000000" pitchFamily="2" charset="2"/>
              <a:buChar char="v"/>
            </a:pPr>
            <a:r>
              <a:rPr lang="en-US" u="sng" dirty="0"/>
              <a:t>Advantages of Function calling</a:t>
            </a:r>
            <a:r>
              <a:rPr lang="en-US" dirty="0"/>
              <a:t>:  </a:t>
            </a:r>
          </a:p>
          <a:p>
            <a:r>
              <a:rPr lang="en-US" dirty="0"/>
              <a:t> </a:t>
            </a:r>
          </a:p>
          <a:p>
            <a:pPr marL="285750" indent="-285750">
              <a:buFont typeface="Arial" panose="020B0604020202020204" pitchFamily="34" charset="0"/>
              <a:buChar char="•"/>
            </a:pPr>
            <a:r>
              <a:rPr lang="en-US" dirty="0"/>
              <a:t>Easy to add more thing to extract</a:t>
            </a:r>
          </a:p>
          <a:p>
            <a:endParaRPr lang="en-US" dirty="0"/>
          </a:p>
          <a:p>
            <a:pPr marL="285750" indent="-285750">
              <a:buFont typeface="Arial" panose="020B0604020202020204" pitchFamily="34" charset="0"/>
              <a:buChar char="•"/>
            </a:pPr>
            <a:r>
              <a:rPr lang="en-US" dirty="0"/>
              <a:t>Make sure to get structured format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assign that use of function calling</a:t>
            </a:r>
          </a:p>
          <a:p>
            <a:r>
              <a:rPr lang="en-US" dirty="0"/>
              <a:t>is mandatory, optional, or forbidden.</a:t>
            </a:r>
          </a:p>
          <a:p>
            <a:endParaRPr lang="en-US" dirty="0"/>
          </a:p>
          <a:p>
            <a:pPr marL="285750" indent="-285750">
              <a:buFont typeface="Arial" panose="020B0604020202020204" pitchFamily="34" charset="0"/>
              <a:buChar char="•"/>
            </a:pPr>
            <a:r>
              <a:rPr lang="en-US" dirty="0"/>
              <a:t>You can  assign which function arguments </a:t>
            </a:r>
          </a:p>
          <a:p>
            <a:r>
              <a:rPr lang="en-US" dirty="0"/>
              <a:t>are mandatory and which ones being optional.</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103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6F4E5-254A-D1B6-99FD-86CE1CE293A5}"/>
              </a:ext>
            </a:extLst>
          </p:cNvPr>
          <p:cNvSpPr>
            <a:spLocks noGrp="1"/>
          </p:cNvSpPr>
          <p:nvPr>
            <p:ph idx="1"/>
          </p:nvPr>
        </p:nvSpPr>
        <p:spPr/>
        <p:txBody>
          <a:bodyPr/>
          <a:lstStyle/>
          <a:p>
            <a:r>
              <a:rPr lang="en-US" dirty="0"/>
              <a:t>Process involved in prompt engineering:</a:t>
            </a:r>
          </a:p>
        </p:txBody>
      </p:sp>
      <p:sp>
        <p:nvSpPr>
          <p:cNvPr id="4" name="Title 1">
            <a:extLst>
              <a:ext uri="{FF2B5EF4-FFF2-40B4-BE49-F238E27FC236}">
                <a16:creationId xmlns:a16="http://schemas.microsoft.com/office/drawing/2014/main" id="{4DD52E43-6419-F022-4C21-24AF8B472CE7}"/>
              </a:ext>
            </a:extLst>
          </p:cNvPr>
          <p:cNvSpPr>
            <a:spLocks noGrp="1"/>
          </p:cNvSpPr>
          <p:nvPr>
            <p:ph type="title"/>
          </p:nvPr>
        </p:nvSpPr>
        <p:spPr>
          <a:xfrm>
            <a:off x="838200" y="365125"/>
            <a:ext cx="10515600" cy="1325563"/>
          </a:xfrm>
        </p:spPr>
        <p:txBody>
          <a:bodyPr>
            <a:normAutofit/>
          </a:bodyPr>
          <a:lstStyle/>
          <a:p>
            <a:r>
              <a:rPr lang="en-US" sz="2400" b="1" dirty="0"/>
              <a:t>Email Generation Prompt</a:t>
            </a:r>
            <a:endParaRPr lang="en-US" sz="2400" dirty="0"/>
          </a:p>
        </p:txBody>
      </p:sp>
      <p:pic>
        <p:nvPicPr>
          <p:cNvPr id="5" name="Picture 4">
            <a:extLst>
              <a:ext uri="{FF2B5EF4-FFF2-40B4-BE49-F238E27FC236}">
                <a16:creationId xmlns:a16="http://schemas.microsoft.com/office/drawing/2014/main" id="{060EB6BE-98BB-6543-53BE-0766653CF2A8}"/>
              </a:ext>
            </a:extLst>
          </p:cNvPr>
          <p:cNvPicPr>
            <a:picLocks noChangeAspect="1"/>
          </p:cNvPicPr>
          <p:nvPr/>
        </p:nvPicPr>
        <p:blipFill>
          <a:blip r:embed="rId2"/>
          <a:stretch>
            <a:fillRect/>
          </a:stretch>
        </p:blipFill>
        <p:spPr>
          <a:xfrm>
            <a:off x="2162147" y="2644609"/>
            <a:ext cx="7867706" cy="3605725"/>
          </a:xfrm>
          <a:prstGeom prst="rect">
            <a:avLst/>
          </a:prstGeom>
        </p:spPr>
      </p:pic>
    </p:spTree>
    <p:extLst>
      <p:ext uri="{BB962C8B-B14F-4D97-AF65-F5344CB8AC3E}">
        <p14:creationId xmlns:p14="http://schemas.microsoft.com/office/powerpoint/2010/main" val="418846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0BB851-E985-DED4-5845-E8A8B4872930}"/>
              </a:ext>
            </a:extLst>
          </p:cNvPr>
          <p:cNvSpPr>
            <a:spLocks noGrp="1"/>
          </p:cNvSpPr>
          <p:nvPr>
            <p:ph type="title"/>
          </p:nvPr>
        </p:nvSpPr>
        <p:spPr>
          <a:xfrm>
            <a:off x="259614" y="340098"/>
            <a:ext cx="10633714" cy="845288"/>
          </a:xfrm>
        </p:spPr>
        <p:txBody>
          <a:bodyPr>
            <a:normAutofit/>
          </a:bodyPr>
          <a:lstStyle/>
          <a:p>
            <a:r>
              <a:rPr lang="en-US" sz="2400" b="1" dirty="0"/>
              <a:t>Email Generation Prompt</a:t>
            </a:r>
            <a:endParaRPr lang="en-US" sz="2400" dirty="0"/>
          </a:p>
        </p:txBody>
      </p:sp>
      <p:sp>
        <p:nvSpPr>
          <p:cNvPr id="7" name="Rectangle: Rounded Corners 6">
            <a:extLst>
              <a:ext uri="{FF2B5EF4-FFF2-40B4-BE49-F238E27FC236}">
                <a16:creationId xmlns:a16="http://schemas.microsoft.com/office/drawing/2014/main" id="{439E4018-48EE-363E-5381-B19606CC6000}"/>
              </a:ext>
            </a:extLst>
          </p:cNvPr>
          <p:cNvSpPr/>
          <p:nvPr/>
        </p:nvSpPr>
        <p:spPr>
          <a:xfrm>
            <a:off x="5207539" y="490091"/>
            <a:ext cx="6859222" cy="288798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562A619-AD0D-77ED-D0E0-BAA38892A6D0}"/>
              </a:ext>
            </a:extLst>
          </p:cNvPr>
          <p:cNvSpPr txBox="1"/>
          <p:nvPr/>
        </p:nvSpPr>
        <p:spPr>
          <a:xfrm>
            <a:off x="5400705" y="563475"/>
            <a:ext cx="6666056" cy="2893100"/>
          </a:xfrm>
          <a:prstGeom prst="rect">
            <a:avLst/>
          </a:prstGeom>
          <a:noFill/>
        </p:spPr>
        <p:txBody>
          <a:bodyPr wrap="none" rtlCol="0">
            <a:spAutoFit/>
          </a:bodyPr>
          <a:lstStyle/>
          <a:p>
            <a:r>
              <a:rPr lang="en-US" sz="1400" dirty="0"/>
              <a:t> </a:t>
            </a:r>
            <a:r>
              <a:rPr lang="en-US" sz="1400" dirty="0" err="1"/>
              <a:t>complaint_template</a:t>
            </a:r>
            <a:r>
              <a:rPr lang="en-US" sz="1400" dirty="0"/>
              <a:t> = </a:t>
            </a:r>
            <a:r>
              <a:rPr lang="en-US" sz="1400" dirty="0" err="1"/>
              <a:t>f"""You</a:t>
            </a:r>
            <a:r>
              <a:rPr lang="en-US" sz="1400" dirty="0"/>
              <a:t> are a great customer service agent \</a:t>
            </a:r>
          </a:p>
          <a:p>
            <a:r>
              <a:rPr lang="en-US" sz="1400" dirty="0"/>
              <a:t>        who can reply to a complaint emails promptly. Based on the \</a:t>
            </a:r>
          </a:p>
          <a:p>
            <a:r>
              <a:rPr lang="en-US" sz="1400" dirty="0"/>
              <a:t>        following received email, write an appropriate email response \</a:t>
            </a:r>
          </a:p>
          <a:p>
            <a:r>
              <a:rPr lang="en-US" sz="1400" dirty="0"/>
              <a:t>        to the customer, and let the customer know that we </a:t>
            </a:r>
            <a:r>
              <a:rPr lang="en-US" sz="1400" dirty="0" err="1"/>
              <a:t>recieved</a:t>
            </a:r>
            <a:r>
              <a:rPr lang="en-US" sz="1400" dirty="0"/>
              <a:t> the complain. \</a:t>
            </a:r>
          </a:p>
          <a:p>
            <a:r>
              <a:rPr lang="en-US" sz="1400" dirty="0"/>
              <a:t>        Let the customer know that a member of team will reach to him soon to address </a:t>
            </a:r>
          </a:p>
          <a:p>
            <a:r>
              <a:rPr lang="en-US" sz="1400" dirty="0"/>
              <a:t>        the issue. \</a:t>
            </a:r>
          </a:p>
          <a:p>
            <a:r>
              <a:rPr lang="en-US" sz="1400" dirty="0"/>
              <a:t>        Make sure to use the polite and understanding tone. \</a:t>
            </a:r>
          </a:p>
          <a:p>
            <a:r>
              <a:rPr lang="en-US" sz="1400" dirty="0"/>
              <a:t>        Do not use placeholder in email, use "customer" for the recipient's name. \</a:t>
            </a:r>
          </a:p>
          <a:p>
            <a:r>
              <a:rPr lang="en-US" sz="1400" dirty="0"/>
              <a:t>        Only Sign the response email with "Customer Service Team".  </a:t>
            </a:r>
          </a:p>
          <a:p>
            <a:r>
              <a:rPr lang="en-US" sz="1400" dirty="0"/>
              <a:t>        </a:t>
            </a:r>
          </a:p>
          <a:p>
            <a:r>
              <a:rPr lang="en-US" sz="1400" dirty="0"/>
              <a:t>        Here is the received email information:</a:t>
            </a:r>
          </a:p>
          <a:p>
            <a:r>
              <a:rPr lang="en-US" sz="1400" dirty="0"/>
              <a:t>        customer email body: {email['body’]}</a:t>
            </a:r>
          </a:p>
          <a:p>
            <a:r>
              <a:rPr lang="en-US" sz="1400" dirty="0"/>
              <a:t>        """</a:t>
            </a:r>
          </a:p>
        </p:txBody>
      </p:sp>
      <p:sp>
        <p:nvSpPr>
          <p:cNvPr id="9" name="TextBox 8">
            <a:extLst>
              <a:ext uri="{FF2B5EF4-FFF2-40B4-BE49-F238E27FC236}">
                <a16:creationId xmlns:a16="http://schemas.microsoft.com/office/drawing/2014/main" id="{41493EAA-A66B-FBB7-253F-9EE67BE96429}"/>
              </a:ext>
            </a:extLst>
          </p:cNvPr>
          <p:cNvSpPr txBox="1"/>
          <p:nvPr/>
        </p:nvSpPr>
        <p:spPr>
          <a:xfrm>
            <a:off x="56127" y="3295032"/>
            <a:ext cx="12319335" cy="3416320"/>
          </a:xfrm>
          <a:prstGeom prst="rect">
            <a:avLst/>
          </a:prstGeom>
          <a:noFill/>
        </p:spPr>
        <p:txBody>
          <a:bodyPr wrap="none" rtlCol="0">
            <a:spAutoFit/>
          </a:bodyPr>
          <a:lstStyle/>
          <a:p>
            <a:pPr marL="285750" indent="-285750">
              <a:buFont typeface="Wingdings" panose="05000000000000000000" pitchFamily="2" charset="2"/>
              <a:buChar char="v"/>
            </a:pPr>
            <a:r>
              <a:rPr lang="en-US" u="sng" dirty="0"/>
              <a:t>Prompt specification</a:t>
            </a:r>
            <a:r>
              <a:rPr lang="en-US" dirty="0"/>
              <a:t>:</a:t>
            </a:r>
          </a:p>
          <a:p>
            <a:endParaRPr lang="en-US" dirty="0"/>
          </a:p>
          <a:p>
            <a:pPr marL="285750" indent="-285750">
              <a:buFont typeface="Arial" panose="020B0604020202020204" pitchFamily="34" charset="0"/>
              <a:buChar char="•"/>
            </a:pPr>
            <a:r>
              <a:rPr lang="en-US" b="1" dirty="0"/>
              <a:t>Goal</a:t>
            </a:r>
            <a:r>
              <a:rPr lang="en-US" dirty="0"/>
              <a:t>: given the email and its corresponding classification, LLM should generate appropriate response respectively.  </a:t>
            </a:r>
          </a:p>
          <a:p>
            <a:endParaRPr lang="en-US" dirty="0"/>
          </a:p>
          <a:p>
            <a:pPr marL="285750" indent="-285750">
              <a:buFont typeface="Arial" panose="020B0604020202020204" pitchFamily="34" charset="0"/>
              <a:buChar char="•"/>
            </a:pPr>
            <a:r>
              <a:rPr lang="en-US" b="1" dirty="0"/>
              <a:t>Unique prompt</a:t>
            </a:r>
            <a:r>
              <a:rPr lang="en-US" dirty="0"/>
              <a:t>: One specific prompt for each classification category.</a:t>
            </a:r>
          </a:p>
          <a:p>
            <a:endParaRPr lang="en-US" dirty="0"/>
          </a:p>
          <a:p>
            <a:pPr marL="285750" indent="-285750">
              <a:buFont typeface="Arial" panose="020B0604020202020204" pitchFamily="34" charset="0"/>
              <a:buChar char="•"/>
            </a:pPr>
            <a:r>
              <a:rPr lang="en-US" b="1" dirty="0"/>
              <a:t>Use Domain expert</a:t>
            </a:r>
            <a:r>
              <a:rPr lang="en-US" dirty="0"/>
              <a:t>: use domain specific role and terminology.</a:t>
            </a:r>
          </a:p>
          <a:p>
            <a:r>
              <a:rPr lang="en-US" dirty="0"/>
              <a:t> i.e. you are a customer service agent with 10 years of experience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Include contextual guidance and style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Include output format: </a:t>
            </a:r>
            <a:r>
              <a:rPr lang="en-US" dirty="0"/>
              <a:t>use “customer” for recipient name. Only sign the response email with “Customer Service Team”</a:t>
            </a:r>
            <a:endParaRPr lang="en-US" b="1" dirty="0"/>
          </a:p>
        </p:txBody>
      </p:sp>
    </p:spTree>
    <p:extLst>
      <p:ext uri="{BB962C8B-B14F-4D97-AF65-F5344CB8AC3E}">
        <p14:creationId xmlns:p14="http://schemas.microsoft.com/office/powerpoint/2010/main" val="3800712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651</TotalTime>
  <Words>1055</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Aptos</vt:lpstr>
      <vt:lpstr>Aptos Display</vt:lpstr>
      <vt:lpstr>Arial</vt:lpstr>
      <vt:lpstr>Times New Roman</vt:lpstr>
      <vt:lpstr>Wingdings</vt:lpstr>
      <vt:lpstr>Office Theme</vt:lpstr>
      <vt:lpstr>LLM Integration Exercise: Email Classification and Automation </vt:lpstr>
      <vt:lpstr>Goal:</vt:lpstr>
      <vt:lpstr>Diagram for three main steps:</vt:lpstr>
      <vt:lpstr>PowerPoint Presentation</vt:lpstr>
      <vt:lpstr>Controlling LLM output and error handling </vt:lpstr>
      <vt:lpstr>Classification Prompt:</vt:lpstr>
      <vt:lpstr>Classification Prompt – Function calling ( OpenAI gpt-3.5-turbo and OpenAI gpt-4 )</vt:lpstr>
      <vt:lpstr>Email Generation Prompt</vt:lpstr>
      <vt:lpstr>Email Generation Prompt</vt:lpstr>
      <vt:lpstr>Verification and Error Handling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Ata Mohseni</dc:creator>
  <cp:lastModifiedBy>Ata Mohseni</cp:lastModifiedBy>
  <cp:revision>12</cp:revision>
  <dcterms:created xsi:type="dcterms:W3CDTF">2025-05-06T19:33:44Z</dcterms:created>
  <dcterms:modified xsi:type="dcterms:W3CDTF">2025-05-09T16:23:05Z</dcterms:modified>
</cp:coreProperties>
</file>