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3" r:id="rId1"/>
  </p:sldMasterIdLst>
  <p:notesMasterIdLst>
    <p:notesMasterId r:id="rId36"/>
  </p:notesMasterIdLst>
  <p:handoutMasterIdLst>
    <p:handoutMasterId r:id="rId37"/>
  </p:handoutMasterIdLst>
  <p:sldIdLst>
    <p:sldId id="459" r:id="rId2"/>
    <p:sldId id="426" r:id="rId3"/>
    <p:sldId id="427" r:id="rId4"/>
    <p:sldId id="428" r:id="rId5"/>
    <p:sldId id="429" r:id="rId6"/>
    <p:sldId id="430" r:id="rId7"/>
    <p:sldId id="431" r:id="rId8"/>
    <p:sldId id="432" r:id="rId9"/>
    <p:sldId id="433" r:id="rId10"/>
    <p:sldId id="451" r:id="rId11"/>
    <p:sldId id="452" r:id="rId12"/>
    <p:sldId id="453" r:id="rId13"/>
    <p:sldId id="454" r:id="rId14"/>
    <p:sldId id="455" r:id="rId15"/>
    <p:sldId id="456" r:id="rId16"/>
    <p:sldId id="457" r:id="rId17"/>
    <p:sldId id="458" r:id="rId18"/>
    <p:sldId id="434" r:id="rId19"/>
    <p:sldId id="435" r:id="rId20"/>
    <p:sldId id="436" r:id="rId21"/>
    <p:sldId id="437" r:id="rId22"/>
    <p:sldId id="438" r:id="rId23"/>
    <p:sldId id="439" r:id="rId24"/>
    <p:sldId id="440" r:id="rId25"/>
    <p:sldId id="441" r:id="rId26"/>
    <p:sldId id="442" r:id="rId27"/>
    <p:sldId id="443" r:id="rId28"/>
    <p:sldId id="444" r:id="rId29"/>
    <p:sldId id="445" r:id="rId30"/>
    <p:sldId id="446" r:id="rId31"/>
    <p:sldId id="447" r:id="rId32"/>
    <p:sldId id="448" r:id="rId33"/>
    <p:sldId id="449" r:id="rId34"/>
    <p:sldId id="450" r:id="rId35"/>
  </p:sldIdLst>
  <p:sldSz cx="9144000" cy="6858000" type="screen4x3"/>
  <p:notesSz cx="7099300" cy="10234613"/>
  <p:defaultTextStyle>
    <a:defPPr>
      <a:defRPr lang="tr-TR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FFCC"/>
    <a:srgbClr val="CCECFF"/>
    <a:srgbClr val="FF3300"/>
    <a:srgbClr val="FFEFFF"/>
    <a:srgbClr val="FFFBFF"/>
    <a:srgbClr val="EFE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9" autoAdjust="0"/>
    <p:restoredTop sz="94660"/>
  </p:normalViewPr>
  <p:slideViewPr>
    <p:cSldViewPr>
      <p:cViewPr varScale="1">
        <p:scale>
          <a:sx n="106" d="100"/>
          <a:sy n="106" d="100"/>
        </p:scale>
        <p:origin x="162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964" y="-126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1" tIns="49515" rIns="99031" bIns="49515" numCol="1" anchor="t" anchorCtr="0" compatLnSpc="1">
            <a:prstTxWarp prst="textNoShape">
              <a:avLst/>
            </a:prstTxWarp>
          </a:bodyPr>
          <a:lstStyle>
            <a:lvl1pPr defTabSz="990462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tr-TR"/>
              <a:t>CTIS 488 – 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1" tIns="49515" rIns="99031" bIns="49515" numCol="1" anchor="t" anchorCtr="0" compatLnSpc="1">
            <a:prstTxWarp prst="textNoShape">
              <a:avLst/>
            </a:prstTxWarp>
          </a:bodyPr>
          <a:lstStyle>
            <a:lvl1pPr algn="r" defTabSz="990462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tr-TR"/>
              <a:t>Duygu Albayrak</a:t>
            </a:r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1" tIns="49515" rIns="99031" bIns="49515" numCol="1" anchor="b" anchorCtr="0" compatLnSpc="1">
            <a:prstTxWarp prst="textNoShape">
              <a:avLst/>
            </a:prstTxWarp>
          </a:bodyPr>
          <a:lstStyle>
            <a:lvl1pPr defTabSz="990462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1" tIns="49515" rIns="99031" bIns="49515" numCol="1" anchor="b" anchorCtr="0" compatLnSpc="1">
            <a:prstTxWarp prst="textNoShape">
              <a:avLst/>
            </a:prstTxWarp>
          </a:bodyPr>
          <a:lstStyle>
            <a:lvl1pPr algn="r" defTabSz="990462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fld id="{D4ED2D3C-AB15-42B1-8990-46B98CEB8E7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2090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1" tIns="49515" rIns="99031" bIns="49515" numCol="1" anchor="t" anchorCtr="0" compatLnSpc="1">
            <a:prstTxWarp prst="textNoShape">
              <a:avLst/>
            </a:prstTxWarp>
          </a:bodyPr>
          <a:lstStyle>
            <a:lvl1pPr defTabSz="990462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1" tIns="49515" rIns="99031" bIns="49515" numCol="1" anchor="t" anchorCtr="0" compatLnSpc="1">
            <a:prstTxWarp prst="textNoShape">
              <a:avLst/>
            </a:prstTxWarp>
          </a:bodyPr>
          <a:lstStyle>
            <a:lvl1pPr algn="r" defTabSz="990462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1" tIns="49515" rIns="99031" bIns="495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Click to edit Master text styles</a:t>
            </a:r>
          </a:p>
          <a:p>
            <a:pPr lvl="1"/>
            <a:r>
              <a:rPr lang="tr-TR" noProof="0" smtClean="0"/>
              <a:t>Second level</a:t>
            </a:r>
          </a:p>
          <a:p>
            <a:pPr lvl="2"/>
            <a:r>
              <a:rPr lang="tr-TR" noProof="0" smtClean="0"/>
              <a:t>Third level</a:t>
            </a:r>
          </a:p>
          <a:p>
            <a:pPr lvl="3"/>
            <a:r>
              <a:rPr lang="tr-TR" noProof="0" smtClean="0"/>
              <a:t>Fourth level</a:t>
            </a:r>
          </a:p>
          <a:p>
            <a:pPr lvl="4"/>
            <a:r>
              <a:rPr lang="tr-TR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1" tIns="49515" rIns="99031" bIns="49515" numCol="1" anchor="b" anchorCtr="0" compatLnSpc="1">
            <a:prstTxWarp prst="textNoShape">
              <a:avLst/>
            </a:prstTxWarp>
          </a:bodyPr>
          <a:lstStyle>
            <a:lvl1pPr defTabSz="990462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1" tIns="49515" rIns="99031" bIns="49515" numCol="1" anchor="b" anchorCtr="0" compatLnSpc="1">
            <a:prstTxWarp prst="textNoShape">
              <a:avLst/>
            </a:prstTxWarp>
          </a:bodyPr>
          <a:lstStyle>
            <a:lvl1pPr algn="r" defTabSz="990462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fld id="{1295C00E-48AA-4B03-9A0D-9867987401AC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8043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ACAFE8-C590-4050-AEE1-AAFD2AAD9441}" type="slidenum">
              <a:rPr lang="tr-TR" smtClean="0">
                <a:latin typeface="Arial" charset="0"/>
              </a:rPr>
              <a:pPr/>
              <a:t>0</a:t>
            </a:fld>
            <a:endParaRPr lang="tr-TR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954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EFF2549A-F901-47F8-BDC2-64FA2EC9B581}" type="slidenum">
              <a:rPr lang="tr-TR" smtClean="0"/>
              <a:pPr defTabSz="989013"/>
              <a:t>9</a:t>
            </a:fld>
            <a:endParaRPr lang="tr-TR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5370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EDE06DBD-0FD4-4A8E-A7AC-A985F795FE1E}" type="slidenum">
              <a:rPr lang="tr-TR" smtClean="0"/>
              <a:pPr defTabSz="989013"/>
              <a:t>10</a:t>
            </a:fld>
            <a:endParaRPr lang="tr-TR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48179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BE5F3BE4-305B-4EDF-8F7A-A07D950CABB4}" type="slidenum">
              <a:rPr lang="tr-TR" smtClean="0"/>
              <a:pPr defTabSz="989013"/>
              <a:t>11</a:t>
            </a:fld>
            <a:endParaRPr lang="tr-TR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97138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F8E1C7A0-7A80-4383-AB21-F4FC5AFDBDE0}" type="slidenum">
              <a:rPr lang="tr-TR" smtClean="0"/>
              <a:pPr defTabSz="989013"/>
              <a:t>12</a:t>
            </a:fld>
            <a:endParaRPr lang="tr-TR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85882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AC76EBA0-9537-4973-B5A3-5A5C4FA61A7D}" type="slidenum">
              <a:rPr lang="tr-TR" smtClean="0"/>
              <a:pPr defTabSz="989013"/>
              <a:t>13</a:t>
            </a:fld>
            <a:endParaRPr lang="tr-TR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76031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62ED4367-5356-4520-BFE5-DA1DE436B08D}" type="slidenum">
              <a:rPr lang="tr-TR" smtClean="0"/>
              <a:pPr defTabSz="989013"/>
              <a:t>14</a:t>
            </a:fld>
            <a:endParaRPr lang="tr-TR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95902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48DC0906-39B1-4389-A44B-1D1A841BB93F}" type="slidenum">
              <a:rPr lang="tr-TR" smtClean="0"/>
              <a:pPr defTabSz="989013"/>
              <a:t>15</a:t>
            </a:fld>
            <a:endParaRPr lang="tr-TR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00127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A9D87C05-F170-4871-A696-32E4432D2D30}" type="slidenum">
              <a:rPr lang="tr-TR" smtClean="0"/>
              <a:pPr defTabSz="989013"/>
              <a:t>16</a:t>
            </a:fld>
            <a:endParaRPr lang="tr-TR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886861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EDE06DBD-0FD4-4A8E-A7AC-A985F795FE1E}" type="slidenum">
              <a:rPr lang="tr-TR" smtClean="0"/>
              <a:pPr defTabSz="989013"/>
              <a:t>17</a:t>
            </a:fld>
            <a:endParaRPr lang="tr-TR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34331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BE5F3BE4-305B-4EDF-8F7A-A07D950CABB4}" type="slidenum">
              <a:rPr lang="tr-TR" smtClean="0"/>
              <a:pPr defTabSz="989013"/>
              <a:t>18</a:t>
            </a:fld>
            <a:endParaRPr lang="tr-TR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17295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D9984B41-586F-4174-AA8D-47207CB3E96A}" type="slidenum">
              <a:rPr lang="tr-TR" smtClean="0"/>
              <a:pPr defTabSz="989013"/>
              <a:t>1</a:t>
            </a:fld>
            <a:endParaRPr lang="tr-TR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394069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F8E1C7A0-7A80-4383-AB21-F4FC5AFDBDE0}" type="slidenum">
              <a:rPr lang="tr-TR" smtClean="0"/>
              <a:pPr defTabSz="989013"/>
              <a:t>19</a:t>
            </a:fld>
            <a:endParaRPr lang="tr-TR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6804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AC76EBA0-9537-4973-B5A3-5A5C4FA61A7D}" type="slidenum">
              <a:rPr lang="tr-TR" smtClean="0"/>
              <a:pPr defTabSz="989013"/>
              <a:t>20</a:t>
            </a:fld>
            <a:endParaRPr lang="tr-TR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15663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62ED4367-5356-4520-BFE5-DA1DE436B08D}" type="slidenum">
              <a:rPr lang="tr-TR" smtClean="0"/>
              <a:pPr defTabSz="989013"/>
              <a:t>21</a:t>
            </a:fld>
            <a:endParaRPr lang="tr-TR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36146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48DC0906-39B1-4389-A44B-1D1A841BB93F}" type="slidenum">
              <a:rPr lang="tr-TR" smtClean="0"/>
              <a:pPr defTabSz="989013"/>
              <a:t>22</a:t>
            </a:fld>
            <a:endParaRPr lang="tr-TR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40099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A9D87C05-F170-4871-A696-32E4432D2D30}" type="slidenum">
              <a:rPr lang="tr-TR" smtClean="0"/>
              <a:pPr defTabSz="989013"/>
              <a:t>23</a:t>
            </a:fld>
            <a:endParaRPr lang="tr-TR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00588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11F4D209-BF8B-4872-A435-F8822017BF94}" type="slidenum">
              <a:rPr lang="tr-TR" smtClean="0"/>
              <a:pPr defTabSz="989013"/>
              <a:t>24</a:t>
            </a:fld>
            <a:endParaRPr lang="tr-TR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09046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C2600EA2-506B-45F2-933A-A4264730A56E}" type="slidenum">
              <a:rPr lang="tr-TR" smtClean="0"/>
              <a:pPr defTabSz="989013"/>
              <a:t>25</a:t>
            </a:fld>
            <a:endParaRPr lang="tr-TR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101939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6BA6B09-F626-4131-B7B7-80F747B39024}" type="slidenum">
              <a:rPr lang="tr-TR" smtClean="0"/>
              <a:pPr defTabSz="989013"/>
              <a:t>26</a:t>
            </a:fld>
            <a:endParaRPr lang="tr-TR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928240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5C2688C4-2CD6-45A6-83CE-A66374FC830E}" type="slidenum">
              <a:rPr lang="tr-TR" smtClean="0"/>
              <a:pPr defTabSz="989013"/>
              <a:t>27</a:t>
            </a:fld>
            <a:endParaRPr lang="tr-TR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65084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6B4CD3E4-2596-48C3-8AA4-9BB724C59854}" type="slidenum">
              <a:rPr lang="tr-TR" smtClean="0"/>
              <a:pPr defTabSz="989013"/>
              <a:t>28</a:t>
            </a:fld>
            <a:endParaRPr lang="tr-TR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615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40CC31E5-EE77-4360-83A8-A424F885014F}" type="slidenum">
              <a:rPr lang="tr-TR" smtClean="0"/>
              <a:pPr defTabSz="989013"/>
              <a:t>2</a:t>
            </a:fld>
            <a:endParaRPr lang="tr-TR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080706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C4766179-02E0-47BA-963B-0DDEBB9B74CB}" type="slidenum">
              <a:rPr lang="tr-TR" smtClean="0"/>
              <a:pPr defTabSz="989013"/>
              <a:t>29</a:t>
            </a:fld>
            <a:endParaRPr lang="tr-TR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418632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D1453D1A-21CB-4B1A-937C-2E142136E08C}" type="slidenum">
              <a:rPr lang="tr-TR" smtClean="0"/>
              <a:pPr defTabSz="989013"/>
              <a:t>30</a:t>
            </a:fld>
            <a:endParaRPr lang="tr-TR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043333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404B2CC2-3E1F-49C0-92C6-2844FFB175C7}" type="slidenum">
              <a:rPr lang="tr-TR" smtClean="0"/>
              <a:pPr defTabSz="989013"/>
              <a:t>31</a:t>
            </a:fld>
            <a:endParaRPr lang="tr-TR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848385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3466FA1B-7262-4673-989E-E73FC93ADE43}" type="slidenum">
              <a:rPr lang="tr-TR" smtClean="0"/>
              <a:pPr defTabSz="989013"/>
              <a:t>32</a:t>
            </a:fld>
            <a:endParaRPr lang="tr-TR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38392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234E5C7A-8BAD-4ADE-BA86-F87146CB1E9A}" type="slidenum">
              <a:rPr lang="tr-TR" smtClean="0"/>
              <a:pPr defTabSz="989013"/>
              <a:t>33</a:t>
            </a:fld>
            <a:endParaRPr lang="tr-TR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59880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DE6089CD-6FED-488F-8A1E-180737FB7058}" type="slidenum">
              <a:rPr lang="tr-TR" smtClean="0"/>
              <a:pPr defTabSz="989013"/>
              <a:t>3</a:t>
            </a:fld>
            <a:endParaRPr lang="tr-TR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86763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9F8F45FE-64B0-4D3F-97D6-139D4A1ADD49}" type="slidenum">
              <a:rPr lang="tr-TR" smtClean="0"/>
              <a:pPr defTabSz="989013"/>
              <a:t>4</a:t>
            </a:fld>
            <a:endParaRPr lang="tr-TR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3901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F913DF7F-B190-4030-88AA-8CC0414FC6DF}" type="slidenum">
              <a:rPr lang="tr-TR" smtClean="0"/>
              <a:pPr defTabSz="989013"/>
              <a:t>5</a:t>
            </a:fld>
            <a:endParaRPr lang="tr-TR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46698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208223F4-3E2A-4FC4-BD28-3F0F2BF3767C}" type="slidenum">
              <a:rPr lang="tr-TR" smtClean="0"/>
              <a:pPr defTabSz="989013"/>
              <a:t>6</a:t>
            </a:fld>
            <a:endParaRPr lang="tr-T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0636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D0F9E700-621A-4EA0-9082-BE7225F9B27D}" type="slidenum">
              <a:rPr lang="tr-TR" smtClean="0"/>
              <a:pPr defTabSz="989013"/>
              <a:t>7</a:t>
            </a:fld>
            <a:endParaRPr lang="tr-TR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20757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EFF2549A-F901-47F8-BDC2-64FA2EC9B581}" type="slidenum">
              <a:rPr lang="tr-TR" smtClean="0"/>
              <a:pPr defTabSz="989013"/>
              <a:t>8</a:t>
            </a:fld>
            <a:endParaRPr lang="tr-TR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11483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tr-TR" alt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tr-TR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+mj-lt"/>
              </a:defRPr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>
                <a:latin typeface="+mj-lt"/>
              </a:defRPr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>
            <a:lvl1pPr>
              <a:defRPr/>
            </a:lvl1pPr>
          </a:lstStyle>
          <a:p>
            <a:pPr>
              <a:defRPr/>
            </a:pPr>
            <a:fld id="{8BABAEC6-7632-4553-B3BC-94551159123B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Slide </a:t>
            </a:r>
            <a:fld id="{8B18ABCD-30A2-4CD2-9594-914AADD0C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Slide </a:t>
            </a:r>
            <a:fld id="{3C0B6815-FB9B-4176-A79F-3FE6671C60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Slide </a:t>
            </a:r>
            <a:fld id="{E5413C47-41AF-48A1-B3A9-C601A0B8BB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Slide </a:t>
            </a:r>
            <a:fld id="{0203F2E2-539C-4BE5-A1D0-5BF200136A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Slide </a:t>
            </a:r>
            <a:fld id="{CA8C44C5-6840-4136-BBAD-70F9B81584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Slide </a:t>
            </a:r>
            <a:fld id="{3C6A2FF8-5177-4F44-BB0F-3937AB1700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Slide </a:t>
            </a:r>
            <a:fld id="{582A06F5-90C4-4030-9C6A-3A6823BAF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Slide </a:t>
            </a:r>
            <a:fld id="{946C4C05-48FD-45D4-9BC0-CF7AE7B8A8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Slide </a:t>
            </a:r>
            <a:fld id="{98AE4DA6-FB68-477E-93E8-188E7DA251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Slide </a:t>
            </a:r>
            <a:fld id="{5E60E5A4-AF62-4009-B21B-F4C774C81C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 smtClean="0"/>
              <a:t>Click to edit Master text styles</a:t>
            </a:r>
          </a:p>
          <a:p>
            <a:pPr lvl="1"/>
            <a:r>
              <a:rPr lang="tr-TR" altLang="en-US" dirty="0" smtClean="0"/>
              <a:t>Second level</a:t>
            </a:r>
          </a:p>
          <a:p>
            <a:pPr lvl="2"/>
            <a:r>
              <a:rPr lang="tr-TR" altLang="en-US" dirty="0" smtClean="0"/>
              <a:t>Third level</a:t>
            </a:r>
          </a:p>
          <a:p>
            <a:pPr lvl="3"/>
            <a:r>
              <a:rPr lang="tr-TR" altLang="en-US" dirty="0" smtClean="0"/>
              <a:t>Fourth level</a:t>
            </a:r>
          </a:p>
          <a:p>
            <a:pPr lvl="4"/>
            <a:r>
              <a:rPr lang="tr-TR" altLang="en-US" dirty="0" smtClean="0"/>
              <a:t>Fifth level</a:t>
            </a:r>
          </a:p>
        </p:txBody>
      </p:sp>
      <p:sp>
        <p:nvSpPr>
          <p:cNvPr id="1843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395288" y="6237288"/>
            <a:ext cx="289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defRPr/>
            </a:pPr>
            <a:r>
              <a:rPr lang="tr-TR" altLang="en-US" sz="1200" dirty="0">
                <a:latin typeface="Garamond" pitchFamily="18" charset="0"/>
              </a:rPr>
              <a:t>CTIS </a:t>
            </a:r>
            <a:r>
              <a:rPr lang="en-US" altLang="en-US" sz="1200" dirty="0" smtClean="0">
                <a:latin typeface="Garamond" pitchFamily="18" charset="0"/>
              </a:rPr>
              <a:t>365:</a:t>
            </a:r>
            <a:r>
              <a:rPr lang="en-US" altLang="en-US" sz="1200" baseline="0" dirty="0" smtClean="0">
                <a:latin typeface="Garamond" pitchFamily="18" charset="0"/>
              </a:rPr>
              <a:t> Applied Data Analysis</a:t>
            </a:r>
            <a:endParaRPr lang="tr-TR" altLang="en-US" sz="1200" dirty="0">
              <a:latin typeface="Garamond" pitchFamily="18" charset="0"/>
            </a:endParaRPr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42088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tr-TR"/>
              <a:t>Slide </a:t>
            </a:r>
            <a:fld id="{705F3889-4882-4943-9677-B29B8A71F0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ransition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yedali.bilkent.edu.t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5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450850" y="4289425"/>
            <a:ext cx="8382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endParaRPr lang="en-US" sz="2000" dirty="0">
              <a:solidFill>
                <a:srgbClr val="00275F"/>
              </a:solidFill>
              <a:latin typeface="Tahoma" pitchFamily="34" charset="0"/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246311" y="2852936"/>
            <a:ext cx="86804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tr-TR" b="1" dirty="0">
                <a:solidFill>
                  <a:srgbClr val="0070C0"/>
                </a:solidFill>
                <a:latin typeface="Tahoma" pitchFamily="34" charset="0"/>
              </a:rPr>
              <a:t>CTIS </a:t>
            </a:r>
            <a:r>
              <a:rPr lang="en-US" b="1" dirty="0">
                <a:solidFill>
                  <a:srgbClr val="0070C0"/>
                </a:solidFill>
                <a:latin typeface="Tahoma" pitchFamily="34" charset="0"/>
              </a:rPr>
              <a:t>365</a:t>
            </a:r>
            <a:endParaRPr lang="tr-TR" b="1" dirty="0">
              <a:solidFill>
                <a:srgbClr val="0070C0"/>
              </a:solidFill>
              <a:latin typeface="Tahoma" pitchFamily="34" charset="0"/>
            </a:endParaRPr>
          </a:p>
          <a:p>
            <a:pPr algn="ctr"/>
            <a:r>
              <a:rPr lang="en-US" b="1" dirty="0">
                <a:solidFill>
                  <a:srgbClr val="0070C0"/>
                </a:solidFill>
                <a:latin typeface="Tahoma" pitchFamily="34" charset="0"/>
              </a:rPr>
              <a:t>APPLIED DATA ANALYSIS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6" y="4289425"/>
            <a:ext cx="8382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tr-TR" sz="2000" dirty="0" smtClean="0">
                <a:solidFill>
                  <a:srgbClr val="00275F"/>
                </a:solidFill>
                <a:latin typeface="Tahoma" pitchFamily="34" charset="0"/>
                <a:hlinkClick r:id="rId3"/>
              </a:rPr>
              <a:t>Dr</a:t>
            </a:r>
            <a:r>
              <a:rPr lang="tr-TR" sz="2000" dirty="0">
                <a:solidFill>
                  <a:srgbClr val="00275F"/>
                </a:solidFill>
                <a:latin typeface="Tahoma" pitchFamily="34" charset="0"/>
                <a:hlinkClick r:id="rId3"/>
              </a:rPr>
              <a:t>. </a:t>
            </a:r>
            <a:r>
              <a:rPr lang="en-US" sz="2000" dirty="0" smtClean="0">
                <a:solidFill>
                  <a:srgbClr val="00275F"/>
                </a:solidFill>
                <a:latin typeface="Tahoma" pitchFamily="34" charset="0"/>
                <a:hlinkClick r:id="rId3"/>
              </a:rPr>
              <a:t>Seyid </a:t>
            </a:r>
            <a:r>
              <a:rPr lang="en-US" sz="2000" dirty="0">
                <a:solidFill>
                  <a:srgbClr val="00275F"/>
                </a:solidFill>
                <a:latin typeface="Tahoma" pitchFamily="34" charset="0"/>
                <a:hlinkClick r:id="rId3"/>
              </a:rPr>
              <a:t>Amjad </a:t>
            </a:r>
            <a:r>
              <a:rPr lang="en-US" sz="2000" dirty="0" smtClean="0">
                <a:solidFill>
                  <a:srgbClr val="00275F"/>
                </a:solidFill>
                <a:latin typeface="Tahoma" pitchFamily="34" charset="0"/>
                <a:hlinkClick r:id="rId3"/>
              </a:rPr>
              <a:t>Ali</a:t>
            </a:r>
            <a:endParaRPr lang="en-US" sz="2000" dirty="0">
              <a:solidFill>
                <a:srgbClr val="00275F"/>
              </a:solidFill>
              <a:latin typeface="Tahoma" pitchFamily="34" charset="0"/>
            </a:endParaRPr>
          </a:p>
          <a:p>
            <a:pPr algn="ctr"/>
            <a:r>
              <a:rPr lang="en-US" sz="2000" dirty="0" smtClean="0">
                <a:solidFill>
                  <a:srgbClr val="00275F"/>
                </a:solidFill>
                <a:latin typeface="Tahoma" pitchFamily="34" charset="0"/>
              </a:rPr>
              <a:t>syedali@bilkent.edu.tr</a:t>
            </a:r>
          </a:p>
          <a:p>
            <a:pPr algn="ctr"/>
            <a:r>
              <a:rPr lang="tr-TR" sz="2000" dirty="0" smtClean="0">
                <a:solidFill>
                  <a:srgbClr val="00275F"/>
                </a:solidFill>
                <a:latin typeface="Tahoma" pitchFamily="34" charset="0"/>
              </a:rPr>
              <a:t>C2</a:t>
            </a:r>
            <a:r>
              <a:rPr lang="en-US" sz="2000" dirty="0" smtClean="0">
                <a:solidFill>
                  <a:srgbClr val="00275F"/>
                </a:solidFill>
                <a:latin typeface="Tahoma" pitchFamily="34" charset="0"/>
              </a:rPr>
              <a:t>02</a:t>
            </a:r>
            <a:r>
              <a:rPr lang="tr-TR" sz="2000" dirty="0" smtClean="0">
                <a:solidFill>
                  <a:srgbClr val="00275F"/>
                </a:solidFill>
                <a:latin typeface="Tahoma" pitchFamily="34" charset="0"/>
              </a:rPr>
              <a:t>, 290 53</a:t>
            </a:r>
            <a:r>
              <a:rPr lang="en-US" sz="2000" dirty="0" smtClean="0">
                <a:solidFill>
                  <a:srgbClr val="00275F"/>
                </a:solidFill>
                <a:latin typeface="Tahoma" pitchFamily="34" charset="0"/>
              </a:rPr>
              <a:t>35</a:t>
            </a:r>
            <a:endParaRPr lang="en-US" sz="2000" dirty="0">
              <a:solidFill>
                <a:srgbClr val="00275F"/>
              </a:solidFill>
              <a:latin typeface="Tahom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23" y="620688"/>
            <a:ext cx="8528248" cy="9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Slide </a:t>
            </a:r>
            <a:fld id="{FD64F5EA-3286-45E6-AF61-18B713832C69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5192" y="421829"/>
            <a:ext cx="8229600" cy="1139825"/>
          </a:xfrm>
        </p:spPr>
        <p:txBody>
          <a:bodyPr/>
          <a:lstStyle/>
          <a:p>
            <a:endParaRPr lang="tr-TR"/>
          </a:p>
        </p:txBody>
      </p:sp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3" cstate="print"/>
          <a:srcRect l="27825" t="12280" r="6551" b="43003"/>
          <a:stretch>
            <a:fillRect/>
          </a:stretch>
        </p:blipFill>
        <p:spPr bwMode="auto">
          <a:xfrm>
            <a:off x="35496" y="387741"/>
            <a:ext cx="9001000" cy="3833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 l="27825" t="58677" r="6551" b="35443"/>
          <a:stretch>
            <a:fillRect/>
          </a:stretch>
        </p:blipFill>
        <p:spPr bwMode="auto">
          <a:xfrm>
            <a:off x="35496" y="4149080"/>
            <a:ext cx="900100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 l="27825" t="65397" r="6551" b="28723"/>
          <a:stretch>
            <a:fillRect/>
          </a:stretch>
        </p:blipFill>
        <p:spPr bwMode="auto">
          <a:xfrm>
            <a:off x="35496" y="4725144"/>
            <a:ext cx="900100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 l="27825" t="72117" r="6551" b="24523"/>
          <a:stretch>
            <a:fillRect/>
          </a:stretch>
        </p:blipFill>
        <p:spPr bwMode="auto">
          <a:xfrm>
            <a:off x="35496" y="5301208"/>
            <a:ext cx="900100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 l="27825" t="75477" r="6551" b="21163"/>
          <a:stretch>
            <a:fillRect/>
          </a:stretch>
        </p:blipFill>
        <p:spPr bwMode="auto">
          <a:xfrm>
            <a:off x="35496" y="5589240"/>
            <a:ext cx="900100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 l="42525" t="78837" r="41725" b="11924"/>
          <a:stretch>
            <a:fillRect/>
          </a:stretch>
        </p:blipFill>
        <p:spPr bwMode="auto">
          <a:xfrm>
            <a:off x="3995936" y="5013176"/>
            <a:ext cx="216024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Slide </a:t>
            </a:r>
            <a:fld id="{DB2556F6-8C80-4D9E-AD56-D094BBA9BD82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dirty="0" smtClean="0">
                <a:solidFill>
                  <a:srgbClr val="0070C0"/>
                </a:solidFill>
              </a:rPr>
              <a:t>Example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sp>
        <p:nvSpPr>
          <p:cNvPr id="397316" name="AutoShape 4"/>
          <p:cNvSpPr>
            <a:spLocks noChangeArrowheads="1"/>
          </p:cNvSpPr>
          <p:nvPr/>
        </p:nvSpPr>
        <p:spPr bwMode="auto">
          <a:xfrm>
            <a:off x="262136" y="1000249"/>
            <a:ext cx="8342312" cy="486941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>
            <a:spAutoFit/>
          </a:bodyPr>
          <a:lstStyle/>
          <a:p>
            <a:r>
              <a:rPr lang="tr-TR" sz="2000" dirty="0" smtClean="0">
                <a:solidFill>
                  <a:schemeClr val="bg2"/>
                </a:solidFill>
              </a:rPr>
              <a:t>Web page users</a:t>
            </a:r>
            <a:r>
              <a:rPr lang="en-US" sz="2000" dirty="0" smtClean="0">
                <a:solidFill>
                  <a:schemeClr val="bg2"/>
                </a:solidFill>
              </a:rPr>
              <a:t> prefer to look at attractive </a:t>
            </a:r>
            <a:r>
              <a:rPr lang="tr-TR" sz="2000" dirty="0" smtClean="0">
                <a:solidFill>
                  <a:schemeClr val="bg2"/>
                </a:solidFill>
              </a:rPr>
              <a:t>GUI</a:t>
            </a:r>
            <a:r>
              <a:rPr lang="en-US" sz="2000" dirty="0" smtClean="0">
                <a:solidFill>
                  <a:schemeClr val="bg2"/>
                </a:solidFill>
              </a:rPr>
              <a:t> compared to less attractive</a:t>
            </a:r>
            <a:r>
              <a:rPr lang="tr-TR" sz="2000" dirty="0" smtClean="0">
                <a:solidFill>
                  <a:schemeClr val="bg2"/>
                </a:solidFill>
              </a:rPr>
              <a:t> </a:t>
            </a:r>
            <a:r>
              <a:rPr lang="da-DK" sz="2000" dirty="0" smtClean="0">
                <a:solidFill>
                  <a:schemeClr val="bg2"/>
                </a:solidFill>
              </a:rPr>
              <a:t>faces (</a:t>
            </a:r>
            <a:r>
              <a:rPr lang="tr-TR" sz="2000" dirty="0" smtClean="0">
                <a:solidFill>
                  <a:schemeClr val="bg2"/>
                </a:solidFill>
              </a:rPr>
              <a:t>Albayrak</a:t>
            </a:r>
            <a:r>
              <a:rPr lang="da-DK" sz="2000" dirty="0" smtClean="0">
                <a:solidFill>
                  <a:schemeClr val="bg2"/>
                </a:solidFill>
              </a:rPr>
              <a:t>, </a:t>
            </a:r>
            <a:r>
              <a:rPr lang="tr-TR" sz="2000" dirty="0" smtClean="0">
                <a:solidFill>
                  <a:schemeClr val="bg2"/>
                </a:solidFill>
              </a:rPr>
              <a:t>2000</a:t>
            </a:r>
            <a:r>
              <a:rPr lang="da-DK" sz="2000" dirty="0" smtClean="0">
                <a:solidFill>
                  <a:schemeClr val="bg2"/>
                </a:solidFill>
              </a:rPr>
              <a:t>). </a:t>
            </a:r>
            <a:r>
              <a:rPr lang="en-US" sz="2000" dirty="0" smtClean="0">
                <a:solidFill>
                  <a:schemeClr val="bg2"/>
                </a:solidFill>
              </a:rPr>
              <a:t>In the study, </a:t>
            </a:r>
            <a:r>
              <a:rPr lang="tr-TR" sz="2000" dirty="0" smtClean="0">
                <a:solidFill>
                  <a:schemeClr val="bg2"/>
                </a:solidFill>
              </a:rPr>
              <a:t>participants </a:t>
            </a:r>
            <a:r>
              <a:rPr lang="en-US" sz="2000" dirty="0" smtClean="0">
                <a:solidFill>
                  <a:schemeClr val="bg2"/>
                </a:solidFill>
              </a:rPr>
              <a:t>from </a:t>
            </a:r>
            <a:r>
              <a:rPr lang="tr-TR" sz="2000" dirty="0" smtClean="0">
                <a:solidFill>
                  <a:schemeClr val="bg2"/>
                </a:solidFill>
              </a:rPr>
              <a:t>18</a:t>
            </a:r>
            <a:r>
              <a:rPr lang="en-US" sz="2000" dirty="0" smtClean="0">
                <a:solidFill>
                  <a:schemeClr val="bg2"/>
                </a:solidFill>
              </a:rPr>
              <a:t> to </a:t>
            </a:r>
            <a:r>
              <a:rPr lang="tr-TR" sz="2000" dirty="0" smtClean="0">
                <a:solidFill>
                  <a:schemeClr val="bg2"/>
                </a:solidFill>
              </a:rPr>
              <a:t>25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tr-TR" sz="2000" dirty="0" smtClean="0">
                <a:solidFill>
                  <a:schemeClr val="bg2"/>
                </a:solidFill>
              </a:rPr>
              <a:t>years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tr-TR" sz="2000" dirty="0" smtClean="0">
                <a:solidFill>
                  <a:schemeClr val="bg2"/>
                </a:solidFill>
              </a:rPr>
              <a:t>old </a:t>
            </a:r>
            <a:r>
              <a:rPr lang="en-US" sz="2000" dirty="0" smtClean="0">
                <a:solidFill>
                  <a:schemeClr val="bg2"/>
                </a:solidFill>
              </a:rPr>
              <a:t>were shown</a:t>
            </a:r>
            <a:r>
              <a:rPr lang="tr-TR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smtClean="0">
                <a:solidFill>
                  <a:schemeClr val="bg2"/>
                </a:solidFill>
              </a:rPr>
              <a:t>two </a:t>
            </a:r>
            <a:r>
              <a:rPr lang="tr-TR" sz="2000" dirty="0" smtClean="0">
                <a:solidFill>
                  <a:schemeClr val="bg2"/>
                </a:solidFill>
              </a:rPr>
              <a:t>different GUI o</a:t>
            </a:r>
            <a:r>
              <a:rPr lang="en-US" sz="2000" dirty="0" smtClean="0">
                <a:solidFill>
                  <a:schemeClr val="bg2"/>
                </a:solidFill>
              </a:rPr>
              <a:t>f w</a:t>
            </a:r>
            <a:r>
              <a:rPr lang="tr-TR" sz="2000" dirty="0" smtClean="0">
                <a:solidFill>
                  <a:schemeClr val="bg2"/>
                </a:solidFill>
              </a:rPr>
              <a:t>eb pages</a:t>
            </a:r>
            <a:r>
              <a:rPr lang="en-US" sz="2000" dirty="0" smtClean="0">
                <a:solidFill>
                  <a:schemeClr val="bg2"/>
                </a:solidFill>
              </a:rPr>
              <a:t>.</a:t>
            </a:r>
            <a:r>
              <a:rPr lang="tr-TR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smtClean="0">
                <a:solidFill>
                  <a:schemeClr val="bg2"/>
                </a:solidFill>
              </a:rPr>
              <a:t>Previously, a group of adults had rated one of the</a:t>
            </a:r>
            <a:r>
              <a:rPr lang="tr-TR" sz="2000" dirty="0" smtClean="0">
                <a:solidFill>
                  <a:schemeClr val="bg2"/>
                </a:solidFill>
              </a:rPr>
              <a:t> GUI </a:t>
            </a:r>
            <a:r>
              <a:rPr lang="en-US" sz="2000" dirty="0" smtClean="0">
                <a:solidFill>
                  <a:schemeClr val="bg2"/>
                </a:solidFill>
              </a:rPr>
              <a:t>as significantly more attractive than the other. The </a:t>
            </a:r>
            <a:r>
              <a:rPr lang="tr-TR" sz="2000" dirty="0" smtClean="0">
                <a:solidFill>
                  <a:schemeClr val="bg2"/>
                </a:solidFill>
              </a:rPr>
              <a:t>participants </a:t>
            </a:r>
            <a:r>
              <a:rPr lang="en-US" sz="2000" dirty="0" smtClean="0">
                <a:solidFill>
                  <a:schemeClr val="bg2"/>
                </a:solidFill>
              </a:rPr>
              <a:t>were positioned in</a:t>
            </a:r>
            <a:r>
              <a:rPr lang="tr-TR" sz="2000" dirty="0" smtClean="0">
                <a:solidFill>
                  <a:schemeClr val="bg2"/>
                </a:solidFill>
              </a:rPr>
              <a:t> front of a screen. The pair of GUI </a:t>
            </a:r>
            <a:r>
              <a:rPr lang="en-US" sz="2000" dirty="0" smtClean="0">
                <a:solidFill>
                  <a:schemeClr val="bg2"/>
                </a:solidFill>
              </a:rPr>
              <a:t>remained on the screen until the </a:t>
            </a:r>
            <a:r>
              <a:rPr lang="tr-TR" sz="2000" dirty="0" smtClean="0">
                <a:solidFill>
                  <a:schemeClr val="bg2"/>
                </a:solidFill>
              </a:rPr>
              <a:t>participant </a:t>
            </a:r>
            <a:r>
              <a:rPr lang="en-US" sz="2000" dirty="0" smtClean="0">
                <a:solidFill>
                  <a:schemeClr val="bg2"/>
                </a:solidFill>
              </a:rPr>
              <a:t>accumulated a total of 20 seconds of looking at</a:t>
            </a:r>
            <a:r>
              <a:rPr lang="tr-TR" sz="2000" dirty="0" smtClean="0">
                <a:solidFill>
                  <a:schemeClr val="bg2"/>
                </a:solidFill>
              </a:rPr>
              <a:t> one or the other.</a:t>
            </a:r>
            <a:r>
              <a:rPr lang="en-US" sz="2000" dirty="0" smtClean="0">
                <a:solidFill>
                  <a:schemeClr val="bg2"/>
                </a:solidFill>
              </a:rPr>
              <a:t> The number of seconds looking at the attractive </a:t>
            </a:r>
            <a:r>
              <a:rPr lang="tr-TR" sz="2000" dirty="0" smtClean="0">
                <a:solidFill>
                  <a:schemeClr val="bg2"/>
                </a:solidFill>
              </a:rPr>
              <a:t>GUI </a:t>
            </a:r>
            <a:r>
              <a:rPr lang="en-US" sz="2000" dirty="0" smtClean="0">
                <a:solidFill>
                  <a:schemeClr val="bg2"/>
                </a:solidFill>
              </a:rPr>
              <a:t>was recorded</a:t>
            </a:r>
            <a:r>
              <a:rPr lang="tr-TR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smtClean="0">
                <a:solidFill>
                  <a:schemeClr val="bg2"/>
                </a:solidFill>
              </a:rPr>
              <a:t>for each </a:t>
            </a:r>
            <a:r>
              <a:rPr lang="tr-TR" sz="2000" dirty="0" smtClean="0">
                <a:solidFill>
                  <a:schemeClr val="bg2"/>
                </a:solidFill>
              </a:rPr>
              <a:t>participant</a:t>
            </a:r>
            <a:r>
              <a:rPr lang="en-US" sz="2000" dirty="0" smtClean="0">
                <a:solidFill>
                  <a:schemeClr val="bg2"/>
                </a:solidFill>
              </a:rPr>
              <a:t>. Suppose that the study used a sample of n </a:t>
            </a:r>
            <a:r>
              <a:rPr lang="tr-TR" sz="2000" dirty="0" smtClean="0">
                <a:solidFill>
                  <a:schemeClr val="bg2"/>
                </a:solidFill>
              </a:rPr>
              <a:t>= </a:t>
            </a:r>
            <a:r>
              <a:rPr lang="en-US" sz="2000" dirty="0" smtClean="0">
                <a:solidFill>
                  <a:schemeClr val="bg2"/>
                </a:solidFill>
              </a:rPr>
              <a:t>9 </a:t>
            </a:r>
            <a:r>
              <a:rPr lang="tr-TR" sz="2000" smtClean="0">
                <a:solidFill>
                  <a:schemeClr val="bg2"/>
                </a:solidFill>
              </a:rPr>
              <a:t>participant </a:t>
            </a:r>
            <a:r>
              <a:rPr lang="en-US" sz="2000" dirty="0" smtClean="0">
                <a:solidFill>
                  <a:schemeClr val="bg2"/>
                </a:solidFill>
              </a:rPr>
              <a:t>and the data</a:t>
            </a:r>
            <a:r>
              <a:rPr lang="tr-TR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smtClean="0">
                <a:solidFill>
                  <a:schemeClr val="bg2"/>
                </a:solidFill>
              </a:rPr>
              <a:t>produced an average of M </a:t>
            </a:r>
            <a:r>
              <a:rPr lang="tr-TR" sz="2000" dirty="0" smtClean="0">
                <a:solidFill>
                  <a:schemeClr val="bg2"/>
                </a:solidFill>
              </a:rPr>
              <a:t>=</a:t>
            </a:r>
            <a:r>
              <a:rPr lang="en-US" sz="2000" dirty="0" smtClean="0">
                <a:solidFill>
                  <a:schemeClr val="bg2"/>
                </a:solidFill>
              </a:rPr>
              <a:t>13 seconds for the attractive </a:t>
            </a:r>
            <a:r>
              <a:rPr lang="tr-TR" sz="2000" dirty="0" smtClean="0">
                <a:solidFill>
                  <a:schemeClr val="bg2"/>
                </a:solidFill>
              </a:rPr>
              <a:t>GUI </a:t>
            </a:r>
            <a:r>
              <a:rPr lang="en-US" sz="2000" dirty="0" smtClean="0">
                <a:solidFill>
                  <a:schemeClr val="bg2"/>
                </a:solidFill>
              </a:rPr>
              <a:t>with SS </a:t>
            </a:r>
            <a:r>
              <a:rPr lang="tr-TR" sz="2000" dirty="0" smtClean="0">
                <a:solidFill>
                  <a:schemeClr val="bg2"/>
                </a:solidFill>
              </a:rPr>
              <a:t>= </a:t>
            </a:r>
            <a:r>
              <a:rPr lang="en-US" sz="2000" dirty="0" smtClean="0">
                <a:solidFill>
                  <a:schemeClr val="bg2"/>
                </a:solidFill>
              </a:rPr>
              <a:t>72. Note</a:t>
            </a:r>
            <a:r>
              <a:rPr lang="tr-TR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smtClean="0">
                <a:solidFill>
                  <a:schemeClr val="bg2"/>
                </a:solidFill>
              </a:rPr>
              <a:t>that all of the available information comes from the sample. Specifically, we do not</a:t>
            </a:r>
            <a:r>
              <a:rPr lang="tr-TR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smtClean="0">
                <a:solidFill>
                  <a:schemeClr val="bg2"/>
                </a:solidFill>
              </a:rPr>
              <a:t>know the population mean or the population standard deviation.</a:t>
            </a:r>
            <a:endParaRPr lang="tr-TR"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Slide </a:t>
            </a:r>
            <a:fld id="{C2A49BE7-CB15-4548-9371-64FDABA04A7F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70C0"/>
                </a:solidFill>
              </a:rPr>
              <a:t>T-STATISTIC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399363" name="AutoShape 3"/>
          <p:cNvSpPr>
            <a:spLocks noChangeArrowheads="1"/>
          </p:cNvSpPr>
          <p:nvPr/>
        </p:nvSpPr>
        <p:spPr bwMode="auto">
          <a:xfrm>
            <a:off x="392113" y="1308100"/>
            <a:ext cx="8477250" cy="565150"/>
          </a:xfrm>
          <a:prstGeom prst="roundRect">
            <a:avLst>
              <a:gd name="adj" fmla="val 16667"/>
            </a:avLst>
          </a:prstGeom>
          <a:solidFill>
            <a:srgbClr val="FFEFFF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lang="tr-TR" sz="2800">
                <a:solidFill>
                  <a:schemeClr val="bg2"/>
                </a:solidFill>
              </a:rPr>
              <a:t>HYPOTHESIS TESTING WITH THE </a:t>
            </a:r>
            <a:r>
              <a:rPr lang="tr-TR" sz="2800" b="1" i="1">
                <a:solidFill>
                  <a:schemeClr val="bg2"/>
                </a:solidFill>
              </a:rPr>
              <a:t>t</a:t>
            </a:r>
            <a:r>
              <a:rPr lang="tr-TR" sz="2800">
                <a:solidFill>
                  <a:schemeClr val="bg2"/>
                </a:solidFill>
              </a:rPr>
              <a:t> STATISTIC</a:t>
            </a:r>
            <a:endParaRPr lang="en-US" sz="2800">
              <a:solidFill>
                <a:schemeClr val="bg2"/>
              </a:solidFill>
            </a:endParaRPr>
          </a:p>
        </p:txBody>
      </p:sp>
      <p:sp>
        <p:nvSpPr>
          <p:cNvPr id="399364" name="AutoShape 4"/>
          <p:cNvSpPr>
            <a:spLocks noChangeArrowheads="1"/>
          </p:cNvSpPr>
          <p:nvPr/>
        </p:nvSpPr>
        <p:spPr bwMode="auto">
          <a:xfrm>
            <a:off x="557213" y="2171700"/>
            <a:ext cx="8272462" cy="2697163"/>
          </a:xfrm>
          <a:prstGeom prst="roundRect">
            <a:avLst>
              <a:gd name="adj" fmla="val 16667"/>
            </a:avLst>
          </a:prstGeom>
          <a:solidFill>
            <a:srgbClr val="DDF2FF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800">
                <a:solidFill>
                  <a:schemeClr val="bg2"/>
                </a:solidFill>
              </a:rPr>
              <a:t>STEP 1. State the hypotheses</a:t>
            </a:r>
          </a:p>
          <a:p>
            <a:pPr>
              <a:defRPr/>
            </a:pPr>
            <a:r>
              <a:rPr lang="en-US" sz="2800">
                <a:solidFill>
                  <a:schemeClr val="bg2"/>
                </a:solidFill>
              </a:rPr>
              <a:t>STEP 2. Set the criteria </a:t>
            </a:r>
            <a:r>
              <a:rPr lang="tr-TR" sz="2800">
                <a:solidFill>
                  <a:schemeClr val="bg2"/>
                </a:solidFill>
              </a:rPr>
              <a:t>for a decision</a:t>
            </a:r>
          </a:p>
          <a:p>
            <a:pPr>
              <a:defRPr/>
            </a:pPr>
            <a:r>
              <a:rPr lang="tr-TR" sz="2800">
                <a:solidFill>
                  <a:schemeClr val="bg2"/>
                </a:solidFill>
              </a:rPr>
              <a:t>STEP 3. Collect data and compute test statistic</a:t>
            </a:r>
          </a:p>
          <a:p>
            <a:pPr>
              <a:defRPr/>
            </a:pPr>
            <a:r>
              <a:rPr lang="tr-TR" sz="2800">
                <a:solidFill>
                  <a:schemeClr val="bg2"/>
                </a:solidFill>
              </a:rPr>
              <a:t>STEP 4. Make a decision</a:t>
            </a:r>
            <a:endParaRPr lang="en-US" sz="28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animBg="1"/>
      <p:bldP spid="399364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Slide </a:t>
            </a:r>
            <a:fld id="{3D718C99-D7FC-4E8F-A03F-80DB0CD456C6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70C0"/>
                </a:solidFill>
              </a:rPr>
              <a:t>T-STATISTIC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401411" name="Text Box 3"/>
          <p:cNvSpPr txBox="1">
            <a:spLocks noChangeArrowheads="1"/>
          </p:cNvSpPr>
          <p:nvPr/>
        </p:nvSpPr>
        <p:spPr bwMode="auto">
          <a:xfrm>
            <a:off x="468313" y="1541463"/>
            <a:ext cx="8207375" cy="549275"/>
          </a:xfrm>
          <a:prstGeom prst="rect">
            <a:avLst/>
          </a:prstGeom>
          <a:solidFill>
            <a:srgbClr val="E5FFE5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000" b="1">
                <a:solidFill>
                  <a:schemeClr val="bg2"/>
                </a:solidFill>
              </a:rPr>
              <a:t>STEP 1: State the hypotheses</a:t>
            </a:r>
          </a:p>
        </p:txBody>
      </p:sp>
      <p:sp>
        <p:nvSpPr>
          <p:cNvPr id="401412" name="Text Box 4"/>
          <p:cNvSpPr txBox="1">
            <a:spLocks noChangeArrowheads="1"/>
          </p:cNvSpPr>
          <p:nvPr/>
        </p:nvSpPr>
        <p:spPr bwMode="auto">
          <a:xfrm>
            <a:off x="539750" y="2420938"/>
            <a:ext cx="8135938" cy="1815882"/>
          </a:xfrm>
          <a:prstGeom prst="rect">
            <a:avLst/>
          </a:prstGeom>
          <a:solidFill>
            <a:srgbClr val="DDF2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sym typeface="Symbol" pitchFamily="18" charset="2"/>
              </a:rPr>
              <a:t>The </a:t>
            </a:r>
            <a:r>
              <a:rPr lang="en-US" sz="2800" i="1" dirty="0">
                <a:solidFill>
                  <a:schemeClr val="bg2"/>
                </a:solidFill>
                <a:sym typeface="Symbol" pitchFamily="18" charset="2"/>
              </a:rPr>
              <a:t>null hypothesis</a:t>
            </a:r>
            <a:r>
              <a:rPr lang="en-US" sz="2800" dirty="0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tr-TR" sz="2800" dirty="0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sz="2800" dirty="0">
                <a:solidFill>
                  <a:schemeClr val="bg2"/>
                </a:solidFill>
                <a:sym typeface="Symbol" pitchFamily="18" charset="2"/>
              </a:rPr>
              <a:t>H</a:t>
            </a:r>
            <a:r>
              <a:rPr lang="en-US" sz="2800" baseline="-25000" dirty="0">
                <a:solidFill>
                  <a:schemeClr val="bg2"/>
                </a:solidFill>
                <a:sym typeface="Symbol" pitchFamily="18" charset="2"/>
              </a:rPr>
              <a:t>0</a:t>
            </a:r>
            <a:r>
              <a:rPr lang="en-US" sz="2800" dirty="0">
                <a:solidFill>
                  <a:schemeClr val="bg2"/>
                </a:solidFill>
                <a:sym typeface="Symbol" pitchFamily="18" charset="2"/>
              </a:rPr>
              <a:t>: </a:t>
            </a:r>
            <a:r>
              <a:rPr lang="en-US" sz="2800" dirty="0" smtClean="0">
                <a:solidFill>
                  <a:schemeClr val="bg2"/>
                </a:solidFill>
                <a:sym typeface="Symbol" pitchFamily="18" charset="2"/>
              </a:rPr>
              <a:t></a:t>
            </a:r>
            <a:r>
              <a:rPr lang="tr-TR" sz="2800" baseline="-25000" dirty="0" smtClean="0">
                <a:solidFill>
                  <a:schemeClr val="bg2"/>
                </a:solidFill>
                <a:sym typeface="Symbol" pitchFamily="18" charset="2"/>
              </a:rPr>
              <a:t>at</a:t>
            </a:r>
            <a:r>
              <a:rPr lang="en-US" sz="2800" baseline="-25000" dirty="0" smtClean="0">
                <a:solidFill>
                  <a:schemeClr val="bg2"/>
                </a:solidFill>
                <a:sym typeface="Symbol" pitchFamily="18" charset="2"/>
              </a:rPr>
              <a:t>t</a:t>
            </a:r>
            <a:r>
              <a:rPr lang="tr-TR" sz="2800" baseline="-25000" dirty="0" smtClean="0">
                <a:solidFill>
                  <a:schemeClr val="bg2"/>
                </a:solidFill>
                <a:sym typeface="Symbol" pitchFamily="18" charset="2"/>
              </a:rPr>
              <a:t>ractive GUI</a:t>
            </a:r>
            <a:r>
              <a:rPr lang="en-US" sz="2800" dirty="0" smtClean="0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sz="2800" dirty="0">
                <a:solidFill>
                  <a:schemeClr val="bg2"/>
                </a:solidFill>
                <a:sym typeface="Symbol" pitchFamily="18" charset="2"/>
              </a:rPr>
              <a:t>= </a:t>
            </a:r>
            <a:r>
              <a:rPr lang="tr-TR" sz="2800" dirty="0" smtClean="0">
                <a:solidFill>
                  <a:schemeClr val="bg2"/>
                </a:solidFill>
                <a:sym typeface="Symbol" pitchFamily="18" charset="2"/>
              </a:rPr>
              <a:t>10</a:t>
            </a:r>
            <a:endParaRPr lang="tr-TR" sz="2800" dirty="0">
              <a:solidFill>
                <a:schemeClr val="bg2"/>
              </a:solidFill>
              <a:sym typeface="Symbol" pitchFamily="18" charset="2"/>
            </a:endParaRPr>
          </a:p>
          <a:p>
            <a:r>
              <a:rPr lang="en-US" sz="2800" dirty="0">
                <a:solidFill>
                  <a:schemeClr val="bg2"/>
                </a:solidFill>
                <a:sym typeface="Symbol" pitchFamily="18" charset="2"/>
              </a:rPr>
              <a:t>The </a:t>
            </a:r>
            <a:r>
              <a:rPr lang="en-US" sz="2800" i="1" dirty="0">
                <a:solidFill>
                  <a:schemeClr val="bg2"/>
                </a:solidFill>
                <a:sym typeface="Symbol" pitchFamily="18" charset="2"/>
              </a:rPr>
              <a:t>alternative hypothesis</a:t>
            </a:r>
            <a:r>
              <a:rPr lang="en-US" sz="2800" dirty="0">
                <a:solidFill>
                  <a:schemeClr val="bg2"/>
                </a:solidFill>
                <a:sym typeface="Symbol" pitchFamily="18" charset="2"/>
              </a:rPr>
              <a:t> H</a:t>
            </a:r>
            <a:r>
              <a:rPr lang="tr-TR" sz="2800" baseline="-25000" dirty="0">
                <a:solidFill>
                  <a:schemeClr val="bg2"/>
                </a:solidFill>
                <a:sym typeface="Symbol" pitchFamily="18" charset="2"/>
              </a:rPr>
              <a:t>1</a:t>
            </a:r>
            <a:r>
              <a:rPr lang="en-US" sz="2800" dirty="0">
                <a:solidFill>
                  <a:schemeClr val="bg2"/>
                </a:solidFill>
                <a:sym typeface="Symbol" pitchFamily="18" charset="2"/>
              </a:rPr>
              <a:t>: </a:t>
            </a:r>
            <a:r>
              <a:rPr lang="en-US" sz="2800" dirty="0" smtClean="0">
                <a:solidFill>
                  <a:schemeClr val="bg2"/>
                </a:solidFill>
                <a:sym typeface="Symbol" pitchFamily="18" charset="2"/>
              </a:rPr>
              <a:t></a:t>
            </a:r>
            <a:r>
              <a:rPr lang="tr-TR" sz="2800" baseline="-25000" dirty="0" smtClean="0">
                <a:solidFill>
                  <a:schemeClr val="bg2"/>
                </a:solidFill>
                <a:sym typeface="Symbol" pitchFamily="18" charset="2"/>
              </a:rPr>
              <a:t> at</a:t>
            </a:r>
            <a:r>
              <a:rPr lang="en-US" sz="2800" baseline="-25000" dirty="0" smtClean="0">
                <a:solidFill>
                  <a:schemeClr val="bg2"/>
                </a:solidFill>
                <a:sym typeface="Symbol" pitchFamily="18" charset="2"/>
              </a:rPr>
              <a:t>t</a:t>
            </a:r>
            <a:r>
              <a:rPr lang="tr-TR" sz="2800" baseline="-25000" dirty="0" smtClean="0">
                <a:solidFill>
                  <a:schemeClr val="bg2"/>
                </a:solidFill>
                <a:sym typeface="Symbol" pitchFamily="18" charset="2"/>
              </a:rPr>
              <a:t>ractive GUI</a:t>
            </a:r>
            <a:r>
              <a:rPr lang="en-US" sz="2800" dirty="0" smtClean="0">
                <a:solidFill>
                  <a:schemeClr val="bg2"/>
                </a:solidFill>
                <a:sym typeface="Symbol" pitchFamily="18" charset="2"/>
              </a:rPr>
              <a:t> ≠ </a:t>
            </a:r>
            <a:r>
              <a:rPr lang="tr-TR" sz="2800" dirty="0" smtClean="0">
                <a:solidFill>
                  <a:schemeClr val="bg2"/>
                </a:solidFill>
                <a:sym typeface="Symbol" pitchFamily="18" charset="2"/>
              </a:rPr>
              <a:t>10</a:t>
            </a:r>
          </a:p>
          <a:p>
            <a:r>
              <a:rPr lang="tr-TR" sz="2800" dirty="0" smtClean="0">
                <a:solidFill>
                  <a:schemeClr val="bg2"/>
                </a:solidFill>
                <a:sym typeface="Symbol" pitchFamily="18" charset="2"/>
              </a:rPr>
              <a:t>ᾳ</a:t>
            </a:r>
            <a:r>
              <a:rPr lang="en-US" sz="2800" dirty="0" smtClean="0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tr-TR" sz="2800" dirty="0" smtClean="0">
                <a:solidFill>
                  <a:schemeClr val="bg2"/>
                </a:solidFill>
                <a:sym typeface="Symbol" pitchFamily="18" charset="2"/>
              </a:rPr>
              <a:t>=</a:t>
            </a:r>
            <a:r>
              <a:rPr lang="en-US" sz="2800" dirty="0" smtClean="0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tr-TR" sz="2800" dirty="0" smtClean="0">
                <a:solidFill>
                  <a:schemeClr val="bg2"/>
                </a:solidFill>
                <a:sym typeface="Symbol" pitchFamily="18" charset="2"/>
              </a:rPr>
              <a:t>0</a:t>
            </a:r>
            <a:r>
              <a:rPr lang="en-US" sz="2800" dirty="0" smtClean="0">
                <a:solidFill>
                  <a:schemeClr val="bg2"/>
                </a:solidFill>
                <a:sym typeface="Symbol" pitchFamily="18" charset="2"/>
              </a:rPr>
              <a:t>.</a:t>
            </a:r>
            <a:r>
              <a:rPr lang="tr-TR" sz="2800" dirty="0" smtClean="0">
                <a:solidFill>
                  <a:schemeClr val="bg2"/>
                </a:solidFill>
                <a:sym typeface="Symbol" pitchFamily="18" charset="2"/>
              </a:rPr>
              <a:t>05 for two tails</a:t>
            </a:r>
            <a:endParaRPr lang="en-US" sz="2800" dirty="0">
              <a:solidFill>
                <a:schemeClr val="bg2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Slide </a:t>
            </a:r>
            <a:fld id="{A93779FF-D69C-4C5E-8299-1D087F65271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70C0"/>
                </a:solidFill>
              </a:rPr>
              <a:t>T-STATISTIC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403459" name="Text Box 3"/>
          <p:cNvSpPr txBox="1">
            <a:spLocks noChangeArrowheads="1"/>
          </p:cNvSpPr>
          <p:nvPr/>
        </p:nvSpPr>
        <p:spPr bwMode="auto">
          <a:xfrm>
            <a:off x="395288" y="1557338"/>
            <a:ext cx="8207375" cy="549275"/>
          </a:xfrm>
          <a:prstGeom prst="rect">
            <a:avLst/>
          </a:prstGeom>
          <a:solidFill>
            <a:srgbClr val="E5FFE5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000" b="1">
                <a:solidFill>
                  <a:schemeClr val="bg2"/>
                </a:solidFill>
              </a:rPr>
              <a:t>STEP </a:t>
            </a:r>
            <a:r>
              <a:rPr lang="tr-TR" sz="3000" b="1">
                <a:solidFill>
                  <a:schemeClr val="bg2"/>
                </a:solidFill>
              </a:rPr>
              <a:t>2</a:t>
            </a:r>
            <a:r>
              <a:rPr lang="en-US" sz="3000" b="1">
                <a:solidFill>
                  <a:schemeClr val="bg2"/>
                </a:solidFill>
              </a:rPr>
              <a:t>: </a:t>
            </a:r>
            <a:r>
              <a:rPr lang="tr-TR" sz="3000" b="1">
                <a:solidFill>
                  <a:schemeClr val="bg2"/>
                </a:solidFill>
              </a:rPr>
              <a:t>Set the criteria for the decision</a:t>
            </a:r>
            <a:endParaRPr lang="en-US" sz="3000" b="1">
              <a:solidFill>
                <a:schemeClr val="bg2"/>
              </a:solidFill>
            </a:endParaRPr>
          </a:p>
        </p:txBody>
      </p:sp>
      <p:pic>
        <p:nvPicPr>
          <p:cNvPr id="181250" name="Picture 2"/>
          <p:cNvPicPr>
            <a:picLocks noChangeAspect="1" noChangeArrowheads="1"/>
          </p:cNvPicPr>
          <p:nvPr/>
        </p:nvPicPr>
        <p:blipFill>
          <a:blip r:embed="rId3" cstate="print"/>
          <a:srcRect l="44617" t="52743" r="12859" b="12094"/>
          <a:stretch>
            <a:fillRect/>
          </a:stretch>
        </p:blipFill>
        <p:spPr bwMode="auto">
          <a:xfrm>
            <a:off x="2987824" y="2924944"/>
            <a:ext cx="583264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468313" y="2492375"/>
            <a:ext cx="4535487" cy="822325"/>
          </a:xfrm>
          <a:prstGeom prst="rect">
            <a:avLst/>
          </a:prstGeom>
          <a:solidFill>
            <a:srgbClr val="F3F3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tr-TR">
                <a:solidFill>
                  <a:schemeClr val="bg2"/>
                </a:solidFill>
              </a:rPr>
              <a:t>We will use t-test rather than z, because </a:t>
            </a:r>
            <a:r>
              <a:rPr lang="tr-TR">
                <a:solidFill>
                  <a:schemeClr val="bg2"/>
                </a:solidFill>
                <a:sym typeface="Symbol" pitchFamily="18" charset="2"/>
              </a:rPr>
              <a:t> </a:t>
            </a:r>
            <a:r>
              <a:rPr lang="tr-TR">
                <a:solidFill>
                  <a:schemeClr val="bg2"/>
                </a:solidFill>
              </a:rPr>
              <a:t>is unknown</a:t>
            </a:r>
            <a:r>
              <a:rPr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684213" y="5502275"/>
            <a:ext cx="3095625" cy="457200"/>
          </a:xfrm>
          <a:prstGeom prst="rect">
            <a:avLst/>
          </a:prstGeom>
          <a:solidFill>
            <a:srgbClr val="F3F3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tr-TR" dirty="0">
                <a:solidFill>
                  <a:schemeClr val="bg2"/>
                </a:solidFill>
              </a:rPr>
              <a:t>df = n – 1 = </a:t>
            </a:r>
            <a:r>
              <a:rPr lang="tr-TR" dirty="0" smtClean="0">
                <a:solidFill>
                  <a:schemeClr val="bg2"/>
                </a:solidFill>
              </a:rPr>
              <a:t>9 </a:t>
            </a:r>
            <a:r>
              <a:rPr lang="tr-TR" dirty="0">
                <a:solidFill>
                  <a:schemeClr val="bg2"/>
                </a:solidFill>
              </a:rPr>
              <a:t>– 1 = </a:t>
            </a:r>
            <a:r>
              <a:rPr lang="tr-TR" dirty="0" smtClean="0">
                <a:solidFill>
                  <a:schemeClr val="bg2"/>
                </a:solidFill>
              </a:rPr>
              <a:t>8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Slide </a:t>
            </a:r>
            <a:fld id="{2EB8DA86-D2E7-40C8-8585-178FE097E4CE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70C0"/>
                </a:solidFill>
              </a:rPr>
              <a:t>T-STATISTIC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405507" name="Text Box 3"/>
          <p:cNvSpPr txBox="1">
            <a:spLocks noChangeArrowheads="1"/>
          </p:cNvSpPr>
          <p:nvPr/>
        </p:nvSpPr>
        <p:spPr bwMode="auto">
          <a:xfrm>
            <a:off x="395288" y="1557338"/>
            <a:ext cx="8207375" cy="549275"/>
          </a:xfrm>
          <a:prstGeom prst="rect">
            <a:avLst/>
          </a:prstGeom>
          <a:solidFill>
            <a:srgbClr val="E5FFE5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000" b="1">
                <a:solidFill>
                  <a:schemeClr val="bg2"/>
                </a:solidFill>
              </a:rPr>
              <a:t>STEP </a:t>
            </a:r>
            <a:r>
              <a:rPr lang="tr-TR" sz="3000" b="1">
                <a:solidFill>
                  <a:schemeClr val="bg2"/>
                </a:solidFill>
              </a:rPr>
              <a:t>3: Collect data and compute test statistic</a:t>
            </a:r>
            <a:endParaRPr lang="en-US" sz="3000" b="1">
              <a:solidFill>
                <a:schemeClr val="bg2"/>
              </a:solidFill>
            </a:endParaRP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729288" y="3500438"/>
          <a:ext cx="2155825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62" name="Equation" r:id="rId4" imgW="660240" imgH="431640" progId="Equation.3">
                  <p:embed/>
                </p:oleObj>
              </mc:Choice>
              <mc:Fallback>
                <p:oleObj name="Equation" r:id="rId4" imgW="66024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9288" y="3500438"/>
                        <a:ext cx="2155825" cy="140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09" name="Text Box 5"/>
          <p:cNvSpPr txBox="1">
            <a:spLocks noChangeArrowheads="1"/>
          </p:cNvSpPr>
          <p:nvPr/>
        </p:nvSpPr>
        <p:spPr bwMode="auto">
          <a:xfrm>
            <a:off x="468313" y="2333625"/>
            <a:ext cx="8135937" cy="519113"/>
          </a:xfrm>
          <a:prstGeom prst="rect">
            <a:avLst/>
          </a:prstGeom>
          <a:solidFill>
            <a:srgbClr val="DDF2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2800" dirty="0">
                <a:solidFill>
                  <a:schemeClr val="bg2"/>
                </a:solidFill>
                <a:sym typeface="Symbol" pitchFamily="18" charset="2"/>
              </a:rPr>
              <a:t>Sample data: M = </a:t>
            </a:r>
            <a:r>
              <a:rPr lang="tr-TR" sz="2800" dirty="0" smtClean="0">
                <a:solidFill>
                  <a:schemeClr val="bg2"/>
                </a:solidFill>
                <a:sym typeface="Symbol" pitchFamily="18" charset="2"/>
              </a:rPr>
              <a:t>13 </a:t>
            </a:r>
            <a:r>
              <a:rPr lang="tr-TR" sz="2800" dirty="0">
                <a:solidFill>
                  <a:schemeClr val="bg2"/>
                </a:solidFill>
                <a:sym typeface="Symbol" pitchFamily="18" charset="2"/>
              </a:rPr>
              <a:t>and SS = </a:t>
            </a:r>
            <a:r>
              <a:rPr lang="tr-TR" sz="2800" dirty="0" smtClean="0">
                <a:solidFill>
                  <a:schemeClr val="bg2"/>
                </a:solidFill>
                <a:sym typeface="Symbol" pitchFamily="18" charset="2"/>
              </a:rPr>
              <a:t>72</a:t>
            </a:r>
            <a:endParaRPr lang="en-US" sz="2800" dirty="0">
              <a:solidFill>
                <a:schemeClr val="bg2"/>
              </a:solidFill>
              <a:sym typeface="Symbol" pitchFamily="18" charset="2"/>
            </a:endParaRPr>
          </a:p>
        </p:txBody>
      </p:sp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3203575" y="3429000"/>
          <a:ext cx="1873250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63" name="Equation" r:id="rId6" imgW="647640" imgH="457200" progId="Equation.3">
                  <p:embed/>
                </p:oleObj>
              </mc:Choice>
              <mc:Fallback>
                <p:oleObj name="Equation" r:id="rId6" imgW="64764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429000"/>
                        <a:ext cx="1873250" cy="1322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7"/>
          <p:cNvGraphicFramePr>
            <a:graphicFrameLocks noChangeAspect="1"/>
          </p:cNvGraphicFramePr>
          <p:nvPr/>
        </p:nvGraphicFramePr>
        <p:xfrm>
          <a:off x="611188" y="3644900"/>
          <a:ext cx="1830387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64" name="Equation" r:id="rId8" imgW="622080" imgH="393480" progId="Equation.3">
                  <p:embed/>
                </p:oleObj>
              </mc:Choice>
              <mc:Fallback>
                <p:oleObj name="Equation" r:id="rId8" imgW="62208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644900"/>
                        <a:ext cx="1830387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Slide </a:t>
            </a:r>
            <a:fld id="{8623BA46-32DD-47FE-820F-E8AA10016A76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70C0"/>
                </a:solidFill>
              </a:rPr>
              <a:t>T-STATISTIC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407555" name="Text Box 3"/>
          <p:cNvSpPr txBox="1">
            <a:spLocks noChangeArrowheads="1"/>
          </p:cNvSpPr>
          <p:nvPr/>
        </p:nvSpPr>
        <p:spPr bwMode="auto">
          <a:xfrm>
            <a:off x="395288" y="1557338"/>
            <a:ext cx="8207375" cy="549275"/>
          </a:xfrm>
          <a:prstGeom prst="rect">
            <a:avLst/>
          </a:prstGeom>
          <a:solidFill>
            <a:srgbClr val="E5FFE5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000" b="1">
                <a:solidFill>
                  <a:schemeClr val="bg2"/>
                </a:solidFill>
              </a:rPr>
              <a:t>STEP </a:t>
            </a:r>
            <a:r>
              <a:rPr lang="tr-TR" sz="3000" b="1">
                <a:solidFill>
                  <a:schemeClr val="bg2"/>
                </a:solidFill>
              </a:rPr>
              <a:t>3: Collect data and compute test statistic</a:t>
            </a:r>
            <a:endParaRPr lang="en-US" sz="3000" b="1">
              <a:solidFill>
                <a:schemeClr val="bg2"/>
              </a:solidFill>
            </a:endParaRPr>
          </a:p>
        </p:txBody>
      </p:sp>
      <p:graphicFrame>
        <p:nvGraphicFramePr>
          <p:cNvPr id="614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4751388" y="3749675"/>
          <a:ext cx="3673475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86" name="Equation" r:id="rId4" imgW="1511280" imgH="431640" progId="Equation.3">
                  <p:embed/>
                </p:oleObj>
              </mc:Choice>
              <mc:Fallback>
                <p:oleObj name="Equation" r:id="rId4" imgW="15112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388" y="3749675"/>
                        <a:ext cx="3673475" cy="1049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468313" y="2349500"/>
            <a:ext cx="8135937" cy="519113"/>
          </a:xfrm>
          <a:prstGeom prst="rect">
            <a:avLst/>
          </a:prstGeom>
          <a:solidFill>
            <a:srgbClr val="DDF2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2800" dirty="0">
                <a:solidFill>
                  <a:schemeClr val="bg2"/>
                </a:solidFill>
                <a:sym typeface="Symbol" pitchFamily="18" charset="2"/>
              </a:rPr>
              <a:t>Sample data: M = </a:t>
            </a:r>
            <a:r>
              <a:rPr lang="tr-TR" sz="2800" dirty="0" smtClean="0">
                <a:solidFill>
                  <a:schemeClr val="bg2"/>
                </a:solidFill>
                <a:sym typeface="Symbol" pitchFamily="18" charset="2"/>
              </a:rPr>
              <a:t>13 </a:t>
            </a:r>
            <a:r>
              <a:rPr lang="tr-TR" sz="2800" dirty="0">
                <a:solidFill>
                  <a:schemeClr val="bg2"/>
                </a:solidFill>
                <a:sym typeface="Symbol" pitchFamily="18" charset="2"/>
              </a:rPr>
              <a:t>and SS = </a:t>
            </a:r>
            <a:r>
              <a:rPr lang="tr-TR" sz="2800" dirty="0" smtClean="0">
                <a:solidFill>
                  <a:schemeClr val="bg2"/>
                </a:solidFill>
                <a:sym typeface="Symbol" pitchFamily="18" charset="2"/>
              </a:rPr>
              <a:t>72</a:t>
            </a:r>
            <a:endParaRPr lang="en-US" sz="2800" dirty="0">
              <a:solidFill>
                <a:schemeClr val="bg2"/>
              </a:solidFill>
              <a:sym typeface="Symbol" pitchFamily="18" charset="2"/>
            </a:endParaRPr>
          </a:p>
        </p:txBody>
      </p:sp>
      <p:graphicFrame>
        <p:nvGraphicFramePr>
          <p:cNvPr id="6147" name="Object 6"/>
          <p:cNvGraphicFramePr>
            <a:graphicFrameLocks noChangeAspect="1"/>
          </p:cNvGraphicFramePr>
          <p:nvPr/>
        </p:nvGraphicFramePr>
        <p:xfrm>
          <a:off x="484188" y="4365625"/>
          <a:ext cx="3636962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87" name="Equation" r:id="rId6" imgW="1257120" imgH="457200" progId="Equation.3">
                  <p:embed/>
                </p:oleObj>
              </mc:Choice>
              <mc:Fallback>
                <p:oleObj name="Equation" r:id="rId6" imgW="125712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4365625"/>
                        <a:ext cx="3636962" cy="1322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7"/>
          <p:cNvGraphicFramePr>
            <a:graphicFrameLocks noChangeAspect="1"/>
          </p:cNvGraphicFramePr>
          <p:nvPr/>
        </p:nvGraphicFramePr>
        <p:xfrm>
          <a:off x="598488" y="2997200"/>
          <a:ext cx="3586162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88" name="Equation" r:id="rId8" imgW="1218960" imgH="393480" progId="Equation.3">
                  <p:embed/>
                </p:oleObj>
              </mc:Choice>
              <mc:Fallback>
                <p:oleObj name="Equation" r:id="rId8" imgW="121896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2997200"/>
                        <a:ext cx="3586162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 l="44617" t="52743" r="12859" b="12094"/>
          <a:stretch>
            <a:fillRect/>
          </a:stretch>
        </p:blipFill>
        <p:spPr bwMode="auto">
          <a:xfrm>
            <a:off x="1403704" y="1772759"/>
            <a:ext cx="5832592" cy="2880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Slide </a:t>
            </a:r>
            <a:fld id="{0200DBB9-E3CE-4851-B5E2-605B8B284CFA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70C0"/>
                </a:solidFill>
              </a:rPr>
              <a:t>T-STATISTIC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409603" name="Text Box 3"/>
          <p:cNvSpPr txBox="1">
            <a:spLocks noChangeArrowheads="1"/>
          </p:cNvSpPr>
          <p:nvPr/>
        </p:nvSpPr>
        <p:spPr bwMode="auto">
          <a:xfrm>
            <a:off x="395288" y="1124744"/>
            <a:ext cx="8207375" cy="549275"/>
          </a:xfrm>
          <a:prstGeom prst="rect">
            <a:avLst/>
          </a:prstGeom>
          <a:solidFill>
            <a:srgbClr val="E5FFE5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000" b="1">
                <a:solidFill>
                  <a:schemeClr val="bg2"/>
                </a:solidFill>
              </a:rPr>
              <a:t>STEP </a:t>
            </a:r>
            <a:r>
              <a:rPr lang="tr-TR" sz="3000" b="1">
                <a:solidFill>
                  <a:schemeClr val="bg2"/>
                </a:solidFill>
              </a:rPr>
              <a:t>4: Make a decision</a:t>
            </a:r>
            <a:endParaRPr lang="en-US" sz="3000" b="1">
              <a:solidFill>
                <a:schemeClr val="bg2"/>
              </a:solidFill>
            </a:endParaRPr>
          </a:p>
        </p:txBody>
      </p:sp>
      <p:sp>
        <p:nvSpPr>
          <p:cNvPr id="409604" name="Text Box 4"/>
          <p:cNvSpPr txBox="1">
            <a:spLocks noChangeArrowheads="1"/>
          </p:cNvSpPr>
          <p:nvPr/>
        </p:nvSpPr>
        <p:spPr bwMode="auto">
          <a:xfrm>
            <a:off x="251520" y="4451628"/>
            <a:ext cx="8568952" cy="1569660"/>
          </a:xfrm>
          <a:prstGeom prst="rect">
            <a:avLst/>
          </a:prstGeom>
          <a:solidFill>
            <a:srgbClr val="DDF2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dirty="0">
                <a:solidFill>
                  <a:schemeClr val="bg2"/>
                </a:solidFill>
                <a:sym typeface="Symbol" pitchFamily="18" charset="2"/>
              </a:rPr>
              <a:t>The calculated t statistic </a:t>
            </a:r>
            <a:r>
              <a:rPr lang="tr-TR" dirty="0" smtClean="0">
                <a:solidFill>
                  <a:schemeClr val="bg2"/>
                </a:solidFill>
                <a:sym typeface="Symbol" pitchFamily="18" charset="2"/>
              </a:rPr>
              <a:t>(3.0</a:t>
            </a:r>
            <a:r>
              <a:rPr lang="tr-TR" dirty="0">
                <a:solidFill>
                  <a:schemeClr val="bg2"/>
                </a:solidFill>
                <a:sym typeface="Symbol" pitchFamily="18" charset="2"/>
              </a:rPr>
              <a:t>) is </a:t>
            </a:r>
            <a:r>
              <a:rPr lang="tr-TR" dirty="0" smtClean="0">
                <a:solidFill>
                  <a:schemeClr val="bg2"/>
                </a:solidFill>
                <a:sym typeface="Symbol" pitchFamily="18" charset="2"/>
              </a:rPr>
              <a:t>greater than </a:t>
            </a:r>
            <a:r>
              <a:rPr lang="tr-TR" dirty="0">
                <a:solidFill>
                  <a:schemeClr val="bg2"/>
                </a:solidFill>
                <a:sym typeface="Symbol" pitchFamily="18" charset="2"/>
              </a:rPr>
              <a:t>the critical t value </a:t>
            </a:r>
            <a:r>
              <a:rPr lang="tr-TR" dirty="0" smtClean="0">
                <a:solidFill>
                  <a:schemeClr val="bg2"/>
                </a:solidFill>
                <a:sym typeface="Symbol" pitchFamily="18" charset="2"/>
              </a:rPr>
              <a:t>(2.306). </a:t>
            </a:r>
            <a:r>
              <a:rPr lang="tr-TR" dirty="0">
                <a:solidFill>
                  <a:schemeClr val="bg2"/>
                </a:solidFill>
                <a:sym typeface="Symbol" pitchFamily="18" charset="2"/>
              </a:rPr>
              <a:t>Thus, we </a:t>
            </a:r>
            <a:r>
              <a:rPr lang="tr-TR" dirty="0" smtClean="0">
                <a:solidFill>
                  <a:schemeClr val="bg2"/>
                </a:solidFill>
                <a:sym typeface="Symbol" pitchFamily="18" charset="2"/>
              </a:rPr>
              <a:t>reject </a:t>
            </a:r>
            <a:r>
              <a:rPr lang="tr-TR" dirty="0">
                <a:solidFill>
                  <a:schemeClr val="bg2"/>
                </a:solidFill>
                <a:sym typeface="Symbol" pitchFamily="18" charset="2"/>
              </a:rPr>
              <a:t>the null </a:t>
            </a:r>
            <a:r>
              <a:rPr lang="tr-TR" dirty="0" smtClean="0">
                <a:solidFill>
                  <a:schemeClr val="bg2"/>
                </a:solidFill>
                <a:sym typeface="Symbol" pitchFamily="18" charset="2"/>
              </a:rPr>
              <a:t>hypothesis and conclude that </a:t>
            </a:r>
            <a:r>
              <a:rPr lang="en-US" dirty="0" smtClean="0">
                <a:solidFill>
                  <a:schemeClr val="bg2"/>
                </a:solidFill>
                <a:sym typeface="Symbol" pitchFamily="18" charset="2"/>
              </a:rPr>
              <a:t>there is a tendency for the </a:t>
            </a:r>
            <a:r>
              <a:rPr lang="tr-TR" dirty="0" smtClean="0">
                <a:solidFill>
                  <a:schemeClr val="bg2"/>
                </a:solidFill>
                <a:sym typeface="Symbol" pitchFamily="18" charset="2"/>
              </a:rPr>
              <a:t>web users </a:t>
            </a:r>
            <a:r>
              <a:rPr lang="en-US" dirty="0" smtClean="0">
                <a:solidFill>
                  <a:schemeClr val="bg2"/>
                </a:solidFill>
                <a:sym typeface="Symbol" pitchFamily="18" charset="2"/>
              </a:rPr>
              <a:t>to spend more time</a:t>
            </a:r>
            <a:r>
              <a:rPr lang="tr-TR" dirty="0" smtClean="0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dirty="0" smtClean="0">
                <a:solidFill>
                  <a:schemeClr val="bg2"/>
                </a:solidFill>
                <a:sym typeface="Symbol" pitchFamily="18" charset="2"/>
              </a:rPr>
              <a:t>looking at the attractive </a:t>
            </a:r>
            <a:r>
              <a:rPr lang="tr-TR" dirty="0" smtClean="0">
                <a:solidFill>
                  <a:schemeClr val="bg2"/>
                </a:solidFill>
                <a:sym typeface="Symbol" pitchFamily="18" charset="2"/>
              </a:rPr>
              <a:t>GUI</a:t>
            </a:r>
            <a:r>
              <a:rPr lang="en-US" dirty="0" smtClean="0">
                <a:solidFill>
                  <a:schemeClr val="bg2"/>
                </a:solidFill>
                <a:sym typeface="Symbol" pitchFamily="18" charset="2"/>
              </a:rPr>
              <a:t>.</a:t>
            </a:r>
            <a:endParaRPr lang="en-US" dirty="0">
              <a:solidFill>
                <a:schemeClr val="bg2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Slide </a:t>
            </a:r>
            <a:fld id="{DB2556F6-8C80-4D9E-AD56-D094BBA9BD82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70C0"/>
                </a:solidFill>
              </a:rPr>
              <a:t>T-STATISTIC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397315" name="AutoShape 3"/>
          <p:cNvSpPr>
            <a:spLocks noChangeArrowheads="1"/>
          </p:cNvSpPr>
          <p:nvPr/>
        </p:nvSpPr>
        <p:spPr bwMode="auto">
          <a:xfrm>
            <a:off x="392113" y="1308100"/>
            <a:ext cx="8477250" cy="565150"/>
          </a:xfrm>
          <a:prstGeom prst="roundRect">
            <a:avLst>
              <a:gd name="adj" fmla="val 16667"/>
            </a:avLst>
          </a:prstGeom>
          <a:solidFill>
            <a:srgbClr val="FFEFFF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lang="tr-TR" sz="2800">
                <a:solidFill>
                  <a:schemeClr val="bg2"/>
                </a:solidFill>
              </a:rPr>
              <a:t>HYPOTHESIS TESTING WITH THE </a:t>
            </a:r>
            <a:r>
              <a:rPr lang="tr-TR" sz="2800" b="1" i="1">
                <a:solidFill>
                  <a:schemeClr val="bg2"/>
                </a:solidFill>
              </a:rPr>
              <a:t>t</a:t>
            </a:r>
            <a:r>
              <a:rPr lang="tr-TR" sz="2800">
                <a:solidFill>
                  <a:schemeClr val="bg2"/>
                </a:solidFill>
              </a:rPr>
              <a:t> STATISTIC</a:t>
            </a:r>
            <a:endParaRPr lang="en-US" sz="2800">
              <a:solidFill>
                <a:schemeClr val="bg2"/>
              </a:solidFill>
            </a:endParaRPr>
          </a:p>
        </p:txBody>
      </p:sp>
      <p:sp>
        <p:nvSpPr>
          <p:cNvPr id="397316" name="AutoShape 4"/>
          <p:cNvSpPr>
            <a:spLocks noChangeArrowheads="1"/>
          </p:cNvSpPr>
          <p:nvPr/>
        </p:nvSpPr>
        <p:spPr bwMode="auto">
          <a:xfrm>
            <a:off x="392113" y="2205038"/>
            <a:ext cx="8342312" cy="3405187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lang="tr-TR" sz="2800" b="1" dirty="0">
                <a:solidFill>
                  <a:schemeClr val="bg2"/>
                </a:solidFill>
              </a:rPr>
              <a:t>Example 1</a:t>
            </a:r>
            <a:r>
              <a:rPr lang="tr-TR" sz="2800" dirty="0">
                <a:solidFill>
                  <a:schemeClr val="bg2"/>
                </a:solidFill>
              </a:rPr>
              <a:t>. </a:t>
            </a:r>
            <a:r>
              <a:rPr lang="en-US" sz="2800" dirty="0">
                <a:solidFill>
                  <a:schemeClr val="bg2"/>
                </a:solidFill>
              </a:rPr>
              <a:t>The average test score of 5th graders is 86. </a:t>
            </a:r>
            <a:r>
              <a:rPr lang="tr-TR" sz="2800" dirty="0">
                <a:solidFill>
                  <a:schemeClr val="bg2"/>
                </a:solidFill>
              </a:rPr>
              <a:t>A</a:t>
            </a:r>
            <a:r>
              <a:rPr lang="en-US" sz="2800" dirty="0">
                <a:solidFill>
                  <a:schemeClr val="bg2"/>
                </a:solidFill>
              </a:rPr>
              <a:t> researcher claims that the average test score of children from low SES families is not different from that of the population. To test whether this claim is true, a sample of 16 children from low SES families was selected and their test scores were secured</a:t>
            </a:r>
            <a:r>
              <a:rPr lang="tr-TR" sz="2800" dirty="0">
                <a:solidFill>
                  <a:schemeClr val="bg2"/>
                </a:solidFill>
              </a:rPr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Slide </a:t>
            </a:r>
            <a:fld id="{C2A49BE7-CB15-4548-9371-64FDABA04A7F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70C0"/>
                </a:solidFill>
              </a:rPr>
              <a:t>T-STATISTIC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399363" name="AutoShape 3"/>
          <p:cNvSpPr>
            <a:spLocks noChangeArrowheads="1"/>
          </p:cNvSpPr>
          <p:nvPr/>
        </p:nvSpPr>
        <p:spPr bwMode="auto">
          <a:xfrm>
            <a:off x="392113" y="1308100"/>
            <a:ext cx="8477250" cy="565150"/>
          </a:xfrm>
          <a:prstGeom prst="roundRect">
            <a:avLst>
              <a:gd name="adj" fmla="val 16667"/>
            </a:avLst>
          </a:prstGeom>
          <a:solidFill>
            <a:srgbClr val="FFEFFF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lang="tr-TR" sz="2800">
                <a:solidFill>
                  <a:schemeClr val="bg2"/>
                </a:solidFill>
              </a:rPr>
              <a:t>HYPOTHESIS TESTING WITH THE </a:t>
            </a:r>
            <a:r>
              <a:rPr lang="tr-TR" sz="2800" b="1" i="1">
                <a:solidFill>
                  <a:schemeClr val="bg2"/>
                </a:solidFill>
              </a:rPr>
              <a:t>t</a:t>
            </a:r>
            <a:r>
              <a:rPr lang="tr-TR" sz="2800">
                <a:solidFill>
                  <a:schemeClr val="bg2"/>
                </a:solidFill>
              </a:rPr>
              <a:t> STATISTIC</a:t>
            </a:r>
            <a:endParaRPr lang="en-US" sz="2800">
              <a:solidFill>
                <a:schemeClr val="bg2"/>
              </a:solidFill>
            </a:endParaRPr>
          </a:p>
        </p:txBody>
      </p:sp>
      <p:sp>
        <p:nvSpPr>
          <p:cNvPr id="399364" name="AutoShape 4"/>
          <p:cNvSpPr>
            <a:spLocks noChangeArrowheads="1"/>
          </p:cNvSpPr>
          <p:nvPr/>
        </p:nvSpPr>
        <p:spPr bwMode="auto">
          <a:xfrm>
            <a:off x="557213" y="2171700"/>
            <a:ext cx="8272462" cy="2697163"/>
          </a:xfrm>
          <a:prstGeom prst="roundRect">
            <a:avLst>
              <a:gd name="adj" fmla="val 16667"/>
            </a:avLst>
          </a:prstGeom>
          <a:solidFill>
            <a:srgbClr val="DDF2FF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800">
                <a:solidFill>
                  <a:schemeClr val="bg2"/>
                </a:solidFill>
              </a:rPr>
              <a:t>STEP 1. State the hypotheses</a:t>
            </a:r>
          </a:p>
          <a:p>
            <a:pPr>
              <a:defRPr/>
            </a:pPr>
            <a:r>
              <a:rPr lang="en-US" sz="2800">
                <a:solidFill>
                  <a:schemeClr val="bg2"/>
                </a:solidFill>
              </a:rPr>
              <a:t>STEP 2. Set the criteria </a:t>
            </a:r>
            <a:r>
              <a:rPr lang="tr-TR" sz="2800">
                <a:solidFill>
                  <a:schemeClr val="bg2"/>
                </a:solidFill>
              </a:rPr>
              <a:t>for a decision</a:t>
            </a:r>
          </a:p>
          <a:p>
            <a:pPr>
              <a:defRPr/>
            </a:pPr>
            <a:r>
              <a:rPr lang="tr-TR" sz="2800">
                <a:solidFill>
                  <a:schemeClr val="bg2"/>
                </a:solidFill>
              </a:rPr>
              <a:t>STEP 3. Collect data and compute test statistic</a:t>
            </a:r>
          </a:p>
          <a:p>
            <a:pPr>
              <a:defRPr/>
            </a:pPr>
            <a:r>
              <a:rPr lang="tr-TR" sz="2800">
                <a:solidFill>
                  <a:schemeClr val="bg2"/>
                </a:solidFill>
              </a:rPr>
              <a:t>STEP 4. Make a decision</a:t>
            </a:r>
            <a:endParaRPr lang="en-US" sz="28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animBg="1"/>
      <p:bldP spid="399364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 dirty="0"/>
              <a:t>Slide </a:t>
            </a:r>
            <a:fld id="{3560B5D7-C3E2-4B81-9E94-155013A79750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70C0"/>
                </a:solidFill>
              </a:rPr>
              <a:t>T-STATISTIC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380931" name="Text Box 3"/>
          <p:cNvSpPr txBox="1">
            <a:spLocks noChangeArrowheads="1"/>
          </p:cNvSpPr>
          <p:nvPr/>
        </p:nvSpPr>
        <p:spPr bwMode="auto">
          <a:xfrm>
            <a:off x="468313" y="1341438"/>
            <a:ext cx="7920037" cy="519112"/>
          </a:xfrm>
          <a:prstGeom prst="rect">
            <a:avLst/>
          </a:prstGeom>
          <a:solidFill>
            <a:srgbClr val="E5FFE5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tr-TR" sz="2800" b="1">
                <a:solidFill>
                  <a:schemeClr val="bg2"/>
                </a:solidFill>
              </a:rPr>
              <a:t>Limitations of using z-score</a:t>
            </a:r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468313" y="2060575"/>
            <a:ext cx="7920037" cy="2076450"/>
          </a:xfrm>
          <a:prstGeom prst="rect">
            <a:avLst/>
          </a:prstGeom>
          <a:solidFill>
            <a:srgbClr val="E1F4FF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buSzPct val="90000"/>
              <a:buFont typeface="Wingdings" pitchFamily="2" charset="2"/>
              <a:buNone/>
              <a:defRPr/>
            </a:pPr>
            <a:endParaRPr lang="tr-TR" sz="2600">
              <a:solidFill>
                <a:schemeClr val="bg2"/>
              </a:solidFill>
              <a:sym typeface="Symbol" pitchFamily="18" charset="2"/>
            </a:endParaRPr>
          </a:p>
          <a:p>
            <a:pPr>
              <a:spcBef>
                <a:spcPct val="30000"/>
              </a:spcBef>
              <a:buSzPct val="90000"/>
              <a:buFont typeface="Wingdings" pitchFamily="2" charset="2"/>
              <a:buNone/>
              <a:defRPr/>
            </a:pPr>
            <a:endParaRPr lang="tr-TR" sz="2600">
              <a:solidFill>
                <a:schemeClr val="bg2"/>
              </a:solidFill>
              <a:sym typeface="Symbol" pitchFamily="18" charset="2"/>
            </a:endParaRPr>
          </a:p>
          <a:p>
            <a:pPr>
              <a:spcBef>
                <a:spcPct val="30000"/>
              </a:spcBef>
              <a:buSzPct val="90000"/>
              <a:buFont typeface="Wingdings" pitchFamily="2" charset="2"/>
              <a:buNone/>
              <a:defRPr/>
            </a:pPr>
            <a:endParaRPr lang="tr-TR" sz="2600">
              <a:solidFill>
                <a:schemeClr val="bg2"/>
              </a:solidFill>
              <a:sym typeface="Symbol" pitchFamily="18" charset="2"/>
            </a:endParaRPr>
          </a:p>
          <a:p>
            <a:pPr>
              <a:spcBef>
                <a:spcPct val="30000"/>
              </a:spcBef>
              <a:buSzPct val="90000"/>
              <a:buFont typeface="Wingdings" pitchFamily="2" charset="2"/>
              <a:buNone/>
              <a:defRPr/>
            </a:pPr>
            <a:r>
              <a:rPr lang="tr-TR" sz="2600">
                <a:solidFill>
                  <a:schemeClr val="bg2"/>
                </a:solidFill>
                <a:sym typeface="Symbol" pitchFamily="18" charset="2"/>
              </a:rPr>
              <a:t>Need to know </a:t>
            </a:r>
            <a:r>
              <a:rPr lang="tr-TR" sz="2800">
                <a:solidFill>
                  <a:schemeClr val="bg2"/>
                </a:solidFill>
                <a:sym typeface="Symbol" pitchFamily="18" charset="2"/>
              </a:rPr>
              <a:t></a:t>
            </a:r>
            <a:r>
              <a:rPr lang="tr-TR" sz="2600">
                <a:solidFill>
                  <a:schemeClr val="bg2"/>
                </a:solidFill>
                <a:sym typeface="Symbol" pitchFamily="18" charset="2"/>
              </a:rPr>
              <a:t>, which is often not known.</a:t>
            </a:r>
          </a:p>
        </p:txBody>
      </p:sp>
      <p:graphicFrame>
        <p:nvGraphicFramePr>
          <p:cNvPr id="1026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268413" y="2349500"/>
          <a:ext cx="1674812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2" name="Equation" r:id="rId4" imgW="647640" imgH="431640" progId="Equation.3">
                  <p:embed/>
                </p:oleObj>
              </mc:Choice>
              <mc:Fallback>
                <p:oleObj name="Equation" r:id="rId4" imgW="64764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2349500"/>
                        <a:ext cx="1674812" cy="1116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34" name="AutoShape 6"/>
          <p:cNvSpPr>
            <a:spLocks noChangeArrowheads="1"/>
          </p:cNvSpPr>
          <p:nvPr/>
        </p:nvSpPr>
        <p:spPr bwMode="auto">
          <a:xfrm>
            <a:off x="468313" y="4429086"/>
            <a:ext cx="7991475" cy="987504"/>
          </a:xfrm>
          <a:prstGeom prst="roundRect">
            <a:avLst>
              <a:gd name="adj" fmla="val 16667"/>
            </a:avLst>
          </a:prstGeom>
          <a:solidFill>
            <a:srgbClr val="FFEFFF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lang="tr-TR" sz="2600" dirty="0">
                <a:solidFill>
                  <a:schemeClr val="bg2"/>
                </a:solidFill>
              </a:rPr>
              <a:t>When </a:t>
            </a:r>
            <a:r>
              <a:rPr lang="tr-TR" sz="2600" dirty="0">
                <a:solidFill>
                  <a:schemeClr val="bg2"/>
                </a:solidFill>
                <a:sym typeface="Symbol" pitchFamily="18" charset="2"/>
              </a:rPr>
              <a:t> </a:t>
            </a:r>
            <a:r>
              <a:rPr lang="tr-TR" sz="2600" dirty="0">
                <a:solidFill>
                  <a:schemeClr val="bg2"/>
                </a:solidFill>
              </a:rPr>
              <a:t>is not known, we use the </a:t>
            </a:r>
            <a:r>
              <a:rPr lang="tr-TR" sz="2600" b="1" dirty="0" smtClean="0">
                <a:solidFill>
                  <a:schemeClr val="bg2"/>
                </a:solidFill>
              </a:rPr>
              <a:t>t</a:t>
            </a:r>
            <a:r>
              <a:rPr lang="en-US" sz="2600" b="1" dirty="0" smtClean="0">
                <a:solidFill>
                  <a:schemeClr val="bg2"/>
                </a:solidFill>
              </a:rPr>
              <a:t>-</a:t>
            </a:r>
            <a:r>
              <a:rPr lang="tr-TR" sz="2600" b="1" dirty="0" smtClean="0">
                <a:solidFill>
                  <a:schemeClr val="bg2"/>
                </a:solidFill>
              </a:rPr>
              <a:t>statistic</a:t>
            </a:r>
            <a:r>
              <a:rPr lang="tr-TR" sz="2600" dirty="0" smtClean="0">
                <a:solidFill>
                  <a:schemeClr val="bg2"/>
                </a:solidFill>
              </a:rPr>
              <a:t> </a:t>
            </a:r>
            <a:r>
              <a:rPr lang="tr-TR" sz="2600" dirty="0">
                <a:solidFill>
                  <a:schemeClr val="bg2"/>
                </a:solidFill>
              </a:rPr>
              <a:t>rather than a z-score</a:t>
            </a:r>
            <a:endParaRPr lang="en-US" sz="2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Slide </a:t>
            </a:r>
            <a:fld id="{3D718C99-D7FC-4E8F-A03F-80DB0CD456C6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70C0"/>
                </a:solidFill>
              </a:rPr>
              <a:t>T-STATISTIC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401411" name="Text Box 3"/>
          <p:cNvSpPr txBox="1">
            <a:spLocks noChangeArrowheads="1"/>
          </p:cNvSpPr>
          <p:nvPr/>
        </p:nvSpPr>
        <p:spPr bwMode="auto">
          <a:xfrm>
            <a:off x="468313" y="1541463"/>
            <a:ext cx="8207375" cy="549275"/>
          </a:xfrm>
          <a:prstGeom prst="rect">
            <a:avLst/>
          </a:prstGeom>
          <a:solidFill>
            <a:srgbClr val="E5FFE5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000" b="1">
                <a:solidFill>
                  <a:schemeClr val="bg2"/>
                </a:solidFill>
              </a:rPr>
              <a:t>STEP 1: State the hypotheses</a:t>
            </a:r>
          </a:p>
        </p:txBody>
      </p:sp>
      <p:sp>
        <p:nvSpPr>
          <p:cNvPr id="401412" name="Text Box 4"/>
          <p:cNvSpPr txBox="1">
            <a:spLocks noChangeArrowheads="1"/>
          </p:cNvSpPr>
          <p:nvPr/>
        </p:nvSpPr>
        <p:spPr bwMode="auto">
          <a:xfrm>
            <a:off x="539750" y="2420938"/>
            <a:ext cx="8135938" cy="1160462"/>
          </a:xfrm>
          <a:prstGeom prst="rect">
            <a:avLst/>
          </a:prstGeom>
          <a:solidFill>
            <a:srgbClr val="DDF2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2"/>
                </a:solidFill>
                <a:sym typeface="Symbol" pitchFamily="18" charset="2"/>
              </a:rPr>
              <a:t>The </a:t>
            </a:r>
            <a:r>
              <a:rPr lang="en-US" sz="2800" i="1">
                <a:solidFill>
                  <a:schemeClr val="bg2"/>
                </a:solidFill>
                <a:sym typeface="Symbol" pitchFamily="18" charset="2"/>
              </a:rPr>
              <a:t>null hypothesis</a:t>
            </a:r>
            <a:r>
              <a:rPr lang="en-US" sz="2800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tr-TR" sz="2800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sz="2800">
                <a:solidFill>
                  <a:schemeClr val="bg2"/>
                </a:solidFill>
                <a:sym typeface="Symbol" pitchFamily="18" charset="2"/>
              </a:rPr>
              <a:t>H</a:t>
            </a:r>
            <a:r>
              <a:rPr lang="en-US" sz="2800" baseline="-25000">
                <a:solidFill>
                  <a:schemeClr val="bg2"/>
                </a:solidFill>
                <a:sym typeface="Symbol" pitchFamily="18" charset="2"/>
              </a:rPr>
              <a:t>0</a:t>
            </a:r>
            <a:r>
              <a:rPr lang="en-US" sz="2800">
                <a:solidFill>
                  <a:schemeClr val="bg2"/>
                </a:solidFill>
                <a:sym typeface="Symbol" pitchFamily="18" charset="2"/>
              </a:rPr>
              <a:t>: </a:t>
            </a:r>
            <a:r>
              <a:rPr lang="tr-TR" sz="2800" baseline="-25000">
                <a:solidFill>
                  <a:schemeClr val="bg2"/>
                </a:solidFill>
                <a:sym typeface="Symbol" pitchFamily="18" charset="2"/>
              </a:rPr>
              <a:t>low SES</a:t>
            </a:r>
            <a:r>
              <a:rPr lang="en-US" sz="2800">
                <a:solidFill>
                  <a:schemeClr val="bg2"/>
                </a:solidFill>
                <a:sym typeface="Symbol" pitchFamily="18" charset="2"/>
              </a:rPr>
              <a:t> = </a:t>
            </a:r>
            <a:r>
              <a:rPr lang="tr-TR" sz="2800">
                <a:solidFill>
                  <a:schemeClr val="bg2"/>
                </a:solidFill>
                <a:sym typeface="Symbol" pitchFamily="18" charset="2"/>
              </a:rPr>
              <a:t>86</a:t>
            </a:r>
          </a:p>
          <a:p>
            <a:r>
              <a:rPr lang="en-US" sz="2800">
                <a:solidFill>
                  <a:schemeClr val="bg2"/>
                </a:solidFill>
                <a:sym typeface="Symbol" pitchFamily="18" charset="2"/>
              </a:rPr>
              <a:t>The </a:t>
            </a:r>
            <a:r>
              <a:rPr lang="en-US" sz="2800" i="1">
                <a:solidFill>
                  <a:schemeClr val="bg2"/>
                </a:solidFill>
                <a:sym typeface="Symbol" pitchFamily="18" charset="2"/>
              </a:rPr>
              <a:t>alternative hypothesis</a:t>
            </a:r>
            <a:r>
              <a:rPr lang="en-US" sz="2800">
                <a:solidFill>
                  <a:schemeClr val="bg2"/>
                </a:solidFill>
                <a:sym typeface="Symbol" pitchFamily="18" charset="2"/>
              </a:rPr>
              <a:t> H</a:t>
            </a:r>
            <a:r>
              <a:rPr lang="tr-TR" sz="2800" baseline="-25000">
                <a:solidFill>
                  <a:schemeClr val="bg2"/>
                </a:solidFill>
                <a:sym typeface="Symbol" pitchFamily="18" charset="2"/>
              </a:rPr>
              <a:t>1</a:t>
            </a:r>
            <a:r>
              <a:rPr lang="en-US" sz="2800">
                <a:solidFill>
                  <a:schemeClr val="bg2"/>
                </a:solidFill>
                <a:sym typeface="Symbol" pitchFamily="18" charset="2"/>
              </a:rPr>
              <a:t>: </a:t>
            </a:r>
            <a:r>
              <a:rPr lang="tr-TR" sz="2800" baseline="-25000">
                <a:solidFill>
                  <a:schemeClr val="bg2"/>
                </a:solidFill>
                <a:sym typeface="Symbol" pitchFamily="18" charset="2"/>
              </a:rPr>
              <a:t>low SES</a:t>
            </a:r>
            <a:r>
              <a:rPr lang="en-US" sz="2800">
                <a:solidFill>
                  <a:schemeClr val="bg2"/>
                </a:solidFill>
                <a:sym typeface="Symbol" pitchFamily="18" charset="2"/>
              </a:rPr>
              <a:t> ≠ </a:t>
            </a:r>
            <a:r>
              <a:rPr lang="tr-TR" sz="2800">
                <a:solidFill>
                  <a:schemeClr val="bg2"/>
                </a:solidFill>
                <a:sym typeface="Symbol" pitchFamily="18" charset="2"/>
              </a:rPr>
              <a:t>86</a:t>
            </a:r>
            <a:endParaRPr lang="en-US" sz="2800">
              <a:solidFill>
                <a:schemeClr val="bg2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Slide </a:t>
            </a:r>
            <a:fld id="{A93779FF-D69C-4C5E-8299-1D087F65271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70C0"/>
                </a:solidFill>
              </a:rPr>
              <a:t>T-STATISTIC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403459" name="Text Box 3"/>
          <p:cNvSpPr txBox="1">
            <a:spLocks noChangeArrowheads="1"/>
          </p:cNvSpPr>
          <p:nvPr/>
        </p:nvSpPr>
        <p:spPr bwMode="auto">
          <a:xfrm>
            <a:off x="395288" y="1557338"/>
            <a:ext cx="8207375" cy="549275"/>
          </a:xfrm>
          <a:prstGeom prst="rect">
            <a:avLst/>
          </a:prstGeom>
          <a:solidFill>
            <a:srgbClr val="E5FFE5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000" b="1">
                <a:solidFill>
                  <a:schemeClr val="bg2"/>
                </a:solidFill>
              </a:rPr>
              <a:t>STEP </a:t>
            </a:r>
            <a:r>
              <a:rPr lang="tr-TR" sz="3000" b="1">
                <a:solidFill>
                  <a:schemeClr val="bg2"/>
                </a:solidFill>
              </a:rPr>
              <a:t>2</a:t>
            </a:r>
            <a:r>
              <a:rPr lang="en-US" sz="3000" b="1">
                <a:solidFill>
                  <a:schemeClr val="bg2"/>
                </a:solidFill>
              </a:rPr>
              <a:t>: </a:t>
            </a:r>
            <a:r>
              <a:rPr lang="tr-TR" sz="3000" b="1">
                <a:solidFill>
                  <a:schemeClr val="bg2"/>
                </a:solidFill>
              </a:rPr>
              <a:t>Set the criteria for the decision</a:t>
            </a:r>
            <a:endParaRPr lang="en-US" sz="3000" b="1">
              <a:solidFill>
                <a:schemeClr val="bg2"/>
              </a:solidFill>
            </a:endParaRPr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349500"/>
            <a:ext cx="5322888" cy="30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468313" y="2492375"/>
            <a:ext cx="4535487" cy="822325"/>
          </a:xfrm>
          <a:prstGeom prst="rect">
            <a:avLst/>
          </a:prstGeom>
          <a:solidFill>
            <a:srgbClr val="F3F3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tr-TR">
                <a:solidFill>
                  <a:schemeClr val="bg2"/>
                </a:solidFill>
              </a:rPr>
              <a:t>We will use t-test rather than z, because </a:t>
            </a:r>
            <a:r>
              <a:rPr lang="tr-TR">
                <a:solidFill>
                  <a:schemeClr val="bg2"/>
                </a:solidFill>
                <a:sym typeface="Symbol" pitchFamily="18" charset="2"/>
              </a:rPr>
              <a:t> </a:t>
            </a:r>
            <a:r>
              <a:rPr lang="tr-TR">
                <a:solidFill>
                  <a:schemeClr val="bg2"/>
                </a:solidFill>
              </a:rPr>
              <a:t>is unknown</a:t>
            </a:r>
            <a:r>
              <a:rPr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684213" y="5502275"/>
            <a:ext cx="3095625" cy="457200"/>
          </a:xfrm>
          <a:prstGeom prst="rect">
            <a:avLst/>
          </a:prstGeom>
          <a:solidFill>
            <a:srgbClr val="F3F3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tr-TR">
                <a:solidFill>
                  <a:schemeClr val="bg2"/>
                </a:solidFill>
              </a:rPr>
              <a:t>df = n – 1 = 16 – 1 = 15</a:t>
            </a:r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Slide </a:t>
            </a:r>
            <a:fld id="{2EB8DA86-D2E7-40C8-8585-178FE097E4CE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70C0"/>
                </a:solidFill>
              </a:rPr>
              <a:t>T-STATISTIC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405507" name="Text Box 3"/>
          <p:cNvSpPr txBox="1">
            <a:spLocks noChangeArrowheads="1"/>
          </p:cNvSpPr>
          <p:nvPr/>
        </p:nvSpPr>
        <p:spPr bwMode="auto">
          <a:xfrm>
            <a:off x="395288" y="1557338"/>
            <a:ext cx="8207375" cy="549275"/>
          </a:xfrm>
          <a:prstGeom prst="rect">
            <a:avLst/>
          </a:prstGeom>
          <a:solidFill>
            <a:srgbClr val="E5FFE5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000" b="1">
                <a:solidFill>
                  <a:schemeClr val="bg2"/>
                </a:solidFill>
              </a:rPr>
              <a:t>STEP </a:t>
            </a:r>
            <a:r>
              <a:rPr lang="tr-TR" sz="3000" b="1">
                <a:solidFill>
                  <a:schemeClr val="bg2"/>
                </a:solidFill>
              </a:rPr>
              <a:t>3: Collect data and compute test statistic</a:t>
            </a:r>
            <a:endParaRPr lang="en-US" sz="3000" b="1">
              <a:solidFill>
                <a:schemeClr val="bg2"/>
              </a:solidFill>
            </a:endParaRP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729288" y="3500438"/>
          <a:ext cx="2155825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18" name="Equation" r:id="rId4" imgW="660240" imgH="431640" progId="Equation.3">
                  <p:embed/>
                </p:oleObj>
              </mc:Choice>
              <mc:Fallback>
                <p:oleObj name="Equation" r:id="rId4" imgW="66024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9288" y="3500438"/>
                        <a:ext cx="2155825" cy="140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09" name="Text Box 5"/>
          <p:cNvSpPr txBox="1">
            <a:spLocks noChangeArrowheads="1"/>
          </p:cNvSpPr>
          <p:nvPr/>
        </p:nvSpPr>
        <p:spPr bwMode="auto">
          <a:xfrm>
            <a:off x="468313" y="2333625"/>
            <a:ext cx="8135937" cy="519113"/>
          </a:xfrm>
          <a:prstGeom prst="rect">
            <a:avLst/>
          </a:prstGeom>
          <a:solidFill>
            <a:srgbClr val="DDF2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2800">
                <a:solidFill>
                  <a:schemeClr val="bg2"/>
                </a:solidFill>
                <a:sym typeface="Symbol" pitchFamily="18" charset="2"/>
              </a:rPr>
              <a:t>Sample data: M = 84 and SS = 240</a:t>
            </a:r>
            <a:endParaRPr lang="en-US" sz="2800">
              <a:solidFill>
                <a:schemeClr val="bg2"/>
              </a:solidFill>
              <a:sym typeface="Symbol" pitchFamily="18" charset="2"/>
            </a:endParaRPr>
          </a:p>
        </p:txBody>
      </p:sp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3203575" y="3429000"/>
          <a:ext cx="1873250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19" name="Equation" r:id="rId6" imgW="647640" imgH="457200" progId="Equation.3">
                  <p:embed/>
                </p:oleObj>
              </mc:Choice>
              <mc:Fallback>
                <p:oleObj name="Equation" r:id="rId6" imgW="64764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429000"/>
                        <a:ext cx="1873250" cy="1322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7"/>
          <p:cNvGraphicFramePr>
            <a:graphicFrameLocks noChangeAspect="1"/>
          </p:cNvGraphicFramePr>
          <p:nvPr/>
        </p:nvGraphicFramePr>
        <p:xfrm>
          <a:off x="611188" y="3644900"/>
          <a:ext cx="1830387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20" name="Equation" r:id="rId8" imgW="622080" imgH="393480" progId="Equation.3">
                  <p:embed/>
                </p:oleObj>
              </mc:Choice>
              <mc:Fallback>
                <p:oleObj name="Equation" r:id="rId8" imgW="62208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644900"/>
                        <a:ext cx="1830387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Slide </a:t>
            </a:r>
            <a:fld id="{8623BA46-32DD-47FE-820F-E8AA10016A76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70C0"/>
                </a:solidFill>
              </a:rPr>
              <a:t>T-STATISTIC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407555" name="Text Box 3"/>
          <p:cNvSpPr txBox="1">
            <a:spLocks noChangeArrowheads="1"/>
          </p:cNvSpPr>
          <p:nvPr/>
        </p:nvSpPr>
        <p:spPr bwMode="auto">
          <a:xfrm>
            <a:off x="395288" y="1557338"/>
            <a:ext cx="8207375" cy="549275"/>
          </a:xfrm>
          <a:prstGeom prst="rect">
            <a:avLst/>
          </a:prstGeom>
          <a:solidFill>
            <a:srgbClr val="E5FFE5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000" b="1">
                <a:solidFill>
                  <a:schemeClr val="bg2"/>
                </a:solidFill>
              </a:rPr>
              <a:t>STEP </a:t>
            </a:r>
            <a:r>
              <a:rPr lang="tr-TR" sz="3000" b="1">
                <a:solidFill>
                  <a:schemeClr val="bg2"/>
                </a:solidFill>
              </a:rPr>
              <a:t>3: Collect data and compute test statistic</a:t>
            </a:r>
            <a:endParaRPr lang="en-US" sz="3000" b="1">
              <a:solidFill>
                <a:schemeClr val="bg2"/>
              </a:solidFill>
            </a:endParaRPr>
          </a:p>
        </p:txBody>
      </p:sp>
      <p:graphicFrame>
        <p:nvGraphicFramePr>
          <p:cNvPr id="614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4643438" y="3741738"/>
          <a:ext cx="38893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2" name="Equation" r:id="rId4" imgW="1574640" imgH="431640" progId="Equation.3">
                  <p:embed/>
                </p:oleObj>
              </mc:Choice>
              <mc:Fallback>
                <p:oleObj name="Equation" r:id="rId4" imgW="157464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741738"/>
                        <a:ext cx="388937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468313" y="2349500"/>
            <a:ext cx="8135937" cy="519113"/>
          </a:xfrm>
          <a:prstGeom prst="rect">
            <a:avLst/>
          </a:prstGeom>
          <a:solidFill>
            <a:srgbClr val="DDF2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2800">
                <a:solidFill>
                  <a:schemeClr val="bg2"/>
                </a:solidFill>
                <a:sym typeface="Symbol" pitchFamily="18" charset="2"/>
              </a:rPr>
              <a:t>Sample data: M = 84 and SS = 240</a:t>
            </a:r>
            <a:endParaRPr lang="en-US" sz="2800">
              <a:solidFill>
                <a:schemeClr val="bg2"/>
              </a:solidFill>
              <a:sym typeface="Symbol" pitchFamily="18" charset="2"/>
            </a:endParaRPr>
          </a:p>
        </p:txBody>
      </p:sp>
      <p:graphicFrame>
        <p:nvGraphicFramePr>
          <p:cNvPr id="6147" name="Object 6"/>
          <p:cNvGraphicFramePr>
            <a:graphicFrameLocks noChangeAspect="1"/>
          </p:cNvGraphicFramePr>
          <p:nvPr/>
        </p:nvGraphicFramePr>
        <p:xfrm>
          <a:off x="466725" y="4365625"/>
          <a:ext cx="3673475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3" name="Equation" r:id="rId6" imgW="1269720" imgH="457200" progId="Equation.3">
                  <p:embed/>
                </p:oleObj>
              </mc:Choice>
              <mc:Fallback>
                <p:oleObj name="Equation" r:id="rId6" imgW="126972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4365625"/>
                        <a:ext cx="3673475" cy="1322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7"/>
          <p:cNvGraphicFramePr>
            <a:graphicFrameLocks noChangeAspect="1"/>
          </p:cNvGraphicFramePr>
          <p:nvPr/>
        </p:nvGraphicFramePr>
        <p:xfrm>
          <a:off x="468313" y="2997200"/>
          <a:ext cx="384810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4" name="Equation" r:id="rId8" imgW="1307880" imgH="393480" progId="Equation.3">
                  <p:embed/>
                </p:oleObj>
              </mc:Choice>
              <mc:Fallback>
                <p:oleObj name="Equation" r:id="rId8" imgW="130788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997200"/>
                        <a:ext cx="3848100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Slide </a:t>
            </a:r>
            <a:fld id="{0200DBB9-E3CE-4851-B5E2-605B8B284CFA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70C0"/>
                </a:solidFill>
              </a:rPr>
              <a:t>T-STATISTIC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409603" name="Text Box 3"/>
          <p:cNvSpPr txBox="1">
            <a:spLocks noChangeArrowheads="1"/>
          </p:cNvSpPr>
          <p:nvPr/>
        </p:nvSpPr>
        <p:spPr bwMode="auto">
          <a:xfrm>
            <a:off x="395288" y="1557338"/>
            <a:ext cx="8207375" cy="549275"/>
          </a:xfrm>
          <a:prstGeom prst="rect">
            <a:avLst/>
          </a:prstGeom>
          <a:solidFill>
            <a:srgbClr val="E5FFE5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000" b="1">
                <a:solidFill>
                  <a:schemeClr val="bg2"/>
                </a:solidFill>
              </a:rPr>
              <a:t>STEP </a:t>
            </a:r>
            <a:r>
              <a:rPr lang="tr-TR" sz="3000" b="1">
                <a:solidFill>
                  <a:schemeClr val="bg2"/>
                </a:solidFill>
              </a:rPr>
              <a:t>4: Make a decision</a:t>
            </a:r>
            <a:endParaRPr lang="en-US" sz="3000" b="1">
              <a:solidFill>
                <a:schemeClr val="bg2"/>
              </a:solidFill>
            </a:endParaRPr>
          </a:p>
        </p:txBody>
      </p:sp>
      <p:sp>
        <p:nvSpPr>
          <p:cNvPr id="409604" name="Text Box 4"/>
          <p:cNvSpPr txBox="1">
            <a:spLocks noChangeArrowheads="1"/>
          </p:cNvSpPr>
          <p:nvPr/>
        </p:nvSpPr>
        <p:spPr bwMode="auto">
          <a:xfrm>
            <a:off x="250825" y="5199063"/>
            <a:ext cx="8353425" cy="822325"/>
          </a:xfrm>
          <a:prstGeom prst="rect">
            <a:avLst/>
          </a:prstGeom>
          <a:solidFill>
            <a:srgbClr val="DDF2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>
                <a:solidFill>
                  <a:schemeClr val="bg2"/>
                </a:solidFill>
                <a:sym typeface="Symbol" pitchFamily="18" charset="2"/>
              </a:rPr>
              <a:t>The calculated t statistic (-2.0) is less than the critical t value (-2.131). Thus, we fail to reject the null hypothesis. </a:t>
            </a:r>
            <a:endParaRPr lang="en-US">
              <a:solidFill>
                <a:schemeClr val="bg2"/>
              </a:solidFill>
              <a:sym typeface="Symbol" pitchFamily="18" charset="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47813" y="2190750"/>
            <a:ext cx="5030787" cy="2894013"/>
            <a:chOff x="1882" y="1344"/>
            <a:chExt cx="3169" cy="1823"/>
          </a:xfrm>
        </p:grpSpPr>
        <p:pic>
          <p:nvPicPr>
            <p:cNvPr id="24583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82" y="1344"/>
              <a:ext cx="3169" cy="1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584" name="Line 7"/>
            <p:cNvSpPr>
              <a:spLocks noChangeShapeType="1"/>
            </p:cNvSpPr>
            <p:nvPr/>
          </p:nvSpPr>
          <p:spPr bwMode="auto">
            <a:xfrm>
              <a:off x="2653" y="2838"/>
              <a:ext cx="0" cy="4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585" name="Text Box 8"/>
            <p:cNvSpPr txBox="1">
              <a:spLocks noChangeArrowheads="1"/>
            </p:cNvSpPr>
            <p:nvPr/>
          </p:nvSpPr>
          <p:spPr bwMode="auto">
            <a:xfrm>
              <a:off x="2915" y="2383"/>
              <a:ext cx="10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t-statistic = -2</a:t>
              </a:r>
            </a:p>
          </p:txBody>
        </p:sp>
        <p:sp>
          <p:nvSpPr>
            <p:cNvPr id="24586" name="Line 9"/>
            <p:cNvSpPr>
              <a:spLocks noChangeShapeType="1"/>
            </p:cNvSpPr>
            <p:nvPr/>
          </p:nvSpPr>
          <p:spPr bwMode="auto">
            <a:xfrm flipH="1">
              <a:off x="2653" y="2555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Slide </a:t>
            </a:r>
            <a:fld id="{D6778033-D548-49BA-8235-34FEB8278AA8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11650" name="AutoShape 2"/>
          <p:cNvSpPr>
            <a:spLocks noChangeArrowheads="1"/>
          </p:cNvSpPr>
          <p:nvPr/>
        </p:nvSpPr>
        <p:spPr bwMode="auto">
          <a:xfrm>
            <a:off x="392113" y="1308100"/>
            <a:ext cx="8477250" cy="565150"/>
          </a:xfrm>
          <a:prstGeom prst="roundRect">
            <a:avLst>
              <a:gd name="adj" fmla="val 16667"/>
            </a:avLst>
          </a:prstGeom>
          <a:solidFill>
            <a:srgbClr val="FFEFFF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lang="tr-TR" sz="2800" b="1">
                <a:solidFill>
                  <a:schemeClr val="bg2"/>
                </a:solidFill>
              </a:rPr>
              <a:t>EFFECT SIZE</a:t>
            </a:r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  <a:noFill/>
        </p:spPr>
        <p:txBody>
          <a:bodyPr/>
          <a:lstStyle/>
          <a:p>
            <a:pPr eaLnBrk="1" hangingPunct="1"/>
            <a:r>
              <a:rPr lang="tr-TR" dirty="0" smtClean="0">
                <a:solidFill>
                  <a:srgbClr val="0070C0"/>
                </a:solidFill>
              </a:rPr>
              <a:t>T-STATISTIC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395288" y="2205038"/>
            <a:ext cx="8424862" cy="457200"/>
          </a:xfrm>
          <a:prstGeom prst="rect">
            <a:avLst/>
          </a:prstGeom>
          <a:solidFill>
            <a:srgbClr val="DDF2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>
                <a:sym typeface="Symbol" pitchFamily="18" charset="2"/>
              </a:rPr>
              <a:t>Cohen’s d = |mean difference|/ sample standard deviation</a:t>
            </a:r>
            <a:endParaRPr lang="en-US">
              <a:sym typeface="Symbol" pitchFamily="18" charset="2"/>
            </a:endParaRPr>
          </a:p>
        </p:txBody>
      </p:sp>
      <p:pic>
        <p:nvPicPr>
          <p:cNvPr id="2560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895600"/>
            <a:ext cx="6096000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Slide </a:t>
            </a:r>
            <a:fld id="{CE6BAF5F-3389-4943-AD09-6C2AC00EE0CA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413698" name="AutoShape 2"/>
          <p:cNvSpPr>
            <a:spLocks noChangeArrowheads="1"/>
          </p:cNvSpPr>
          <p:nvPr/>
        </p:nvSpPr>
        <p:spPr bwMode="auto">
          <a:xfrm>
            <a:off x="392113" y="1308100"/>
            <a:ext cx="8477250" cy="565150"/>
          </a:xfrm>
          <a:prstGeom prst="roundRect">
            <a:avLst>
              <a:gd name="adj" fmla="val 16667"/>
            </a:avLst>
          </a:prstGeom>
          <a:solidFill>
            <a:srgbClr val="FFEFFF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lang="tr-TR" sz="2800" b="1">
                <a:solidFill>
                  <a:schemeClr val="bg2"/>
                </a:solidFill>
              </a:rPr>
              <a:t>EFFECT SIZE</a:t>
            </a:r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717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tr-TR" dirty="0" smtClean="0">
                <a:solidFill>
                  <a:srgbClr val="0070C0"/>
                </a:solidFill>
              </a:rPr>
              <a:t>T-STATISTIC</a:t>
            </a:r>
            <a:endParaRPr lang="en-US" dirty="0" smtClean="0">
              <a:solidFill>
                <a:srgbClr val="0070C0"/>
              </a:solidFill>
            </a:endParaRPr>
          </a:p>
        </p:txBody>
      </p:sp>
      <p:graphicFrame>
        <p:nvGraphicFramePr>
          <p:cNvPr id="7170" name="Rectangle 4"/>
          <p:cNvGraphicFramePr>
            <a:graphicFrameLocks noGrp="1"/>
          </p:cNvGraphicFramePr>
          <p:nvPr>
            <p:ph sz="half" idx="1"/>
          </p:nvPr>
        </p:nvGraphicFramePr>
        <p:xfrm>
          <a:off x="457200" y="2519363"/>
          <a:ext cx="403860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6" name="Equation" r:id="rId4" imgW="0" imgH="0" progId="Equation.3">
                  <p:embed/>
                </p:oleObj>
              </mc:Choice>
              <mc:Fallback>
                <p:oleObj name="Equation" r:id="rId4" imgW="0" imgH="0" progId="Equation.3">
                  <p:embed/>
                  <p:pic>
                    <p:nvPicPr>
                      <p:cNvPr id="0" name="Rectangle 4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19363"/>
                        <a:ext cx="4038600" cy="26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5"/>
          <p:cNvSpPr txBox="1">
            <a:spLocks noChangeArrowheads="1"/>
          </p:cNvSpPr>
          <p:nvPr/>
        </p:nvSpPr>
        <p:spPr bwMode="auto">
          <a:xfrm>
            <a:off x="395288" y="2205038"/>
            <a:ext cx="8424862" cy="457200"/>
          </a:xfrm>
          <a:prstGeom prst="rect">
            <a:avLst/>
          </a:prstGeom>
          <a:solidFill>
            <a:srgbClr val="DDF2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>
                <a:solidFill>
                  <a:schemeClr val="bg2"/>
                </a:solidFill>
                <a:sym typeface="Symbol" pitchFamily="18" charset="2"/>
              </a:rPr>
              <a:t>Cohen’s d = mean difference / sample standard deviation</a:t>
            </a:r>
            <a:endParaRPr lang="en-US">
              <a:solidFill>
                <a:schemeClr val="bg2"/>
              </a:solidFill>
              <a:sym typeface="Symbol" pitchFamily="18" charset="2"/>
            </a:endParaRPr>
          </a:p>
        </p:txBody>
      </p:sp>
      <p:graphicFrame>
        <p:nvGraphicFramePr>
          <p:cNvPr id="7171" name="Rectangle 6"/>
          <p:cNvGraphicFramePr>
            <a:graphicFrameLocks noGrp="1"/>
          </p:cNvGraphicFramePr>
          <p:nvPr>
            <p:ph sz="half" idx="2"/>
          </p:nvPr>
        </p:nvGraphicFramePr>
        <p:xfrm>
          <a:off x="4648200" y="2519363"/>
          <a:ext cx="403860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7" name="Equation" r:id="rId5" imgW="0" imgH="0" progId="Equation.3">
                  <p:embed/>
                </p:oleObj>
              </mc:Choice>
              <mc:Fallback>
                <p:oleObj name="Equation" r:id="rId5" imgW="0" imgH="0" progId="Equation.3">
                  <p:embed/>
                  <p:pic>
                    <p:nvPicPr>
                      <p:cNvPr id="0" name="Rectangle 6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519363"/>
                        <a:ext cx="4038600" cy="26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95288" y="2997200"/>
            <a:ext cx="8424862" cy="1552575"/>
            <a:chOff x="249" y="1888"/>
            <a:chExt cx="5307" cy="978"/>
          </a:xfrm>
        </p:grpSpPr>
        <p:sp>
          <p:nvSpPr>
            <p:cNvPr id="7179" name="Text Box 8"/>
            <p:cNvSpPr txBox="1">
              <a:spLocks noChangeArrowheads="1"/>
            </p:cNvSpPr>
            <p:nvPr/>
          </p:nvSpPr>
          <p:spPr bwMode="auto">
            <a:xfrm>
              <a:off x="249" y="1888"/>
              <a:ext cx="5307" cy="978"/>
            </a:xfrm>
            <a:prstGeom prst="rect">
              <a:avLst/>
            </a:prstGeom>
            <a:solidFill>
              <a:srgbClr val="FFFFE5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r-TR">
                  <a:solidFill>
                    <a:schemeClr val="bg2"/>
                  </a:solidFill>
                  <a:sym typeface="Symbol" pitchFamily="18" charset="2"/>
                </a:rPr>
                <a:t>For the previous example, Cohen’s d can be calculated as:</a:t>
              </a:r>
            </a:p>
            <a:p>
              <a:endParaRPr lang="tr-TR">
                <a:solidFill>
                  <a:schemeClr val="bg2"/>
                </a:solidFill>
                <a:sym typeface="Symbol" pitchFamily="18" charset="2"/>
              </a:endParaRPr>
            </a:p>
            <a:p>
              <a:endParaRPr lang="en-US">
                <a:sym typeface="Symbol" pitchFamily="18" charset="2"/>
              </a:endParaRPr>
            </a:p>
          </p:txBody>
        </p:sp>
        <p:graphicFrame>
          <p:nvGraphicFramePr>
            <p:cNvPr id="7172" name="Object 9"/>
            <p:cNvGraphicFramePr>
              <a:graphicFrameLocks noChangeAspect="1"/>
            </p:cNvGraphicFramePr>
            <p:nvPr/>
          </p:nvGraphicFramePr>
          <p:xfrm>
            <a:off x="1111" y="2205"/>
            <a:ext cx="2404" cy="6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68" name="Equation" r:id="rId6" imgW="1638000" imgH="419040" progId="Equation.3">
                    <p:embed/>
                  </p:oleObj>
                </mc:Choice>
                <mc:Fallback>
                  <p:oleObj name="Equation" r:id="rId6" imgW="1638000" imgH="4190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2205"/>
                          <a:ext cx="2404" cy="6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3706" name="Text Box 10"/>
          <p:cNvSpPr txBox="1">
            <a:spLocks noChangeArrowheads="1"/>
          </p:cNvSpPr>
          <p:nvPr/>
        </p:nvSpPr>
        <p:spPr bwMode="auto">
          <a:xfrm>
            <a:off x="468313" y="5013325"/>
            <a:ext cx="8424862" cy="822325"/>
          </a:xfrm>
          <a:prstGeom prst="rect">
            <a:avLst/>
          </a:prstGeom>
          <a:solidFill>
            <a:srgbClr val="FFFFE5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>
                <a:solidFill>
                  <a:schemeClr val="bg2"/>
                </a:solidFill>
                <a:sym typeface="Symbol" pitchFamily="18" charset="2"/>
              </a:rPr>
              <a:t>According to standards suggested by Cohen, this is a medium effect.</a:t>
            </a:r>
            <a:endParaRPr lang="en-US">
              <a:solidFill>
                <a:schemeClr val="bg2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0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Slide </a:t>
            </a:r>
            <a:fld id="{2FCC5BF1-0A84-4F8A-B8C5-D9682EA24AE9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70C0"/>
                </a:solidFill>
              </a:rPr>
              <a:t>T-STATISTIC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415747" name="Text Box 3"/>
          <p:cNvSpPr txBox="1">
            <a:spLocks noChangeArrowheads="1"/>
          </p:cNvSpPr>
          <p:nvPr/>
        </p:nvSpPr>
        <p:spPr bwMode="auto">
          <a:xfrm>
            <a:off x="395288" y="1557338"/>
            <a:ext cx="8424862" cy="549275"/>
          </a:xfrm>
          <a:prstGeom prst="rect">
            <a:avLst/>
          </a:prstGeom>
          <a:solidFill>
            <a:srgbClr val="E5FFE5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tr-TR" sz="3000" b="1">
                <a:solidFill>
                  <a:schemeClr val="bg2"/>
                </a:solidFill>
              </a:rPr>
              <a:t>Reporting the results of a t-test</a:t>
            </a:r>
            <a:endParaRPr lang="en-US" sz="3000" b="1">
              <a:solidFill>
                <a:schemeClr val="bg2"/>
              </a:solidFill>
            </a:endParaRPr>
          </a:p>
        </p:txBody>
      </p:sp>
      <p:sp>
        <p:nvSpPr>
          <p:cNvPr id="415748" name="Text Box 4"/>
          <p:cNvSpPr txBox="1">
            <a:spLocks noChangeArrowheads="1"/>
          </p:cNvSpPr>
          <p:nvPr/>
        </p:nvSpPr>
        <p:spPr bwMode="auto">
          <a:xfrm>
            <a:off x="395288" y="2565400"/>
            <a:ext cx="8497887" cy="3081338"/>
          </a:xfrm>
          <a:prstGeom prst="rect">
            <a:avLst/>
          </a:prstGeom>
          <a:solidFill>
            <a:srgbClr val="DDF2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2800" dirty="0">
                <a:solidFill>
                  <a:schemeClr val="bg2"/>
                </a:solidFill>
              </a:rPr>
              <a:t>In this study, it was predicted </a:t>
            </a:r>
            <a:r>
              <a:rPr lang="en-US" sz="2800" dirty="0">
                <a:solidFill>
                  <a:schemeClr val="bg2"/>
                </a:solidFill>
              </a:rPr>
              <a:t>that the average test score of children from low SES families is not different from that of the population. </a:t>
            </a:r>
            <a:r>
              <a:rPr lang="tr-TR" sz="2800" dirty="0">
                <a:solidFill>
                  <a:schemeClr val="bg2"/>
                </a:solidFill>
              </a:rPr>
              <a:t>A one-sample t-test was used to test this hypothesis, and indicates that there is no significant difference </a:t>
            </a:r>
            <a:r>
              <a:rPr lang="en-US" sz="2800" dirty="0">
                <a:solidFill>
                  <a:schemeClr val="bg2"/>
                </a:solidFill>
              </a:rPr>
              <a:t>in the average test scores between children in general and those from low SES families (</a:t>
            </a:r>
            <a:r>
              <a:rPr lang="en-US" sz="2800" i="1" dirty="0">
                <a:solidFill>
                  <a:schemeClr val="bg2"/>
                </a:solidFill>
              </a:rPr>
              <a:t>t</a:t>
            </a:r>
            <a:r>
              <a:rPr lang="tr-TR" sz="2800" i="1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(15)=-2</a:t>
            </a:r>
            <a:r>
              <a:rPr lang="tr-TR" sz="2800" dirty="0">
                <a:solidFill>
                  <a:schemeClr val="bg2"/>
                </a:solidFill>
              </a:rPr>
              <a:t>.0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i="1" dirty="0">
                <a:solidFill>
                  <a:schemeClr val="bg2"/>
                </a:solidFill>
              </a:rPr>
              <a:t>p</a:t>
            </a:r>
            <a:r>
              <a:rPr lang="tr-TR" sz="2800" i="1" dirty="0">
                <a:solidFill>
                  <a:schemeClr val="bg2"/>
                </a:solidFill>
              </a:rPr>
              <a:t> </a:t>
            </a:r>
            <a:r>
              <a:rPr lang="en-US" sz="2800" i="1" dirty="0" smtClean="0">
                <a:solidFill>
                  <a:schemeClr val="bg2"/>
                </a:solidFill>
              </a:rPr>
              <a:t>&lt;</a:t>
            </a:r>
            <a:r>
              <a:rPr lang="en-US" sz="2800" dirty="0" smtClean="0">
                <a:solidFill>
                  <a:schemeClr val="bg2"/>
                </a:solidFill>
              </a:rPr>
              <a:t>.</a:t>
            </a:r>
            <a:r>
              <a:rPr lang="en-US" sz="2800" dirty="0">
                <a:solidFill>
                  <a:schemeClr val="bg2"/>
                </a:solidFill>
              </a:rPr>
              <a:t>05</a:t>
            </a:r>
            <a:r>
              <a:rPr lang="tr-TR" sz="2800" dirty="0">
                <a:solidFill>
                  <a:schemeClr val="bg2"/>
                </a:solidFill>
              </a:rPr>
              <a:t>, </a:t>
            </a:r>
            <a:r>
              <a:rPr lang="tr-TR" sz="2800" i="1" dirty="0">
                <a:solidFill>
                  <a:schemeClr val="bg2"/>
                </a:solidFill>
              </a:rPr>
              <a:t>d = .5</a:t>
            </a:r>
            <a:r>
              <a:rPr lang="en-US" sz="2800" dirty="0">
                <a:solidFill>
                  <a:schemeClr val="bg2"/>
                </a:solidFill>
              </a:rPr>
              <a:t>).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Slide </a:t>
            </a:r>
            <a:fld id="{0F299334-D4FA-47CD-8074-0507EB9016A1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70C0"/>
                </a:solidFill>
              </a:rPr>
              <a:t>T-STATISTIC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417795" name="AutoShape 3"/>
          <p:cNvSpPr>
            <a:spLocks noChangeArrowheads="1"/>
          </p:cNvSpPr>
          <p:nvPr/>
        </p:nvSpPr>
        <p:spPr bwMode="auto">
          <a:xfrm>
            <a:off x="450850" y="1773238"/>
            <a:ext cx="8334375" cy="3328987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lang="tr-TR" b="1">
                <a:solidFill>
                  <a:schemeClr val="bg2"/>
                </a:solidFill>
              </a:rPr>
              <a:t>Example 2</a:t>
            </a:r>
            <a:r>
              <a:rPr lang="tr-TR">
                <a:solidFill>
                  <a:schemeClr val="bg2"/>
                </a:solidFill>
              </a:rPr>
              <a:t>. A psychologist has prepared an “Optimism Test” that is administered to graduating college seniors. The test measures how each graduating class feel about its future. Last year’s class had a mean score of </a:t>
            </a:r>
            <a:r>
              <a:rPr lang="tr-TR">
                <a:solidFill>
                  <a:schemeClr val="bg2"/>
                </a:solidFill>
                <a:sym typeface="Symbol" pitchFamily="18" charset="2"/>
              </a:rPr>
              <a:t> = 15. A sample of n = 9 seniors from this year’s class was selected and tested. Psychologist is interested in whether this year’s class has a different level of optimism than last year’s class?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Slide </a:t>
            </a:r>
            <a:fld id="{A6280E2D-176E-4BA6-B6BC-92FA8410E249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70C0"/>
                </a:solidFill>
              </a:rPr>
              <a:t>T-STATISTIC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419843" name="Text Box 3"/>
          <p:cNvSpPr txBox="1">
            <a:spLocks noChangeArrowheads="1"/>
          </p:cNvSpPr>
          <p:nvPr/>
        </p:nvSpPr>
        <p:spPr bwMode="auto">
          <a:xfrm>
            <a:off x="468313" y="1541463"/>
            <a:ext cx="8207375" cy="549275"/>
          </a:xfrm>
          <a:prstGeom prst="rect">
            <a:avLst/>
          </a:prstGeom>
          <a:solidFill>
            <a:srgbClr val="E5FFE5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000" b="1">
                <a:solidFill>
                  <a:schemeClr val="bg2"/>
                </a:solidFill>
              </a:rPr>
              <a:t>STEP 1: State the hypotheses</a:t>
            </a:r>
          </a:p>
        </p:txBody>
      </p:sp>
      <p:sp>
        <p:nvSpPr>
          <p:cNvPr id="419844" name="Text Box 4"/>
          <p:cNvSpPr txBox="1">
            <a:spLocks noChangeArrowheads="1"/>
          </p:cNvSpPr>
          <p:nvPr/>
        </p:nvSpPr>
        <p:spPr bwMode="auto">
          <a:xfrm>
            <a:off x="539750" y="2420938"/>
            <a:ext cx="8135938" cy="1160462"/>
          </a:xfrm>
          <a:prstGeom prst="rect">
            <a:avLst/>
          </a:prstGeom>
          <a:solidFill>
            <a:srgbClr val="DDF2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2"/>
                </a:solidFill>
                <a:sym typeface="Symbol" pitchFamily="18" charset="2"/>
              </a:rPr>
              <a:t>The </a:t>
            </a:r>
            <a:r>
              <a:rPr lang="en-US" sz="2800" i="1">
                <a:solidFill>
                  <a:schemeClr val="bg2"/>
                </a:solidFill>
                <a:sym typeface="Symbol" pitchFamily="18" charset="2"/>
              </a:rPr>
              <a:t>null hypothesis</a:t>
            </a:r>
            <a:r>
              <a:rPr lang="en-US" sz="2800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tr-TR" sz="2800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sz="2800">
                <a:solidFill>
                  <a:schemeClr val="bg2"/>
                </a:solidFill>
                <a:sym typeface="Symbol" pitchFamily="18" charset="2"/>
              </a:rPr>
              <a:t>H</a:t>
            </a:r>
            <a:r>
              <a:rPr lang="en-US" sz="2800" baseline="-25000">
                <a:solidFill>
                  <a:schemeClr val="bg2"/>
                </a:solidFill>
                <a:sym typeface="Symbol" pitchFamily="18" charset="2"/>
              </a:rPr>
              <a:t>0</a:t>
            </a:r>
            <a:r>
              <a:rPr lang="en-US" sz="2800">
                <a:solidFill>
                  <a:schemeClr val="bg2"/>
                </a:solidFill>
                <a:sym typeface="Symbol" pitchFamily="18" charset="2"/>
              </a:rPr>
              <a:t>:  = </a:t>
            </a:r>
            <a:r>
              <a:rPr lang="tr-TR" sz="2800">
                <a:solidFill>
                  <a:schemeClr val="bg2"/>
                </a:solidFill>
                <a:sym typeface="Symbol" pitchFamily="18" charset="2"/>
              </a:rPr>
              <a:t>15</a:t>
            </a:r>
          </a:p>
          <a:p>
            <a:r>
              <a:rPr lang="en-US" sz="2800">
                <a:solidFill>
                  <a:schemeClr val="bg2"/>
                </a:solidFill>
                <a:sym typeface="Symbol" pitchFamily="18" charset="2"/>
              </a:rPr>
              <a:t>The </a:t>
            </a:r>
            <a:r>
              <a:rPr lang="en-US" sz="2800" i="1">
                <a:solidFill>
                  <a:schemeClr val="bg2"/>
                </a:solidFill>
                <a:sym typeface="Symbol" pitchFamily="18" charset="2"/>
              </a:rPr>
              <a:t>alternative hypothesis</a:t>
            </a:r>
            <a:r>
              <a:rPr lang="en-US" sz="2800">
                <a:solidFill>
                  <a:schemeClr val="bg2"/>
                </a:solidFill>
                <a:sym typeface="Symbol" pitchFamily="18" charset="2"/>
              </a:rPr>
              <a:t> H</a:t>
            </a:r>
            <a:r>
              <a:rPr lang="tr-TR" sz="2800" baseline="-25000">
                <a:solidFill>
                  <a:schemeClr val="bg2"/>
                </a:solidFill>
                <a:sym typeface="Symbol" pitchFamily="18" charset="2"/>
              </a:rPr>
              <a:t>1</a:t>
            </a:r>
            <a:r>
              <a:rPr lang="en-US" sz="2800">
                <a:solidFill>
                  <a:schemeClr val="bg2"/>
                </a:solidFill>
                <a:sym typeface="Symbol" pitchFamily="18" charset="2"/>
              </a:rPr>
              <a:t>:  ≠ </a:t>
            </a:r>
            <a:r>
              <a:rPr lang="tr-TR" sz="2800">
                <a:solidFill>
                  <a:schemeClr val="bg2"/>
                </a:solidFill>
                <a:sym typeface="Symbol" pitchFamily="18" charset="2"/>
              </a:rPr>
              <a:t>15</a:t>
            </a:r>
            <a:endParaRPr lang="en-US" sz="2800">
              <a:solidFill>
                <a:schemeClr val="bg2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Slide </a:t>
            </a:r>
            <a:fld id="{784D0F2C-B6E8-4F95-AEF8-EDD2DF0474BE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70C0"/>
                </a:solidFill>
              </a:rPr>
              <a:t>T-STATISTIC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382979" name="Rectangle 3"/>
          <p:cNvSpPr>
            <a:spLocks noChangeArrowheads="1"/>
          </p:cNvSpPr>
          <p:nvPr/>
        </p:nvSpPr>
        <p:spPr bwMode="auto">
          <a:xfrm>
            <a:off x="468313" y="1412875"/>
            <a:ext cx="8135937" cy="885825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buSzPct val="90000"/>
              <a:buFont typeface="Wingdings" pitchFamily="2" charset="2"/>
              <a:buNone/>
              <a:defRPr/>
            </a:pPr>
            <a:r>
              <a:rPr lang="tr-TR" sz="2600">
                <a:solidFill>
                  <a:schemeClr val="bg2"/>
                </a:solidFill>
                <a:sym typeface="Symbol" pitchFamily="18" charset="2"/>
              </a:rPr>
              <a:t>Instead of using variability for population, we use the sample variability as an unbiased estimate. </a:t>
            </a:r>
          </a:p>
        </p:txBody>
      </p:sp>
      <p:sp>
        <p:nvSpPr>
          <p:cNvPr id="2055" name="Text Box 4"/>
          <p:cNvSpPr txBox="1">
            <a:spLocks noChangeArrowheads="1"/>
          </p:cNvSpPr>
          <p:nvPr/>
        </p:nvSpPr>
        <p:spPr bwMode="auto">
          <a:xfrm>
            <a:off x="468313" y="2492375"/>
            <a:ext cx="8135937" cy="2554545"/>
          </a:xfrm>
          <a:prstGeom prst="rect">
            <a:avLst/>
          </a:prstGeom>
          <a:solidFill>
            <a:srgbClr val="DDF2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2600" dirty="0">
                <a:solidFill>
                  <a:schemeClr val="bg2"/>
                </a:solidFill>
                <a:sym typeface="Symbol" pitchFamily="18" charset="2"/>
              </a:rPr>
              <a:t>Let’s recall the formulas for sample </a:t>
            </a:r>
            <a:r>
              <a:rPr lang="tr-TR" sz="2600" dirty="0" smtClean="0">
                <a:solidFill>
                  <a:schemeClr val="bg2"/>
                </a:solidFill>
                <a:sym typeface="Symbol" pitchFamily="18" charset="2"/>
              </a:rPr>
              <a:t>variability</a:t>
            </a:r>
            <a:r>
              <a:rPr lang="en-US" sz="2600" dirty="0" smtClean="0">
                <a:solidFill>
                  <a:schemeClr val="bg2"/>
                </a:solidFill>
                <a:sym typeface="Symbol" pitchFamily="18" charset="2"/>
              </a:rPr>
              <a:t> and standard deviation</a:t>
            </a:r>
            <a:r>
              <a:rPr lang="tr-TR" sz="2600" dirty="0" smtClean="0">
                <a:solidFill>
                  <a:schemeClr val="bg2"/>
                </a:solidFill>
                <a:sym typeface="Symbol" pitchFamily="18" charset="2"/>
              </a:rPr>
              <a:t>:</a:t>
            </a:r>
            <a:endParaRPr lang="tr-TR" sz="2600" dirty="0">
              <a:solidFill>
                <a:schemeClr val="bg2"/>
              </a:solidFill>
              <a:sym typeface="Symbol" pitchFamily="18" charset="2"/>
            </a:endParaRPr>
          </a:p>
          <a:p>
            <a:endParaRPr lang="tr-TR" dirty="0">
              <a:solidFill>
                <a:schemeClr val="bg2"/>
              </a:solidFill>
              <a:sym typeface="Symbol" pitchFamily="18" charset="2"/>
            </a:endParaRPr>
          </a:p>
          <a:p>
            <a:endParaRPr lang="tr-TR" dirty="0">
              <a:solidFill>
                <a:schemeClr val="bg2"/>
              </a:solidFill>
              <a:sym typeface="Symbol" pitchFamily="18" charset="2"/>
            </a:endParaRPr>
          </a:p>
          <a:p>
            <a:r>
              <a:rPr lang="tr-TR" dirty="0">
                <a:solidFill>
                  <a:schemeClr val="bg2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2056" name="Text Box 5"/>
          <p:cNvSpPr txBox="1">
            <a:spLocks noChangeArrowheads="1"/>
          </p:cNvSpPr>
          <p:nvPr/>
        </p:nvSpPr>
        <p:spPr bwMode="auto">
          <a:xfrm>
            <a:off x="468312" y="4921250"/>
            <a:ext cx="8135937" cy="885825"/>
          </a:xfrm>
          <a:prstGeom prst="rect">
            <a:avLst/>
          </a:prstGeom>
          <a:solidFill>
            <a:srgbClr val="DDF2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2600" dirty="0">
                <a:solidFill>
                  <a:schemeClr val="bg2"/>
                </a:solidFill>
                <a:sym typeface="Symbol" pitchFamily="18" charset="2"/>
              </a:rPr>
              <a:t>Using the sample statistics, we can estimate standard error.</a:t>
            </a:r>
          </a:p>
        </p:txBody>
      </p:sp>
      <p:graphicFrame>
        <p:nvGraphicFramePr>
          <p:cNvPr id="2050" name="Object 6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82316782"/>
              </p:ext>
            </p:extLst>
          </p:nvPr>
        </p:nvGraphicFramePr>
        <p:xfrm>
          <a:off x="1116013" y="3350245"/>
          <a:ext cx="1830387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6" name="Equation" r:id="rId4" imgW="622080" imgH="393480" progId="Equation.3">
                  <p:embed/>
                </p:oleObj>
              </mc:Choice>
              <mc:Fallback>
                <p:oleObj name="Equation" r:id="rId4" imgW="62208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350245"/>
                        <a:ext cx="1830387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7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57528267"/>
              </p:ext>
            </p:extLst>
          </p:nvPr>
        </p:nvGraphicFramePr>
        <p:xfrm>
          <a:off x="3779838" y="3249215"/>
          <a:ext cx="2016125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7" name="Equation" r:id="rId6" imgW="672840" imgH="444240" progId="Equation.3">
                  <p:embed/>
                </p:oleObj>
              </mc:Choice>
              <mc:Fallback>
                <p:oleObj name="Equation" r:id="rId6" imgW="67284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249215"/>
                        <a:ext cx="2016125" cy="1331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Slide </a:t>
            </a:r>
            <a:fld id="{62B0645B-B8CE-4818-A945-E5DAF15F9C0D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70C0"/>
                </a:solidFill>
              </a:rPr>
              <a:t>T-STATISTIC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421891" name="Text Box 3"/>
          <p:cNvSpPr txBox="1">
            <a:spLocks noChangeArrowheads="1"/>
          </p:cNvSpPr>
          <p:nvPr/>
        </p:nvSpPr>
        <p:spPr bwMode="auto">
          <a:xfrm>
            <a:off x="395288" y="1557338"/>
            <a:ext cx="8207375" cy="549275"/>
          </a:xfrm>
          <a:prstGeom prst="rect">
            <a:avLst/>
          </a:prstGeom>
          <a:solidFill>
            <a:srgbClr val="E5FFE5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000" b="1">
                <a:solidFill>
                  <a:schemeClr val="bg2"/>
                </a:solidFill>
              </a:rPr>
              <a:t>STEP </a:t>
            </a:r>
            <a:r>
              <a:rPr lang="tr-TR" sz="3000" b="1">
                <a:solidFill>
                  <a:schemeClr val="bg2"/>
                </a:solidFill>
              </a:rPr>
              <a:t>2</a:t>
            </a:r>
            <a:r>
              <a:rPr lang="en-US" sz="3000" b="1">
                <a:solidFill>
                  <a:schemeClr val="bg2"/>
                </a:solidFill>
              </a:rPr>
              <a:t>: </a:t>
            </a:r>
            <a:r>
              <a:rPr lang="tr-TR" sz="3000" b="1">
                <a:solidFill>
                  <a:schemeClr val="bg2"/>
                </a:solidFill>
              </a:rPr>
              <a:t>Set the criteria for the decision</a:t>
            </a:r>
            <a:endParaRPr lang="en-US" sz="3000" b="1">
              <a:solidFill>
                <a:schemeClr val="bg2"/>
              </a:solidFill>
            </a:endParaRPr>
          </a:p>
        </p:txBody>
      </p:sp>
      <p:sp>
        <p:nvSpPr>
          <p:cNvPr id="421892" name="Rectangle 4"/>
          <p:cNvSpPr>
            <a:spLocks noChangeArrowheads="1"/>
          </p:cNvSpPr>
          <p:nvPr/>
        </p:nvSpPr>
        <p:spPr bwMode="auto">
          <a:xfrm>
            <a:off x="468313" y="2674938"/>
            <a:ext cx="8064500" cy="457200"/>
          </a:xfrm>
          <a:prstGeom prst="rect">
            <a:avLst/>
          </a:prstGeom>
          <a:solidFill>
            <a:srgbClr val="F3F3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tr-TR">
                <a:solidFill>
                  <a:schemeClr val="bg2"/>
                </a:solidFill>
              </a:rPr>
              <a:t>We will use t-test rather than z, because </a:t>
            </a:r>
            <a:r>
              <a:rPr lang="tr-TR">
                <a:solidFill>
                  <a:schemeClr val="bg2"/>
                </a:solidFill>
                <a:sym typeface="Symbol" pitchFamily="18" charset="2"/>
              </a:rPr>
              <a:t> </a:t>
            </a:r>
            <a:r>
              <a:rPr lang="tr-TR">
                <a:solidFill>
                  <a:schemeClr val="bg2"/>
                </a:solidFill>
              </a:rPr>
              <a:t>is unknown</a:t>
            </a:r>
            <a:r>
              <a:rPr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468313" y="3429000"/>
            <a:ext cx="8064500" cy="1187450"/>
          </a:xfrm>
          <a:prstGeom prst="rect">
            <a:avLst/>
          </a:prstGeom>
          <a:solidFill>
            <a:srgbClr val="E1F4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tr-TR">
                <a:solidFill>
                  <a:schemeClr val="bg2"/>
                </a:solidFill>
              </a:rPr>
              <a:t>df = n – 1 = 9 – 1 = 8</a:t>
            </a:r>
            <a:br>
              <a:rPr lang="tr-TR">
                <a:solidFill>
                  <a:schemeClr val="bg2"/>
                </a:solidFill>
              </a:rPr>
            </a:br>
            <a:r>
              <a:rPr lang="tr-TR">
                <a:solidFill>
                  <a:schemeClr val="bg2"/>
                </a:solidFill>
              </a:rPr>
              <a:t>For a two-tailed test with </a:t>
            </a:r>
            <a:r>
              <a:rPr lang="tr-TR">
                <a:solidFill>
                  <a:schemeClr val="bg2"/>
                </a:solidFill>
                <a:sym typeface="Symbol" pitchFamily="18" charset="2"/>
              </a:rPr>
              <a:t> = .05 and df = 8, the critical t-values are </a:t>
            </a:r>
            <a:r>
              <a:rPr lang="en-US">
                <a:solidFill>
                  <a:schemeClr val="bg2"/>
                </a:solidFill>
                <a:sym typeface="Symbol" pitchFamily="18" charset="2"/>
              </a:rPr>
              <a:t>±</a:t>
            </a:r>
            <a:r>
              <a:rPr lang="tr-TR">
                <a:solidFill>
                  <a:schemeClr val="bg2"/>
                </a:solidFill>
                <a:sym typeface="Symbol" pitchFamily="18" charset="2"/>
              </a:rPr>
              <a:t> 2.306.</a:t>
            </a:r>
            <a:endParaRPr lang="en-US">
              <a:solidFill>
                <a:schemeClr val="bg2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2" grpId="0" animBg="1"/>
      <p:bldP spid="42189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Slide </a:t>
            </a:r>
            <a:fld id="{A15E31EC-B28E-4185-AEFB-C5F3350B77A2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70C0"/>
                </a:solidFill>
              </a:rPr>
              <a:t>T-STATISTIC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423939" name="Text Box 3"/>
          <p:cNvSpPr txBox="1">
            <a:spLocks noChangeArrowheads="1"/>
          </p:cNvSpPr>
          <p:nvPr/>
        </p:nvSpPr>
        <p:spPr bwMode="auto">
          <a:xfrm>
            <a:off x="395288" y="1557338"/>
            <a:ext cx="8207375" cy="549275"/>
          </a:xfrm>
          <a:prstGeom prst="rect">
            <a:avLst/>
          </a:prstGeom>
          <a:solidFill>
            <a:srgbClr val="E5FFE5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000" b="1">
                <a:solidFill>
                  <a:schemeClr val="bg2"/>
                </a:solidFill>
              </a:rPr>
              <a:t>STEP </a:t>
            </a:r>
            <a:r>
              <a:rPr lang="tr-TR" sz="3000" b="1">
                <a:solidFill>
                  <a:schemeClr val="bg2"/>
                </a:solidFill>
              </a:rPr>
              <a:t>3: Collect data and compute test statistic</a:t>
            </a:r>
            <a:endParaRPr lang="en-US" sz="3000" b="1">
              <a:solidFill>
                <a:schemeClr val="bg2"/>
              </a:solidFill>
            </a:endParaRP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563938" y="3933825"/>
          <a:ext cx="2155825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0" name="Equation" r:id="rId4" imgW="660240" imgH="431640" progId="Equation.3">
                  <p:embed/>
                </p:oleObj>
              </mc:Choice>
              <mc:Fallback>
                <p:oleObj name="Equation" r:id="rId4" imgW="66024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933825"/>
                        <a:ext cx="2155825" cy="140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468313" y="2333625"/>
            <a:ext cx="8135937" cy="1370013"/>
          </a:xfrm>
          <a:prstGeom prst="rect">
            <a:avLst/>
          </a:prstGeom>
          <a:solidFill>
            <a:srgbClr val="DDF2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>
                <a:solidFill>
                  <a:schemeClr val="bg2"/>
                </a:solidFill>
                <a:sym typeface="Symbol" pitchFamily="18" charset="2"/>
              </a:rPr>
              <a:t>Sample data: 7, 12, 11, 15, 7, 8, 15, 9, 6</a:t>
            </a:r>
          </a:p>
          <a:p>
            <a:r>
              <a:rPr lang="tr-TR">
                <a:solidFill>
                  <a:schemeClr val="bg2"/>
                </a:solidFill>
                <a:sym typeface="Symbol" pitchFamily="18" charset="2"/>
              </a:rPr>
              <a:t>For the t formula, we need to compute sample mean and estimated standard error</a:t>
            </a:r>
            <a:endParaRPr lang="en-US">
              <a:solidFill>
                <a:schemeClr val="bg2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Slide </a:t>
            </a:r>
            <a:fld id="{1D644201-6907-4669-A27C-C25C516E2C6D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70C0"/>
                </a:solidFill>
              </a:rPr>
              <a:t>T-STATISTIC</a:t>
            </a:r>
            <a:endParaRPr lang="en-US" dirty="0" smtClean="0">
              <a:solidFill>
                <a:srgbClr val="0070C0"/>
              </a:solidFill>
            </a:endParaRPr>
          </a:p>
        </p:txBody>
      </p:sp>
      <p:graphicFrame>
        <p:nvGraphicFramePr>
          <p:cNvPr id="425987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4716463" y="4157663"/>
          <a:ext cx="403383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34" name="Equation" r:id="rId4" imgW="1739880" imgH="431640" progId="Equation.3">
                  <p:embed/>
                </p:oleObj>
              </mc:Choice>
              <mc:Fallback>
                <p:oleObj name="Equation" r:id="rId4" imgW="173988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157663"/>
                        <a:ext cx="4033837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5988" name="Text Box 4"/>
          <p:cNvSpPr txBox="1">
            <a:spLocks noChangeArrowheads="1"/>
          </p:cNvSpPr>
          <p:nvPr/>
        </p:nvSpPr>
        <p:spPr bwMode="auto">
          <a:xfrm>
            <a:off x="395288" y="1557338"/>
            <a:ext cx="8207375" cy="549275"/>
          </a:xfrm>
          <a:prstGeom prst="rect">
            <a:avLst/>
          </a:prstGeom>
          <a:solidFill>
            <a:srgbClr val="E5FFE5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000" b="1">
                <a:solidFill>
                  <a:schemeClr val="bg2"/>
                </a:solidFill>
              </a:rPr>
              <a:t>STEP </a:t>
            </a:r>
            <a:r>
              <a:rPr lang="tr-TR" sz="3000" b="1">
                <a:solidFill>
                  <a:schemeClr val="bg2"/>
                </a:solidFill>
              </a:rPr>
              <a:t>3: Collect data and compute test statistic</a:t>
            </a:r>
            <a:endParaRPr lang="en-US" sz="3000" b="1">
              <a:solidFill>
                <a:schemeClr val="bg2"/>
              </a:solidFill>
            </a:endParaRPr>
          </a:p>
        </p:txBody>
      </p:sp>
      <p:graphicFrame>
        <p:nvGraphicFramePr>
          <p:cNvPr id="425989" name="Object 5"/>
          <p:cNvGraphicFramePr>
            <a:graphicFrameLocks noChangeAspect="1"/>
          </p:cNvGraphicFramePr>
          <p:nvPr/>
        </p:nvGraphicFramePr>
        <p:xfrm>
          <a:off x="468313" y="4076700"/>
          <a:ext cx="40259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35" name="Equation" r:id="rId6" imgW="1663560" imgH="457200" progId="Equation.3">
                  <p:embed/>
                </p:oleObj>
              </mc:Choice>
              <mc:Fallback>
                <p:oleObj name="Equation" r:id="rId6" imgW="166356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076700"/>
                        <a:ext cx="40259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90" name="Object 6"/>
          <p:cNvGraphicFramePr>
            <a:graphicFrameLocks noChangeAspect="1"/>
          </p:cNvGraphicFramePr>
          <p:nvPr/>
        </p:nvGraphicFramePr>
        <p:xfrm>
          <a:off x="4787900" y="2420938"/>
          <a:ext cx="362426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36" name="Equation" r:id="rId8" imgW="1422360" imgH="393480" progId="Equation.3">
                  <p:embed/>
                </p:oleObj>
              </mc:Choice>
              <mc:Fallback>
                <p:oleObj name="Equation" r:id="rId8" imgW="142236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420938"/>
                        <a:ext cx="3624263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91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539750" y="2478088"/>
          <a:ext cx="2879725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37" name="Equation" r:id="rId10" imgW="1307880" imgH="431640" progId="Equation.3">
                  <p:embed/>
                </p:oleObj>
              </mc:Choice>
              <mc:Fallback>
                <p:oleObj name="Equation" r:id="rId10" imgW="130788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478088"/>
                        <a:ext cx="2879725" cy="950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Slide </a:t>
            </a:r>
            <a:fld id="{93B126D0-BED7-454F-9DCF-BF438A3AF22D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70C0"/>
                </a:solidFill>
              </a:rPr>
              <a:t>T-STATISTIC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428035" name="Text Box 3"/>
          <p:cNvSpPr txBox="1">
            <a:spLocks noChangeArrowheads="1"/>
          </p:cNvSpPr>
          <p:nvPr/>
        </p:nvSpPr>
        <p:spPr bwMode="auto">
          <a:xfrm>
            <a:off x="395288" y="1557338"/>
            <a:ext cx="8207375" cy="549275"/>
          </a:xfrm>
          <a:prstGeom prst="rect">
            <a:avLst/>
          </a:prstGeom>
          <a:solidFill>
            <a:srgbClr val="E5FFE5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000" b="1">
                <a:solidFill>
                  <a:schemeClr val="bg2"/>
                </a:solidFill>
              </a:rPr>
              <a:t>STEP </a:t>
            </a:r>
            <a:r>
              <a:rPr lang="tr-TR" sz="3000" b="1">
                <a:solidFill>
                  <a:schemeClr val="bg2"/>
                </a:solidFill>
              </a:rPr>
              <a:t>4: Make a decision</a:t>
            </a:r>
            <a:endParaRPr lang="en-US" sz="3000" b="1">
              <a:solidFill>
                <a:schemeClr val="bg2"/>
              </a:solidFill>
            </a:endParaRPr>
          </a:p>
        </p:txBody>
      </p:sp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395288" y="2636838"/>
            <a:ext cx="8353425" cy="2282825"/>
          </a:xfrm>
          <a:prstGeom prst="rect">
            <a:avLst/>
          </a:prstGeom>
          <a:solidFill>
            <a:srgbClr val="DDF2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dirty="0">
                <a:solidFill>
                  <a:schemeClr val="bg2"/>
                </a:solidFill>
                <a:sym typeface="Symbol" pitchFamily="18" charset="2"/>
              </a:rPr>
              <a:t>The calculated </a:t>
            </a:r>
            <a:r>
              <a:rPr lang="tr-TR" i="1" dirty="0">
                <a:solidFill>
                  <a:schemeClr val="bg2"/>
                </a:solidFill>
                <a:sym typeface="Symbol" pitchFamily="18" charset="2"/>
              </a:rPr>
              <a:t>t</a:t>
            </a:r>
            <a:r>
              <a:rPr lang="tr-TR" dirty="0">
                <a:solidFill>
                  <a:schemeClr val="bg2"/>
                </a:solidFill>
                <a:sym typeface="Symbol" pitchFamily="18" charset="2"/>
              </a:rPr>
              <a:t> statistic (-4.39) is smaller than the critical t value (-2.306). Thus, we reject the null hypothesis and conclude that there is a significant difference in the level of optimism between this year’s and last year’s graduating classes, </a:t>
            </a:r>
            <a:r>
              <a:rPr lang="tr-TR" i="1" dirty="0">
                <a:solidFill>
                  <a:schemeClr val="bg2"/>
                </a:solidFill>
                <a:sym typeface="Symbol" pitchFamily="18" charset="2"/>
              </a:rPr>
              <a:t>t</a:t>
            </a:r>
            <a:r>
              <a:rPr lang="tr-TR" dirty="0">
                <a:solidFill>
                  <a:schemeClr val="bg2"/>
                </a:solidFill>
                <a:sym typeface="Symbol" pitchFamily="18" charset="2"/>
              </a:rPr>
              <a:t> (8) = - 4.39, </a:t>
            </a:r>
            <a:r>
              <a:rPr lang="tr-TR" i="1" dirty="0">
                <a:solidFill>
                  <a:schemeClr val="bg2"/>
                </a:solidFill>
                <a:sym typeface="Symbol" pitchFamily="18" charset="2"/>
              </a:rPr>
              <a:t>p</a:t>
            </a:r>
            <a:r>
              <a:rPr lang="tr-TR" dirty="0">
                <a:solidFill>
                  <a:schemeClr val="bg2"/>
                </a:solidFill>
                <a:sym typeface="Symbol" pitchFamily="18" charset="2"/>
              </a:rPr>
              <a:t> &lt; .05, two-tailed. The effect size was large, </a:t>
            </a:r>
            <a:r>
              <a:rPr lang="tr-TR" i="1" dirty="0">
                <a:solidFill>
                  <a:schemeClr val="bg2"/>
                </a:solidFill>
                <a:sym typeface="Symbol" pitchFamily="18" charset="2"/>
              </a:rPr>
              <a:t>d</a:t>
            </a:r>
            <a:r>
              <a:rPr lang="tr-TR" dirty="0">
                <a:solidFill>
                  <a:schemeClr val="bg2"/>
                </a:solidFill>
                <a:sym typeface="Symbol" pitchFamily="18" charset="2"/>
              </a:rPr>
              <a:t> = 1.46.</a:t>
            </a:r>
            <a:endParaRPr lang="en-US" dirty="0">
              <a:solidFill>
                <a:schemeClr val="bg2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Slide </a:t>
            </a:r>
            <a:fld id="{8596E211-75AD-4A42-9FBF-6C489A41F546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70C0"/>
                </a:solidFill>
              </a:rPr>
              <a:t>T-STATISTIC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430083" name="Text Box 3"/>
          <p:cNvSpPr txBox="1">
            <a:spLocks noChangeArrowheads="1"/>
          </p:cNvSpPr>
          <p:nvPr/>
        </p:nvSpPr>
        <p:spPr bwMode="auto">
          <a:xfrm>
            <a:off x="395288" y="1557338"/>
            <a:ext cx="8207375" cy="549275"/>
          </a:xfrm>
          <a:prstGeom prst="rect">
            <a:avLst/>
          </a:prstGeom>
          <a:solidFill>
            <a:srgbClr val="E5FFE5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tr-TR" sz="3000" b="1">
                <a:solidFill>
                  <a:schemeClr val="bg2"/>
                </a:solidFill>
              </a:rPr>
              <a:t>ASSUMPTIONS OF THE t TEST</a:t>
            </a:r>
            <a:endParaRPr lang="en-US" sz="3000" b="1">
              <a:solidFill>
                <a:schemeClr val="bg2"/>
              </a:solidFill>
            </a:endParaRPr>
          </a:p>
        </p:txBody>
      </p:sp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395288" y="2636838"/>
            <a:ext cx="8353425" cy="1552575"/>
          </a:xfrm>
          <a:prstGeom prst="rect">
            <a:avLst/>
          </a:prstGeom>
          <a:solidFill>
            <a:srgbClr val="FFFFE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365125">
              <a:buFontTx/>
              <a:buChar char="•"/>
            </a:pPr>
            <a:r>
              <a:rPr lang="tr-TR">
                <a:solidFill>
                  <a:schemeClr val="bg2"/>
                </a:solidFill>
                <a:sym typeface="Symbol" pitchFamily="18" charset="2"/>
              </a:rPr>
              <a:t>Random sampling</a:t>
            </a:r>
          </a:p>
          <a:p>
            <a:pPr marL="365125" indent="-365125">
              <a:buFontTx/>
              <a:buChar char="•"/>
            </a:pPr>
            <a:r>
              <a:rPr lang="tr-TR">
                <a:solidFill>
                  <a:schemeClr val="bg2"/>
                </a:solidFill>
                <a:sym typeface="Symbol" pitchFamily="18" charset="2"/>
              </a:rPr>
              <a:t>Independent observation</a:t>
            </a:r>
          </a:p>
          <a:p>
            <a:pPr marL="365125" indent="-365125">
              <a:buFontTx/>
              <a:buChar char="•"/>
            </a:pPr>
            <a:r>
              <a:rPr lang="tr-TR">
                <a:solidFill>
                  <a:schemeClr val="bg2"/>
                </a:solidFill>
                <a:sym typeface="Symbol" pitchFamily="18" charset="2"/>
              </a:rPr>
              <a:t>Normality – the population sampled must be normal</a:t>
            </a:r>
            <a:endParaRPr lang="en-US">
              <a:solidFill>
                <a:schemeClr val="bg2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Slide </a:t>
            </a:r>
            <a:fld id="{3EEEB211-2996-43CB-A01B-46C12F8526DB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70C0"/>
                </a:solidFill>
              </a:rPr>
              <a:t>T-STATISTIC</a:t>
            </a:r>
            <a:endParaRPr lang="en-US" dirty="0" smtClean="0">
              <a:solidFill>
                <a:srgbClr val="0070C0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68313" y="1484313"/>
            <a:ext cx="7920037" cy="2552700"/>
            <a:chOff x="295" y="935"/>
            <a:chExt cx="4989" cy="1608"/>
          </a:xfrm>
        </p:grpSpPr>
        <p:sp>
          <p:nvSpPr>
            <p:cNvPr id="385028" name="Rectangle 4"/>
            <p:cNvSpPr>
              <a:spLocks noChangeArrowheads="1"/>
            </p:cNvSpPr>
            <p:nvPr/>
          </p:nvSpPr>
          <p:spPr bwMode="auto">
            <a:xfrm>
              <a:off x="295" y="935"/>
              <a:ext cx="4989" cy="1608"/>
            </a:xfrm>
            <a:prstGeom prst="rect">
              <a:avLst/>
            </a:prstGeom>
            <a:solidFill>
              <a:srgbClr val="F3F3FF"/>
            </a:solidFill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30000"/>
                </a:spcBef>
                <a:buSzPct val="90000"/>
                <a:buFont typeface="Wingdings" pitchFamily="2" charset="2"/>
                <a:buNone/>
                <a:defRPr/>
              </a:pPr>
              <a:endParaRPr lang="tr-TR" sz="2600">
                <a:solidFill>
                  <a:schemeClr val="bg2"/>
                </a:solidFill>
                <a:sym typeface="Symbol" pitchFamily="18" charset="2"/>
              </a:endParaRPr>
            </a:p>
            <a:p>
              <a:pPr>
                <a:spcBef>
                  <a:spcPct val="30000"/>
                </a:spcBef>
                <a:buSzPct val="90000"/>
                <a:buFont typeface="Wingdings" pitchFamily="2" charset="2"/>
                <a:buNone/>
                <a:defRPr/>
              </a:pPr>
              <a:r>
                <a:rPr lang="tr-TR" sz="2600">
                  <a:solidFill>
                    <a:schemeClr val="bg2"/>
                  </a:solidFill>
                  <a:sym typeface="Symbol" pitchFamily="18" charset="2"/>
                </a:rPr>
                <a:t>Standard error =</a:t>
              </a:r>
            </a:p>
            <a:p>
              <a:pPr>
                <a:spcBef>
                  <a:spcPct val="30000"/>
                </a:spcBef>
                <a:buSzPct val="90000"/>
                <a:buFont typeface="Wingdings" pitchFamily="2" charset="2"/>
                <a:buNone/>
                <a:defRPr/>
              </a:pPr>
              <a:endParaRPr lang="tr-TR" sz="2600">
                <a:solidFill>
                  <a:schemeClr val="bg2"/>
                </a:solidFill>
                <a:sym typeface="Symbol" pitchFamily="18" charset="2"/>
              </a:endParaRPr>
            </a:p>
            <a:p>
              <a:pPr>
                <a:spcBef>
                  <a:spcPct val="30000"/>
                </a:spcBef>
                <a:buSzPct val="90000"/>
                <a:buFont typeface="Wingdings" pitchFamily="2" charset="2"/>
                <a:buNone/>
                <a:defRPr/>
              </a:pPr>
              <a:r>
                <a:rPr lang="tr-TR" sz="2600">
                  <a:solidFill>
                    <a:schemeClr val="bg2"/>
                  </a:solidFill>
                  <a:sym typeface="Symbol" pitchFamily="18" charset="2"/>
                </a:rPr>
                <a:t>Estimated standard error =</a:t>
              </a:r>
            </a:p>
            <a:p>
              <a:pPr>
                <a:spcBef>
                  <a:spcPct val="30000"/>
                </a:spcBef>
                <a:buSzPct val="90000"/>
                <a:buFont typeface="Wingdings" pitchFamily="2" charset="2"/>
                <a:buNone/>
                <a:defRPr/>
              </a:pPr>
              <a:endParaRPr lang="tr-TR" sz="2600">
                <a:solidFill>
                  <a:schemeClr val="bg2"/>
                </a:solidFill>
                <a:sym typeface="Symbol" pitchFamily="18" charset="2"/>
              </a:endParaRPr>
            </a:p>
          </p:txBody>
        </p:sp>
        <p:graphicFrame>
          <p:nvGraphicFramePr>
            <p:cNvPr id="3074" name="Object 5"/>
            <p:cNvGraphicFramePr>
              <a:graphicFrameLocks noChangeAspect="1"/>
            </p:cNvGraphicFramePr>
            <p:nvPr/>
          </p:nvGraphicFramePr>
          <p:xfrm>
            <a:off x="3016" y="1656"/>
            <a:ext cx="1678" cy="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50" name="Equation" r:id="rId4" imgW="1015920" imgH="469800" progId="Equation.3">
                    <p:embed/>
                  </p:oleObj>
                </mc:Choice>
                <mc:Fallback>
                  <p:oleObj name="Equation" r:id="rId4" imgW="1015920" imgH="469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1656"/>
                          <a:ext cx="1678" cy="7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6"/>
            <p:cNvGraphicFramePr>
              <a:graphicFrameLocks noChangeAspect="1"/>
            </p:cNvGraphicFramePr>
            <p:nvPr/>
          </p:nvGraphicFramePr>
          <p:xfrm>
            <a:off x="2018" y="1002"/>
            <a:ext cx="1633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51" name="Equation" r:id="rId6" imgW="1091880" imgH="469800" progId="Equation.3">
                    <p:embed/>
                  </p:oleObj>
                </mc:Choice>
                <mc:Fallback>
                  <p:oleObj name="Equation" r:id="rId6" imgW="1091880" imgH="4698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1002"/>
                          <a:ext cx="1633" cy="7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468313" y="4437063"/>
            <a:ext cx="8135937" cy="885825"/>
          </a:xfrm>
          <a:prstGeom prst="rect">
            <a:avLst/>
          </a:prstGeom>
          <a:solidFill>
            <a:srgbClr val="DDF2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2600">
                <a:solidFill>
                  <a:schemeClr val="bg2"/>
                </a:solidFill>
                <a:sym typeface="Symbol" pitchFamily="18" charset="2"/>
              </a:rPr>
              <a:t>s</a:t>
            </a:r>
            <a:r>
              <a:rPr lang="tr-TR" sz="2600" baseline="-25000">
                <a:solidFill>
                  <a:schemeClr val="bg2"/>
                </a:solidFill>
                <a:sym typeface="Symbol" pitchFamily="18" charset="2"/>
              </a:rPr>
              <a:t>M</a:t>
            </a:r>
            <a:r>
              <a:rPr lang="tr-TR" sz="2600">
                <a:solidFill>
                  <a:schemeClr val="bg2"/>
                </a:solidFill>
                <a:sym typeface="Symbol" pitchFamily="18" charset="2"/>
              </a:rPr>
              <a:t> provides an estimate of the standard distance between a sample mean and the population mean.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Slide </a:t>
            </a:r>
            <a:fld id="{199B3DAA-307C-45C6-BD1E-BFB9D085509D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70C0"/>
                </a:solidFill>
              </a:rPr>
              <a:t>T-STATISTIC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387075" name="AutoShape 3"/>
          <p:cNvSpPr>
            <a:spLocks noChangeArrowheads="1"/>
          </p:cNvSpPr>
          <p:nvPr/>
        </p:nvSpPr>
        <p:spPr bwMode="auto">
          <a:xfrm>
            <a:off x="392113" y="1308100"/>
            <a:ext cx="4546600" cy="565150"/>
          </a:xfrm>
          <a:prstGeom prst="roundRect">
            <a:avLst>
              <a:gd name="adj" fmla="val 16667"/>
            </a:avLst>
          </a:prstGeom>
          <a:solidFill>
            <a:srgbClr val="FFEFFF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lang="tr-TR" sz="2800" b="1">
                <a:solidFill>
                  <a:schemeClr val="bg2"/>
                </a:solidFill>
              </a:rPr>
              <a:t>THE </a:t>
            </a:r>
            <a:r>
              <a:rPr lang="tr-TR" sz="2800" b="1" i="1">
                <a:solidFill>
                  <a:schemeClr val="bg2"/>
                </a:solidFill>
              </a:rPr>
              <a:t>t</a:t>
            </a:r>
            <a:r>
              <a:rPr lang="tr-TR" sz="2800" b="1">
                <a:solidFill>
                  <a:schemeClr val="bg2"/>
                </a:solidFill>
              </a:rPr>
              <a:t> STATISTIC</a:t>
            </a:r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auto">
          <a:xfrm>
            <a:off x="395288" y="2205038"/>
            <a:ext cx="8207375" cy="3297237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buSzPct val="85000"/>
              <a:defRPr/>
            </a:pPr>
            <a:r>
              <a:rPr lang="tr-TR" sz="2800">
                <a:solidFill>
                  <a:schemeClr val="bg2"/>
                </a:solidFill>
                <a:sym typeface="Symbol" pitchFamily="18" charset="2"/>
              </a:rPr>
              <a:t>The t statistic is used to test hypotheses about an unknown population mean when the population standard deviation is unknown. </a:t>
            </a:r>
          </a:p>
          <a:p>
            <a:pPr>
              <a:buSzPct val="85000"/>
              <a:defRPr/>
            </a:pPr>
            <a:endParaRPr lang="tr-TR" sz="2800">
              <a:solidFill>
                <a:schemeClr val="bg2"/>
              </a:solidFill>
              <a:sym typeface="Symbol" pitchFamily="18" charset="2"/>
            </a:endParaRPr>
          </a:p>
          <a:p>
            <a:pPr>
              <a:buSzPct val="85000"/>
              <a:defRPr/>
            </a:pPr>
            <a:endParaRPr lang="tr-TR" sz="2800">
              <a:solidFill>
                <a:schemeClr val="bg2"/>
              </a:solidFill>
              <a:sym typeface="Symbol" pitchFamily="18" charset="2"/>
            </a:endParaRPr>
          </a:p>
          <a:p>
            <a:pPr>
              <a:buSzPct val="85000"/>
              <a:defRPr/>
            </a:pPr>
            <a:endParaRPr lang="tr-TR" sz="2800">
              <a:solidFill>
                <a:schemeClr val="bg2"/>
              </a:solidFill>
              <a:sym typeface="Symbol" pitchFamily="18" charset="2"/>
            </a:endParaRPr>
          </a:p>
        </p:txBody>
      </p:sp>
      <p:graphicFrame>
        <p:nvGraphicFramePr>
          <p:cNvPr id="4098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692275" y="3716338"/>
          <a:ext cx="3335338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4" name="Equation" r:id="rId4" imgW="1231560" imgH="558720" progId="Equation.3">
                  <p:embed/>
                </p:oleObj>
              </mc:Choice>
              <mc:Fallback>
                <p:oleObj name="Equation" r:id="rId4" imgW="1231560" imgH="5587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716338"/>
                        <a:ext cx="3335338" cy="151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Slide </a:t>
            </a:r>
            <a:fld id="{BF1A9474-77F5-4C34-925A-8A062F913A33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70C0"/>
                </a:solidFill>
              </a:rPr>
              <a:t>T-STATISTIC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389123" name="AutoShape 3"/>
          <p:cNvSpPr>
            <a:spLocks noChangeArrowheads="1"/>
          </p:cNvSpPr>
          <p:nvPr/>
        </p:nvSpPr>
        <p:spPr bwMode="auto">
          <a:xfrm>
            <a:off x="392113" y="1308100"/>
            <a:ext cx="5884862" cy="565150"/>
          </a:xfrm>
          <a:prstGeom prst="roundRect">
            <a:avLst>
              <a:gd name="adj" fmla="val 16667"/>
            </a:avLst>
          </a:prstGeom>
          <a:solidFill>
            <a:srgbClr val="FFEFFF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lang="tr-TR" sz="2800" b="1">
                <a:solidFill>
                  <a:schemeClr val="bg2"/>
                </a:solidFill>
              </a:rPr>
              <a:t>Degrees of freedom and t statistic</a:t>
            </a:r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389124" name="Rectangle 4"/>
          <p:cNvSpPr>
            <a:spLocks noChangeArrowheads="1"/>
          </p:cNvSpPr>
          <p:nvPr/>
        </p:nvSpPr>
        <p:spPr bwMode="auto">
          <a:xfrm>
            <a:off x="395288" y="2205038"/>
            <a:ext cx="8207375" cy="2913062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spcAft>
                <a:spcPct val="30000"/>
              </a:spcAft>
              <a:buSzPct val="85000"/>
              <a:defRPr/>
            </a:pPr>
            <a:r>
              <a:rPr lang="tr-TR" sz="2800" b="1" i="1">
                <a:solidFill>
                  <a:schemeClr val="bg2"/>
                </a:solidFill>
                <a:sym typeface="Symbol" pitchFamily="18" charset="2"/>
              </a:rPr>
              <a:t>df</a:t>
            </a:r>
            <a:r>
              <a:rPr lang="tr-TR" sz="2800">
                <a:solidFill>
                  <a:schemeClr val="bg2"/>
                </a:solidFill>
                <a:sym typeface="Symbol" pitchFamily="18" charset="2"/>
              </a:rPr>
              <a:t> describes the number of scores in a sample that are free to vary.</a:t>
            </a:r>
          </a:p>
          <a:p>
            <a:pPr algn="ctr">
              <a:spcAft>
                <a:spcPct val="30000"/>
              </a:spcAft>
              <a:buSzPct val="85000"/>
              <a:defRPr/>
            </a:pPr>
            <a:r>
              <a:rPr lang="tr-TR" sz="2800" b="1" i="1">
                <a:solidFill>
                  <a:schemeClr val="bg2"/>
                </a:solidFill>
                <a:sym typeface="Symbol" pitchFamily="18" charset="2"/>
              </a:rPr>
              <a:t>df = n – 1</a:t>
            </a:r>
          </a:p>
          <a:p>
            <a:pPr>
              <a:spcAft>
                <a:spcPct val="30000"/>
              </a:spcAft>
              <a:buSzPct val="85000"/>
              <a:defRPr/>
            </a:pPr>
            <a:r>
              <a:rPr lang="en-US" sz="2800">
                <a:solidFill>
                  <a:schemeClr val="bg2"/>
                </a:solidFill>
              </a:rPr>
              <a:t>Because t-statistic is calculated by using sample variance, each t-statistic is related to a </a:t>
            </a:r>
            <a:r>
              <a:rPr lang="en-US" sz="2800" i="1">
                <a:solidFill>
                  <a:schemeClr val="bg2"/>
                </a:solidFill>
              </a:rPr>
              <a:t>df</a:t>
            </a:r>
            <a:r>
              <a:rPr lang="en-US" sz="2800">
                <a:solidFill>
                  <a:schemeClr val="bg2"/>
                </a:solidFill>
              </a:rPr>
              <a:t>.</a:t>
            </a:r>
            <a:endParaRPr lang="tr-TR" sz="2800">
              <a:solidFill>
                <a:schemeClr val="bg2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Slide </a:t>
            </a:r>
            <a:fld id="{3A4D985E-D549-43E7-9305-CE17D17383B0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70C0"/>
                </a:solidFill>
              </a:rPr>
              <a:t>T-STATISTIC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391171" name="AutoShape 3"/>
          <p:cNvSpPr>
            <a:spLocks noChangeArrowheads="1"/>
          </p:cNvSpPr>
          <p:nvPr/>
        </p:nvSpPr>
        <p:spPr bwMode="auto">
          <a:xfrm>
            <a:off x="392113" y="1301234"/>
            <a:ext cx="5884862" cy="578882"/>
          </a:xfrm>
          <a:prstGeom prst="roundRect">
            <a:avLst>
              <a:gd name="adj" fmla="val 16667"/>
            </a:avLst>
          </a:prstGeom>
          <a:solidFill>
            <a:srgbClr val="FFEFFF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lang="tr-TR" sz="2800" b="1" dirty="0">
                <a:solidFill>
                  <a:schemeClr val="bg2"/>
                </a:solidFill>
              </a:rPr>
              <a:t>THE </a:t>
            </a:r>
            <a:r>
              <a:rPr lang="tr-TR" sz="2800" b="1" i="1" dirty="0">
                <a:solidFill>
                  <a:schemeClr val="bg2"/>
                </a:solidFill>
              </a:rPr>
              <a:t>t</a:t>
            </a:r>
            <a:r>
              <a:rPr lang="tr-TR" sz="2800" b="1" dirty="0">
                <a:solidFill>
                  <a:schemeClr val="bg2"/>
                </a:solidFill>
              </a:rPr>
              <a:t> </a:t>
            </a:r>
            <a:r>
              <a:rPr lang="tr-TR" sz="2800" b="1" dirty="0" smtClean="0">
                <a:solidFill>
                  <a:schemeClr val="bg2"/>
                </a:solidFill>
              </a:rPr>
              <a:t>DISTRIBUTION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391172" name="Rectangle 4"/>
          <p:cNvSpPr>
            <a:spLocks noChangeArrowheads="1"/>
          </p:cNvSpPr>
          <p:nvPr/>
        </p:nvSpPr>
        <p:spPr bwMode="auto">
          <a:xfrm>
            <a:off x="395288" y="2205038"/>
            <a:ext cx="8207375" cy="1373187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spcAft>
                <a:spcPct val="30000"/>
              </a:spcAft>
              <a:buSzPct val="85000"/>
              <a:defRPr/>
            </a:pPr>
            <a:r>
              <a:rPr lang="en-US" sz="2800">
                <a:solidFill>
                  <a:schemeClr val="bg2"/>
                </a:solidFill>
              </a:rPr>
              <a:t>When the population is normally distributed or when sample size </a:t>
            </a:r>
            <a:r>
              <a:rPr lang="tr-TR" sz="2800">
                <a:solidFill>
                  <a:schemeClr val="bg2"/>
                </a:solidFill>
              </a:rPr>
              <a:t>(</a:t>
            </a:r>
            <a:r>
              <a:rPr lang="en-US" sz="2800">
                <a:solidFill>
                  <a:schemeClr val="bg2"/>
                </a:solidFill>
              </a:rPr>
              <a:t>n</a:t>
            </a:r>
            <a:r>
              <a:rPr lang="tr-TR" sz="2800">
                <a:solidFill>
                  <a:schemeClr val="bg2"/>
                </a:solidFill>
              </a:rPr>
              <a:t>)</a:t>
            </a:r>
            <a:r>
              <a:rPr lang="en-US" sz="2800">
                <a:solidFill>
                  <a:schemeClr val="bg2"/>
                </a:solidFill>
              </a:rPr>
              <a:t> is large, the distribution of z-</a:t>
            </a:r>
            <a:r>
              <a:rPr lang="tr-TR" sz="2800">
                <a:solidFill>
                  <a:schemeClr val="bg2"/>
                </a:solidFill>
              </a:rPr>
              <a:t>scores computed from sample means</a:t>
            </a:r>
            <a:r>
              <a:rPr lang="en-US" sz="2800">
                <a:solidFill>
                  <a:schemeClr val="bg2"/>
                </a:solidFill>
              </a:rPr>
              <a:t> is normal.</a:t>
            </a:r>
            <a:endParaRPr lang="tr-TR" sz="2800">
              <a:solidFill>
                <a:schemeClr val="bg2"/>
              </a:solidFill>
              <a:sym typeface="Symbol" pitchFamily="18" charset="2"/>
            </a:endParaRPr>
          </a:p>
        </p:txBody>
      </p:sp>
      <p:sp>
        <p:nvSpPr>
          <p:cNvPr id="391173" name="Rectangle 5"/>
          <p:cNvSpPr>
            <a:spLocks noChangeArrowheads="1"/>
          </p:cNvSpPr>
          <p:nvPr/>
        </p:nvSpPr>
        <p:spPr bwMode="auto">
          <a:xfrm>
            <a:off x="468313" y="3927475"/>
            <a:ext cx="8207375" cy="1373188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spcAft>
                <a:spcPct val="30000"/>
              </a:spcAft>
              <a:buSzPct val="85000"/>
              <a:defRPr/>
            </a:pPr>
            <a:r>
              <a:rPr lang="en-US" sz="2800">
                <a:solidFill>
                  <a:schemeClr val="bg2"/>
                </a:solidFill>
              </a:rPr>
              <a:t>When the population is normally distributed or when sample size </a:t>
            </a:r>
            <a:r>
              <a:rPr lang="tr-TR" sz="2800">
                <a:solidFill>
                  <a:schemeClr val="bg2"/>
                </a:solidFill>
              </a:rPr>
              <a:t>(</a:t>
            </a:r>
            <a:r>
              <a:rPr lang="en-US" sz="2800">
                <a:solidFill>
                  <a:schemeClr val="bg2"/>
                </a:solidFill>
              </a:rPr>
              <a:t>n</a:t>
            </a:r>
            <a:r>
              <a:rPr lang="tr-TR" sz="2800">
                <a:solidFill>
                  <a:schemeClr val="bg2"/>
                </a:solidFill>
              </a:rPr>
              <a:t>)</a:t>
            </a:r>
            <a:r>
              <a:rPr lang="en-US" sz="2800">
                <a:solidFill>
                  <a:schemeClr val="bg2"/>
                </a:solidFill>
              </a:rPr>
              <a:t> is large, the distribution of t-statistics is t-distribution with the df</a:t>
            </a:r>
            <a:r>
              <a:rPr lang="tr-TR" sz="2800">
                <a:solidFill>
                  <a:schemeClr val="bg2"/>
                </a:solidFill>
              </a:rPr>
              <a:t> (n – 1)</a:t>
            </a:r>
            <a:r>
              <a:rPr lang="en-US" sz="2800">
                <a:solidFill>
                  <a:schemeClr val="bg2"/>
                </a:solidFill>
              </a:rPr>
              <a:t>.</a:t>
            </a:r>
            <a:endParaRPr lang="tr-TR" sz="28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Slide </a:t>
            </a:r>
            <a:fld id="{AD841B38-E507-428F-A452-7A5C7658D763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70C0"/>
                </a:solidFill>
              </a:rPr>
              <a:t>T-STATISTIC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393219" name="AutoShape 3"/>
          <p:cNvSpPr>
            <a:spLocks noChangeArrowheads="1"/>
          </p:cNvSpPr>
          <p:nvPr/>
        </p:nvSpPr>
        <p:spPr bwMode="auto">
          <a:xfrm>
            <a:off x="392113" y="1308100"/>
            <a:ext cx="5884862" cy="565150"/>
          </a:xfrm>
          <a:prstGeom prst="roundRect">
            <a:avLst>
              <a:gd name="adj" fmla="val 16667"/>
            </a:avLst>
          </a:prstGeom>
          <a:solidFill>
            <a:srgbClr val="FFEFFF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lang="tr-TR" sz="2800" b="1">
                <a:solidFill>
                  <a:schemeClr val="bg2"/>
                </a:solidFill>
              </a:rPr>
              <a:t>THE </a:t>
            </a:r>
            <a:r>
              <a:rPr lang="tr-TR" sz="2800" b="1" i="1">
                <a:solidFill>
                  <a:schemeClr val="bg2"/>
                </a:solidFill>
              </a:rPr>
              <a:t>t</a:t>
            </a:r>
            <a:r>
              <a:rPr lang="tr-TR" sz="2800" b="1">
                <a:solidFill>
                  <a:schemeClr val="bg2"/>
                </a:solidFill>
              </a:rPr>
              <a:t> DISTRIBUTIONS</a:t>
            </a:r>
            <a:endParaRPr lang="en-US" sz="2800" b="1">
              <a:solidFill>
                <a:schemeClr val="bg2"/>
              </a:solidFill>
            </a:endParaRPr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2017713"/>
            <a:ext cx="5765800" cy="331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6084888" y="2276475"/>
            <a:ext cx="2735262" cy="1311275"/>
          </a:xfrm>
          <a:prstGeom prst="rect">
            <a:avLst/>
          </a:prstGeom>
          <a:solidFill>
            <a:srgbClr val="F3F3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i="1">
                <a:solidFill>
                  <a:schemeClr val="bg2"/>
                </a:solidFill>
              </a:rPr>
              <a:t>t</a:t>
            </a:r>
            <a:r>
              <a:rPr lang="en-US" sz="2000">
                <a:solidFill>
                  <a:schemeClr val="bg2"/>
                </a:solidFill>
              </a:rPr>
              <a:t> distributions are </a:t>
            </a:r>
            <a:r>
              <a:rPr lang="tr-TR" sz="2000">
                <a:solidFill>
                  <a:schemeClr val="bg2"/>
                </a:solidFill>
              </a:rPr>
              <a:t>also </a:t>
            </a:r>
            <a:r>
              <a:rPr lang="en-US" sz="2000">
                <a:solidFill>
                  <a:schemeClr val="bg2"/>
                </a:solidFill>
              </a:rPr>
              <a:t>bell-shaped and symmetrical and have a mean of zero.</a:t>
            </a: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539750" y="2349500"/>
            <a:ext cx="2124075" cy="1006475"/>
          </a:xfrm>
          <a:prstGeom prst="rect">
            <a:avLst/>
          </a:prstGeom>
          <a:solidFill>
            <a:srgbClr val="F3F3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tr-TR" sz="2000">
                <a:solidFill>
                  <a:schemeClr val="bg2"/>
                </a:solidFill>
              </a:rPr>
              <a:t>The exact shape of t distribution changes with df</a:t>
            </a:r>
            <a:r>
              <a:rPr lang="en-US" sz="20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539750" y="5318125"/>
            <a:ext cx="4248150" cy="701675"/>
          </a:xfrm>
          <a:prstGeom prst="rect">
            <a:avLst/>
          </a:prstGeom>
          <a:solidFill>
            <a:srgbClr val="E1F4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tr-TR" sz="2000">
                <a:solidFill>
                  <a:schemeClr val="bg2"/>
                </a:solidFill>
              </a:rPr>
              <a:t>As df gets larger, t distribution gets closer to normal distribution.</a:t>
            </a:r>
            <a:endParaRPr lang="en-US" sz="20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Slide </a:t>
            </a:r>
            <a:fld id="{FD64F5EA-3286-45E6-AF61-18B713832C69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70C0"/>
                </a:solidFill>
              </a:rPr>
              <a:t>T-STATISTIC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395267" name="AutoShape 3"/>
          <p:cNvSpPr>
            <a:spLocks noChangeArrowheads="1"/>
          </p:cNvSpPr>
          <p:nvPr/>
        </p:nvSpPr>
        <p:spPr bwMode="auto">
          <a:xfrm>
            <a:off x="392113" y="1308100"/>
            <a:ext cx="5884862" cy="565150"/>
          </a:xfrm>
          <a:prstGeom prst="roundRect">
            <a:avLst>
              <a:gd name="adj" fmla="val 16667"/>
            </a:avLst>
          </a:prstGeom>
          <a:solidFill>
            <a:srgbClr val="FFEFFF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lang="tr-TR" sz="2800" b="1">
                <a:solidFill>
                  <a:schemeClr val="bg2"/>
                </a:solidFill>
              </a:rPr>
              <a:t>THE </a:t>
            </a:r>
            <a:r>
              <a:rPr lang="tr-TR" sz="2800" b="1" i="1">
                <a:solidFill>
                  <a:schemeClr val="bg2"/>
                </a:solidFill>
              </a:rPr>
              <a:t>t</a:t>
            </a:r>
            <a:r>
              <a:rPr lang="tr-TR" sz="2800" b="1">
                <a:solidFill>
                  <a:schemeClr val="bg2"/>
                </a:solidFill>
              </a:rPr>
              <a:t> DISTRIBUTION TABLE</a:t>
            </a:r>
            <a:endParaRPr lang="en-US" sz="2800" b="1">
              <a:solidFill>
                <a:schemeClr val="bg2"/>
              </a:solidFill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113" y="2060575"/>
            <a:ext cx="7112000" cy="3335338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</p:spPr>
      </p:pic>
      <p:sp>
        <p:nvSpPr>
          <p:cNvPr id="395270" name="Text Box 6"/>
          <p:cNvSpPr txBox="1">
            <a:spLocks noChangeArrowheads="1"/>
          </p:cNvSpPr>
          <p:nvPr/>
        </p:nvSpPr>
        <p:spPr bwMode="auto">
          <a:xfrm>
            <a:off x="755650" y="5589588"/>
            <a:ext cx="3384302" cy="400110"/>
          </a:xfrm>
          <a:prstGeom prst="rect">
            <a:avLst/>
          </a:prstGeom>
          <a:solidFill>
            <a:srgbClr val="E5FFE5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tr-TR" sz="2000" dirty="0">
                <a:solidFill>
                  <a:schemeClr val="bg2"/>
                </a:solidFill>
              </a:rPr>
              <a:t>See Appendix </a:t>
            </a:r>
            <a:r>
              <a:rPr lang="tr-TR" sz="2000" dirty="0" smtClean="0">
                <a:solidFill>
                  <a:schemeClr val="bg2"/>
                </a:solidFill>
              </a:rPr>
              <a:t>B.2</a:t>
            </a:r>
            <a:r>
              <a:rPr lang="en-US" sz="2000" dirty="0" smtClean="0">
                <a:solidFill>
                  <a:schemeClr val="bg2"/>
                </a:solidFill>
              </a:rPr>
              <a:t> (page 651)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808080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tr-T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808080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tr-T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3472</TotalTime>
  <Words>1443</Words>
  <Application>Microsoft Office PowerPoint</Application>
  <PresentationFormat>On-screen Show (4:3)</PresentationFormat>
  <Paragraphs>201</Paragraphs>
  <Slides>34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Garamond</vt:lpstr>
      <vt:lpstr>Palatino Linotype</vt:lpstr>
      <vt:lpstr>Symbol</vt:lpstr>
      <vt:lpstr>Tahoma</vt:lpstr>
      <vt:lpstr>Times New Roman</vt:lpstr>
      <vt:lpstr>Wingdings</vt:lpstr>
      <vt:lpstr>Edge</vt:lpstr>
      <vt:lpstr>Equation</vt:lpstr>
      <vt:lpstr>PowerPoint Presentation</vt:lpstr>
      <vt:lpstr>T-STATISTIC</vt:lpstr>
      <vt:lpstr>T-STATISTIC</vt:lpstr>
      <vt:lpstr>T-STATISTIC</vt:lpstr>
      <vt:lpstr>T-STATISTIC</vt:lpstr>
      <vt:lpstr>T-STATISTIC</vt:lpstr>
      <vt:lpstr>T-STATISTIC</vt:lpstr>
      <vt:lpstr>T-STATISTIC</vt:lpstr>
      <vt:lpstr>T-STATISTIC</vt:lpstr>
      <vt:lpstr>PowerPoint Presentation</vt:lpstr>
      <vt:lpstr>Example</vt:lpstr>
      <vt:lpstr>T-STATISTIC</vt:lpstr>
      <vt:lpstr>T-STATISTIC</vt:lpstr>
      <vt:lpstr>T-STATISTIC</vt:lpstr>
      <vt:lpstr>T-STATISTIC</vt:lpstr>
      <vt:lpstr>T-STATISTIC</vt:lpstr>
      <vt:lpstr>T-STATISTIC</vt:lpstr>
      <vt:lpstr>T-STATISTIC</vt:lpstr>
      <vt:lpstr>T-STATISTIC</vt:lpstr>
      <vt:lpstr>T-STATISTIC</vt:lpstr>
      <vt:lpstr>T-STATISTIC</vt:lpstr>
      <vt:lpstr>T-STATISTIC</vt:lpstr>
      <vt:lpstr>T-STATISTIC</vt:lpstr>
      <vt:lpstr>T-STATISTIC</vt:lpstr>
      <vt:lpstr>T-STATISTIC</vt:lpstr>
      <vt:lpstr>T-STATISTIC</vt:lpstr>
      <vt:lpstr>T-STATISTIC</vt:lpstr>
      <vt:lpstr>T-STATISTIC</vt:lpstr>
      <vt:lpstr>T-STATISTIC</vt:lpstr>
      <vt:lpstr>T-STATISTIC</vt:lpstr>
      <vt:lpstr>T-STATISTIC</vt:lpstr>
      <vt:lpstr>T-STATISTIC</vt:lpstr>
      <vt:lpstr>T-STATISTIC</vt:lpstr>
      <vt:lpstr>T-STATISTIC</vt:lpstr>
    </vt:vector>
  </TitlesOfParts>
  <Company>METU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CTIS 365: Applied Data Analysis</dc:title>
  <dc:creator>DA;SAA</dc:creator>
  <cp:lastModifiedBy>Syed</cp:lastModifiedBy>
  <cp:revision>208</cp:revision>
  <dcterms:created xsi:type="dcterms:W3CDTF">2005-09-20T11:15:55Z</dcterms:created>
  <dcterms:modified xsi:type="dcterms:W3CDTF">2019-05-13T06:50:33Z</dcterms:modified>
</cp:coreProperties>
</file>