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3"/>
  </p:notesMasterIdLst>
  <p:sldIdLst>
    <p:sldId id="368" r:id="rId2"/>
    <p:sldId id="369" r:id="rId3"/>
    <p:sldId id="377" r:id="rId4"/>
    <p:sldId id="378" r:id="rId5"/>
    <p:sldId id="373" r:id="rId6"/>
    <p:sldId id="379" r:id="rId7"/>
    <p:sldId id="374" r:id="rId8"/>
    <p:sldId id="380" r:id="rId9"/>
    <p:sldId id="381" r:id="rId10"/>
    <p:sldId id="375" r:id="rId11"/>
    <p:sldId id="382" r:id="rId12"/>
    <p:sldId id="376" r:id="rId13"/>
    <p:sldId id="383" r:id="rId14"/>
    <p:sldId id="287" r:id="rId15"/>
    <p:sldId id="297" r:id="rId16"/>
    <p:sldId id="301" r:id="rId17"/>
    <p:sldId id="303" r:id="rId18"/>
    <p:sldId id="306" r:id="rId19"/>
    <p:sldId id="311" r:id="rId20"/>
    <p:sldId id="312" r:id="rId21"/>
    <p:sldId id="302" r:id="rId22"/>
  </p:sldIdLst>
  <p:sldSz cx="100584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4" userDrawn="1">
          <p15:clr>
            <a:srgbClr val="A4A3A4"/>
          </p15:clr>
        </p15:guide>
        <p15:guide id="2" pos="32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048"/>
    <a:srgbClr val="1E1854"/>
    <a:srgbClr val="A49DE3"/>
    <a:srgbClr val="E0DEF6"/>
    <a:srgbClr val="A19AE2"/>
    <a:srgbClr val="4639C5"/>
    <a:srgbClr val="D7E2F3"/>
    <a:srgbClr val="EDE2F6"/>
    <a:srgbClr val="CC00D9"/>
    <a:srgbClr val="0100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4660"/>
  </p:normalViewPr>
  <p:slideViewPr>
    <p:cSldViewPr snapToGrid="0" showGuides="1">
      <p:cViewPr varScale="1">
        <p:scale>
          <a:sx n="70" d="100"/>
          <a:sy n="70" d="100"/>
        </p:scale>
        <p:origin x="1934" y="58"/>
      </p:cViewPr>
      <p:guideLst>
        <p:guide orient="horz" pos="2904"/>
        <p:guide pos="3240"/>
      </p:guideLst>
    </p:cSldViewPr>
  </p:slideViewPr>
  <p:notesTextViewPr>
    <p:cViewPr>
      <p:scale>
        <a:sx n="1" d="1"/>
        <a:sy n="1" d="1"/>
      </p:scale>
      <p:origin x="0" y="0"/>
    </p:cViewPr>
  </p:notesTextViewPr>
  <p:notesViewPr>
    <p:cSldViewPr snapToGrid="0" showGuides="1">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1364D-5F4A-4B3C-BA3D-7F47DF1E151A}" type="datetimeFigureOut">
              <a:rPr lang="en-US" smtClean="0"/>
              <a:t>4/27/2024</a:t>
            </a:fld>
            <a:endParaRPr lang="en-US"/>
          </a:p>
        </p:txBody>
      </p:sp>
      <p:sp>
        <p:nvSpPr>
          <p:cNvPr id="4" name="Slide Image Placeholder 3"/>
          <p:cNvSpPr>
            <a:spLocks noGrp="1" noRot="1" noChangeAspect="1"/>
          </p:cNvSpPr>
          <p:nvPr>
            <p:ph type="sldImg" idx="2"/>
          </p:nvPr>
        </p:nvSpPr>
        <p:spPr>
          <a:xfrm>
            <a:off x="1731963" y="1143000"/>
            <a:ext cx="33940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A8BB4-3479-4313-8713-DE5C2B7B11AA}" type="slidenum">
              <a:rPr lang="en-US" smtClean="0"/>
              <a:t>‹#›</a:t>
            </a:fld>
            <a:endParaRPr lang="en-US"/>
          </a:p>
        </p:txBody>
      </p:sp>
    </p:spTree>
    <p:extLst>
      <p:ext uri="{BB962C8B-B14F-4D97-AF65-F5344CB8AC3E}">
        <p14:creationId xmlns:p14="http://schemas.microsoft.com/office/powerpoint/2010/main" val="3045700450"/>
      </p:ext>
    </p:extLst>
  </p:cSld>
  <p:clrMap bg1="lt1" tx1="dk1" bg2="lt2" tx2="dk2" accent1="accent1" accent2="accent2" accent3="accent3" accent4="accent4" accent5="accent5" accent6="accent6" hlink="hlink" folHlink="folHlink"/>
  <p:notesStyle>
    <a:lvl1pPr marL="0" algn="l" defTabSz="914226" rtl="0" eaLnBrk="1" latinLnBrk="0" hangingPunct="1">
      <a:defRPr sz="1200" kern="1200">
        <a:solidFill>
          <a:schemeClr val="tx1"/>
        </a:solidFill>
        <a:latin typeface="+mn-lt"/>
        <a:ea typeface="+mn-ea"/>
        <a:cs typeface="+mn-cs"/>
      </a:defRPr>
    </a:lvl1pPr>
    <a:lvl2pPr marL="457113" algn="l" defTabSz="914226" rtl="0" eaLnBrk="1" latinLnBrk="0" hangingPunct="1">
      <a:defRPr sz="1200" kern="1200">
        <a:solidFill>
          <a:schemeClr val="tx1"/>
        </a:solidFill>
        <a:latin typeface="+mn-lt"/>
        <a:ea typeface="+mn-ea"/>
        <a:cs typeface="+mn-cs"/>
      </a:defRPr>
    </a:lvl2pPr>
    <a:lvl3pPr marL="914226" algn="l" defTabSz="914226" rtl="0" eaLnBrk="1" latinLnBrk="0" hangingPunct="1">
      <a:defRPr sz="1200" kern="1200">
        <a:solidFill>
          <a:schemeClr val="tx1"/>
        </a:solidFill>
        <a:latin typeface="+mn-lt"/>
        <a:ea typeface="+mn-ea"/>
        <a:cs typeface="+mn-cs"/>
      </a:defRPr>
    </a:lvl3pPr>
    <a:lvl4pPr marL="1371341" algn="l" defTabSz="914226" rtl="0" eaLnBrk="1" latinLnBrk="0" hangingPunct="1">
      <a:defRPr sz="1200" kern="1200">
        <a:solidFill>
          <a:schemeClr val="tx1"/>
        </a:solidFill>
        <a:latin typeface="+mn-lt"/>
        <a:ea typeface="+mn-ea"/>
        <a:cs typeface="+mn-cs"/>
      </a:defRPr>
    </a:lvl4pPr>
    <a:lvl5pPr marL="1828453" algn="l" defTabSz="914226" rtl="0" eaLnBrk="1" latinLnBrk="0" hangingPunct="1">
      <a:defRPr sz="1200" kern="1200">
        <a:solidFill>
          <a:schemeClr val="tx1"/>
        </a:solidFill>
        <a:latin typeface="+mn-lt"/>
        <a:ea typeface="+mn-ea"/>
        <a:cs typeface="+mn-cs"/>
      </a:defRPr>
    </a:lvl5pPr>
    <a:lvl6pPr marL="2285566" algn="l" defTabSz="914226" rtl="0" eaLnBrk="1" latinLnBrk="0" hangingPunct="1">
      <a:defRPr sz="1200" kern="1200">
        <a:solidFill>
          <a:schemeClr val="tx1"/>
        </a:solidFill>
        <a:latin typeface="+mn-lt"/>
        <a:ea typeface="+mn-ea"/>
        <a:cs typeface="+mn-cs"/>
      </a:defRPr>
    </a:lvl6pPr>
    <a:lvl7pPr marL="2742679" algn="l" defTabSz="914226" rtl="0" eaLnBrk="1" latinLnBrk="0" hangingPunct="1">
      <a:defRPr sz="1200" kern="1200">
        <a:solidFill>
          <a:schemeClr val="tx1"/>
        </a:solidFill>
        <a:latin typeface="+mn-lt"/>
        <a:ea typeface="+mn-ea"/>
        <a:cs typeface="+mn-cs"/>
      </a:defRPr>
    </a:lvl7pPr>
    <a:lvl8pPr marL="3199794" algn="l" defTabSz="914226" rtl="0" eaLnBrk="1" latinLnBrk="0" hangingPunct="1">
      <a:defRPr sz="1200" kern="1200">
        <a:solidFill>
          <a:schemeClr val="tx1"/>
        </a:solidFill>
        <a:latin typeface="+mn-lt"/>
        <a:ea typeface="+mn-ea"/>
        <a:cs typeface="+mn-cs"/>
      </a:defRPr>
    </a:lvl8pPr>
    <a:lvl9pPr marL="3656907" algn="l" defTabSz="914226"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621" y="8534400"/>
            <a:ext cx="10055781"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8445755"/>
            <a:ext cx="10055781"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5256" y="1011936"/>
            <a:ext cx="8298180" cy="4754880"/>
          </a:xfrm>
        </p:spPr>
        <p:txBody>
          <a:bodyPr anchor="b">
            <a:normAutofit/>
          </a:bodyPr>
          <a:lstStyle>
            <a:lvl1pPr algn="l">
              <a:lnSpc>
                <a:spcPct val="85000"/>
              </a:lnSpc>
              <a:defRPr sz="8800" spc="-55"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07542" y="5940828"/>
            <a:ext cx="8298180" cy="1524000"/>
          </a:xfrm>
        </p:spPr>
        <p:txBody>
          <a:bodyPr lIns="91440" rIns="91440">
            <a:normAutofit/>
          </a:bodyPr>
          <a:lstStyle>
            <a:lvl1pPr marL="0" indent="0" algn="l">
              <a:buNone/>
              <a:defRPr sz="2640" cap="all" spc="220" baseline="0">
                <a:solidFill>
                  <a:schemeClr val="tx2"/>
                </a:solidFill>
                <a:latin typeface="+mj-lt"/>
              </a:defRPr>
            </a:lvl1pPr>
            <a:lvl2pPr marL="502920" indent="0" algn="ctr">
              <a:buNone/>
              <a:defRPr sz="2640"/>
            </a:lvl2pPr>
            <a:lvl3pPr marL="1005840" indent="0" algn="ctr">
              <a:buNone/>
              <a:defRPr sz="2640"/>
            </a:lvl3pPr>
            <a:lvl4pPr marL="1508760" indent="0" algn="ctr">
              <a:buNone/>
              <a:defRPr sz="2200"/>
            </a:lvl4pPr>
            <a:lvl5pPr marL="2011680" indent="0" algn="ctr">
              <a:buNone/>
              <a:defRPr sz="2200"/>
            </a:lvl5pPr>
            <a:lvl6pPr marL="2514600" indent="0" algn="ctr">
              <a:buNone/>
              <a:defRPr sz="2200"/>
            </a:lvl6pPr>
            <a:lvl7pPr marL="3017520" indent="0" algn="ctr">
              <a:buNone/>
              <a:defRPr sz="2200"/>
            </a:lvl7pPr>
            <a:lvl8pPr marL="3520440" indent="0" algn="ctr">
              <a:buNone/>
              <a:defRPr sz="2200"/>
            </a:lvl8pPr>
            <a:lvl9pPr marL="4023360" indent="0" algn="ctr">
              <a:buNone/>
              <a:defRPr sz="2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CD72FD-2CF0-4EB7-84BC-B5233AB68897}"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320B-E69C-40A2-A68E-D061063D0F3B}" type="slidenum">
              <a:rPr lang="en-US" smtClean="0"/>
              <a:t>‹#›</a:t>
            </a:fld>
            <a:endParaRPr lang="en-US"/>
          </a:p>
        </p:txBody>
      </p:sp>
      <p:cxnSp>
        <p:nvCxnSpPr>
          <p:cNvPr id="9" name="Straight Connector 8"/>
          <p:cNvCxnSpPr/>
          <p:nvPr/>
        </p:nvCxnSpPr>
        <p:spPr>
          <a:xfrm>
            <a:off x="996318" y="5791200"/>
            <a:ext cx="814730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98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D72FD-2CF0-4EB7-84BC-B5233AB68897}"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320B-E69C-40A2-A68E-D061063D0F3B}" type="slidenum">
              <a:rPr lang="en-US" smtClean="0"/>
              <a:t>‹#›</a:t>
            </a:fld>
            <a:endParaRPr lang="en-US"/>
          </a:p>
        </p:txBody>
      </p:sp>
    </p:spTree>
    <p:extLst>
      <p:ext uri="{BB962C8B-B14F-4D97-AF65-F5344CB8AC3E}">
        <p14:creationId xmlns:p14="http://schemas.microsoft.com/office/powerpoint/2010/main" val="125524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621" y="8534400"/>
            <a:ext cx="10055781"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8445755"/>
            <a:ext cx="10055781"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198043" y="549736"/>
            <a:ext cx="2168843" cy="76798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549736"/>
            <a:ext cx="6380798" cy="7679864"/>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D72FD-2CF0-4EB7-84BC-B5233AB68897}"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320B-E69C-40A2-A68E-D061063D0F3B}" type="slidenum">
              <a:rPr lang="en-US" smtClean="0"/>
              <a:t>‹#›</a:t>
            </a:fld>
            <a:endParaRPr lang="en-US"/>
          </a:p>
        </p:txBody>
      </p:sp>
    </p:spTree>
    <p:extLst>
      <p:ext uri="{BB962C8B-B14F-4D97-AF65-F5344CB8AC3E}">
        <p14:creationId xmlns:p14="http://schemas.microsoft.com/office/powerpoint/2010/main" val="94011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D72FD-2CF0-4EB7-84BC-B5233AB68897}"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320B-E69C-40A2-A68E-D061063D0F3B}" type="slidenum">
              <a:rPr lang="en-US" smtClean="0"/>
              <a:t>‹#›</a:t>
            </a:fld>
            <a:endParaRPr lang="en-US"/>
          </a:p>
        </p:txBody>
      </p:sp>
    </p:spTree>
    <p:extLst>
      <p:ext uri="{BB962C8B-B14F-4D97-AF65-F5344CB8AC3E}">
        <p14:creationId xmlns:p14="http://schemas.microsoft.com/office/powerpoint/2010/main" val="37080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621" y="8534400"/>
            <a:ext cx="10055781"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8445755"/>
            <a:ext cx="10055781"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5256" y="1011936"/>
            <a:ext cx="8298180" cy="4754880"/>
          </a:xfrm>
        </p:spPr>
        <p:txBody>
          <a:bodyPr anchor="b" anchorCtr="0">
            <a:normAutofit/>
          </a:bodyPr>
          <a:lstStyle>
            <a:lvl1pPr>
              <a:lnSpc>
                <a:spcPct val="85000"/>
              </a:lnSpc>
              <a:defRPr sz="88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05256" y="5937504"/>
            <a:ext cx="8298180" cy="1524000"/>
          </a:xfrm>
        </p:spPr>
        <p:txBody>
          <a:bodyPr lIns="91440" rIns="91440" anchor="t" anchorCtr="0">
            <a:normAutofit/>
          </a:bodyPr>
          <a:lstStyle>
            <a:lvl1pPr marL="0" indent="0">
              <a:buNone/>
              <a:defRPr sz="2640" cap="all" spc="220" baseline="0">
                <a:solidFill>
                  <a:schemeClr val="tx2"/>
                </a:solidFill>
                <a:latin typeface="+mj-lt"/>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CD72FD-2CF0-4EB7-84BC-B5233AB68897}"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320B-E69C-40A2-A68E-D061063D0F3B}" type="slidenum">
              <a:rPr lang="en-US" smtClean="0"/>
              <a:t>‹#›</a:t>
            </a:fld>
            <a:endParaRPr lang="en-US"/>
          </a:p>
        </p:txBody>
      </p:sp>
      <p:cxnSp>
        <p:nvCxnSpPr>
          <p:cNvPr id="9" name="Straight Connector 8"/>
          <p:cNvCxnSpPr/>
          <p:nvPr/>
        </p:nvCxnSpPr>
        <p:spPr>
          <a:xfrm>
            <a:off x="996318" y="5791200"/>
            <a:ext cx="814730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75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05256" y="382139"/>
            <a:ext cx="8298180" cy="193434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05256" y="2460979"/>
            <a:ext cx="4073652" cy="53644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29784" y="2460980"/>
            <a:ext cx="4073652" cy="53644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CD72FD-2CF0-4EB7-84BC-B5233AB68897}"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A320B-E69C-40A2-A68E-D061063D0F3B}" type="slidenum">
              <a:rPr lang="en-US" smtClean="0"/>
              <a:t>‹#›</a:t>
            </a:fld>
            <a:endParaRPr lang="en-US"/>
          </a:p>
        </p:txBody>
      </p:sp>
    </p:spTree>
    <p:extLst>
      <p:ext uri="{BB962C8B-B14F-4D97-AF65-F5344CB8AC3E}">
        <p14:creationId xmlns:p14="http://schemas.microsoft.com/office/powerpoint/2010/main" val="123656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05256" y="382139"/>
            <a:ext cx="8298180" cy="193434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5256" y="2461403"/>
            <a:ext cx="4073652" cy="981709"/>
          </a:xfrm>
        </p:spPr>
        <p:txBody>
          <a:bodyPr lIns="91440" rIns="91440" anchor="ctr">
            <a:normAutofit/>
          </a:bodyPr>
          <a:lstStyle>
            <a:lvl1pPr marL="0" indent="0">
              <a:buNone/>
              <a:defRPr sz="2200" b="0" cap="all" baseline="0">
                <a:solidFill>
                  <a:schemeClr val="tx2"/>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Edit Master text styles</a:t>
            </a:r>
          </a:p>
        </p:txBody>
      </p:sp>
      <p:sp>
        <p:nvSpPr>
          <p:cNvPr id="4" name="Content Placeholder 3"/>
          <p:cNvSpPr>
            <a:spLocks noGrp="1"/>
          </p:cNvSpPr>
          <p:nvPr>
            <p:ph sz="half" idx="2"/>
          </p:nvPr>
        </p:nvSpPr>
        <p:spPr>
          <a:xfrm>
            <a:off x="905256" y="3443112"/>
            <a:ext cx="4073652" cy="450426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29784" y="2461403"/>
            <a:ext cx="4073652" cy="981709"/>
          </a:xfrm>
        </p:spPr>
        <p:txBody>
          <a:bodyPr lIns="91440" rIns="91440" anchor="ctr">
            <a:normAutofit/>
          </a:bodyPr>
          <a:lstStyle>
            <a:lvl1pPr marL="0" indent="0">
              <a:buNone/>
              <a:defRPr sz="2200" b="0" cap="all" baseline="0">
                <a:solidFill>
                  <a:schemeClr val="tx2"/>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Edit Master text styles</a:t>
            </a:r>
          </a:p>
        </p:txBody>
      </p:sp>
      <p:sp>
        <p:nvSpPr>
          <p:cNvPr id="6" name="Content Placeholder 5"/>
          <p:cNvSpPr>
            <a:spLocks noGrp="1"/>
          </p:cNvSpPr>
          <p:nvPr>
            <p:ph sz="quarter" idx="4"/>
          </p:nvPr>
        </p:nvSpPr>
        <p:spPr>
          <a:xfrm>
            <a:off x="5129784" y="3443112"/>
            <a:ext cx="4073652" cy="450426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CD72FD-2CF0-4EB7-84BC-B5233AB68897}"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6A320B-E69C-40A2-A68E-D061063D0F3B}" type="slidenum">
              <a:rPr lang="en-US" smtClean="0"/>
              <a:t>‹#›</a:t>
            </a:fld>
            <a:endParaRPr lang="en-US"/>
          </a:p>
        </p:txBody>
      </p:sp>
    </p:spTree>
    <p:extLst>
      <p:ext uri="{BB962C8B-B14F-4D97-AF65-F5344CB8AC3E}">
        <p14:creationId xmlns:p14="http://schemas.microsoft.com/office/powerpoint/2010/main" val="1799292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CD72FD-2CF0-4EB7-84BC-B5233AB68897}"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6A320B-E69C-40A2-A68E-D061063D0F3B}" type="slidenum">
              <a:rPr lang="en-US" smtClean="0"/>
              <a:t>‹#›</a:t>
            </a:fld>
            <a:endParaRPr lang="en-US"/>
          </a:p>
        </p:txBody>
      </p:sp>
    </p:spTree>
    <p:extLst>
      <p:ext uri="{BB962C8B-B14F-4D97-AF65-F5344CB8AC3E}">
        <p14:creationId xmlns:p14="http://schemas.microsoft.com/office/powerpoint/2010/main" val="395656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621" y="8534400"/>
            <a:ext cx="10055781"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8445755"/>
            <a:ext cx="10055781"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CD72FD-2CF0-4EB7-84BC-B5233AB68897}" type="datetimeFigureOut">
              <a:rPr lang="en-US" smtClean="0"/>
              <a:t>4/27/2024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A6A320B-E69C-40A2-A68E-D061063D0F3B}" type="slidenum">
              <a:rPr lang="en-US" smtClean="0"/>
              <a:t>‹#›</a:t>
            </a:fld>
            <a:endParaRPr lang="en-US"/>
          </a:p>
        </p:txBody>
      </p:sp>
    </p:spTree>
    <p:extLst>
      <p:ext uri="{BB962C8B-B14F-4D97-AF65-F5344CB8AC3E}">
        <p14:creationId xmlns:p14="http://schemas.microsoft.com/office/powerpoint/2010/main" val="414336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5" y="0"/>
            <a:ext cx="3341902"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333058" y="0"/>
            <a:ext cx="52807" cy="9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7190" y="792479"/>
            <a:ext cx="2640330" cy="3048000"/>
          </a:xfrm>
        </p:spPr>
        <p:txBody>
          <a:bodyPr anchor="b">
            <a:normAutofit/>
          </a:bodyPr>
          <a:lstStyle>
            <a:lvl1pPr>
              <a:defRPr sz="396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960495" y="975360"/>
            <a:ext cx="5356098" cy="7010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77190" y="3901440"/>
            <a:ext cx="2640330" cy="4505499"/>
          </a:xfrm>
        </p:spPr>
        <p:txBody>
          <a:bodyPr lIns="91440" rIns="91440">
            <a:normAutofit/>
          </a:bodyPr>
          <a:lstStyle>
            <a:lvl1pPr marL="0" indent="0">
              <a:buNone/>
              <a:defRPr sz="1650">
                <a:solidFill>
                  <a:srgbClr val="FFFFFF"/>
                </a:solidFill>
              </a:defRPr>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Edit Master text styles</a:t>
            </a:r>
          </a:p>
        </p:txBody>
      </p:sp>
      <p:sp>
        <p:nvSpPr>
          <p:cNvPr id="5" name="Date Placeholder 4"/>
          <p:cNvSpPr>
            <a:spLocks noGrp="1"/>
          </p:cNvSpPr>
          <p:nvPr>
            <p:ph type="dt" sz="half" idx="10"/>
          </p:nvPr>
        </p:nvSpPr>
        <p:spPr>
          <a:xfrm>
            <a:off x="384048" y="8613049"/>
            <a:ext cx="2160271" cy="486833"/>
          </a:xfrm>
        </p:spPr>
        <p:txBody>
          <a:bodyPr/>
          <a:lstStyle>
            <a:lvl1pPr algn="l">
              <a:defRPr/>
            </a:lvl1pPr>
          </a:lstStyle>
          <a:p>
            <a:fld id="{47CD72FD-2CF0-4EB7-84BC-B5233AB68897}" type="datetimeFigureOut">
              <a:rPr lang="en-US" smtClean="0"/>
              <a:t>4/27/2024</a:t>
            </a:fld>
            <a:endParaRPr lang="en-US"/>
          </a:p>
        </p:txBody>
      </p:sp>
      <p:sp>
        <p:nvSpPr>
          <p:cNvPr id="6" name="Footer Placeholder 5"/>
          <p:cNvSpPr>
            <a:spLocks noGrp="1"/>
          </p:cNvSpPr>
          <p:nvPr>
            <p:ph type="ftr" sz="quarter" idx="11"/>
          </p:nvPr>
        </p:nvSpPr>
        <p:spPr>
          <a:xfrm>
            <a:off x="3960495" y="8613049"/>
            <a:ext cx="3834765" cy="486833"/>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6A320B-E69C-40A2-A68E-D061063D0F3B}" type="slidenum">
              <a:rPr lang="en-US" smtClean="0"/>
              <a:t>‹#›</a:t>
            </a:fld>
            <a:endParaRPr lang="en-US"/>
          </a:p>
        </p:txBody>
      </p:sp>
    </p:spTree>
    <p:extLst>
      <p:ext uri="{BB962C8B-B14F-4D97-AF65-F5344CB8AC3E}">
        <p14:creationId xmlns:p14="http://schemas.microsoft.com/office/powerpoint/2010/main" val="15781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6604000"/>
            <a:ext cx="10055781" cy="2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6553435"/>
            <a:ext cx="10055781"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5256" y="6766560"/>
            <a:ext cx="8343757" cy="1097280"/>
          </a:xfrm>
        </p:spPr>
        <p:txBody>
          <a:bodyPr tIns="0" bIns="0" anchor="b">
            <a:noAutofit/>
          </a:bodyPr>
          <a:lstStyle>
            <a:lvl1pPr>
              <a:defRPr sz="396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4" y="0"/>
            <a:ext cx="10058388" cy="6553435"/>
          </a:xfrm>
          <a:solidFill>
            <a:schemeClr val="bg2">
              <a:lumMod val="90000"/>
            </a:schemeClr>
          </a:solidFill>
        </p:spPr>
        <p:txBody>
          <a:bodyPr lIns="457200" tIns="457200"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905256" y="7876032"/>
            <a:ext cx="8348472" cy="792480"/>
          </a:xfrm>
        </p:spPr>
        <p:txBody>
          <a:bodyPr lIns="91440" tIns="0" rIns="91440" bIns="0">
            <a:normAutofit/>
          </a:bodyPr>
          <a:lstStyle>
            <a:lvl1pPr marL="0" indent="0">
              <a:spcBef>
                <a:spcPts val="0"/>
              </a:spcBef>
              <a:spcAft>
                <a:spcPts val="660"/>
              </a:spcAft>
              <a:buNone/>
              <a:defRPr sz="1650">
                <a:solidFill>
                  <a:srgbClr val="FFFFFF"/>
                </a:solidFill>
              </a:defRPr>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Edit Master text styles</a:t>
            </a:r>
          </a:p>
        </p:txBody>
      </p:sp>
      <p:sp>
        <p:nvSpPr>
          <p:cNvPr id="5" name="Date Placeholder 4"/>
          <p:cNvSpPr>
            <a:spLocks noGrp="1"/>
          </p:cNvSpPr>
          <p:nvPr>
            <p:ph type="dt" sz="half" idx="10"/>
          </p:nvPr>
        </p:nvSpPr>
        <p:spPr/>
        <p:txBody>
          <a:bodyPr/>
          <a:lstStyle/>
          <a:p>
            <a:fld id="{47CD72FD-2CF0-4EB7-84BC-B5233AB68897}"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A320B-E69C-40A2-A68E-D061063D0F3B}" type="slidenum">
              <a:rPr lang="en-US" smtClean="0"/>
              <a:t>‹#›</a:t>
            </a:fld>
            <a:endParaRPr lang="en-US"/>
          </a:p>
        </p:txBody>
      </p:sp>
    </p:spTree>
    <p:extLst>
      <p:ext uri="{BB962C8B-B14F-4D97-AF65-F5344CB8AC3E}">
        <p14:creationId xmlns:p14="http://schemas.microsoft.com/office/powerpoint/2010/main" val="52880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8534400"/>
            <a:ext cx="10058401"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8445754"/>
            <a:ext cx="10058401" cy="8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5256" y="382139"/>
            <a:ext cx="8298180" cy="193434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05255" y="2460979"/>
            <a:ext cx="8298181" cy="536448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05258" y="8613049"/>
            <a:ext cx="2039623" cy="486833"/>
          </a:xfrm>
          <a:prstGeom prst="rect">
            <a:avLst/>
          </a:prstGeom>
        </p:spPr>
        <p:txBody>
          <a:bodyPr vert="horz" lIns="91440" tIns="45720" rIns="91440" bIns="45720" rtlCol="0" anchor="ctr"/>
          <a:lstStyle>
            <a:lvl1pPr algn="l">
              <a:defRPr sz="990">
                <a:solidFill>
                  <a:srgbClr val="FFFFFF"/>
                </a:solidFill>
              </a:defRPr>
            </a:lvl1pPr>
          </a:lstStyle>
          <a:p>
            <a:fld id="{47CD72FD-2CF0-4EB7-84BC-B5233AB68897}" type="datetimeFigureOut">
              <a:rPr lang="en-US" smtClean="0"/>
              <a:t>4/27/2024</a:t>
            </a:fld>
            <a:endParaRPr lang="en-US"/>
          </a:p>
        </p:txBody>
      </p:sp>
      <p:sp>
        <p:nvSpPr>
          <p:cNvPr id="5" name="Footer Placeholder 4"/>
          <p:cNvSpPr>
            <a:spLocks noGrp="1"/>
          </p:cNvSpPr>
          <p:nvPr>
            <p:ph type="ftr" sz="quarter" idx="3"/>
          </p:nvPr>
        </p:nvSpPr>
        <p:spPr>
          <a:xfrm>
            <a:off x="3041104" y="8613049"/>
            <a:ext cx="3978813" cy="486833"/>
          </a:xfrm>
          <a:prstGeom prst="rect">
            <a:avLst/>
          </a:prstGeom>
        </p:spPr>
        <p:txBody>
          <a:bodyPr vert="horz" lIns="91440" tIns="45720" rIns="91440" bIns="45720" rtlCol="0" anchor="ctr"/>
          <a:lstStyle>
            <a:lvl1pPr algn="ctr">
              <a:defRPr sz="99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8167879" y="8613049"/>
            <a:ext cx="1082421" cy="486833"/>
          </a:xfrm>
          <a:prstGeom prst="rect">
            <a:avLst/>
          </a:prstGeom>
        </p:spPr>
        <p:txBody>
          <a:bodyPr vert="horz" lIns="91440" tIns="45720" rIns="91440" bIns="45720" rtlCol="0" anchor="ctr"/>
          <a:lstStyle>
            <a:lvl1pPr algn="r">
              <a:defRPr sz="1155">
                <a:solidFill>
                  <a:srgbClr val="FFFFFF"/>
                </a:solidFill>
              </a:defRPr>
            </a:lvl1pPr>
          </a:lstStyle>
          <a:p>
            <a:fld id="{1A6A320B-E69C-40A2-A68E-D061063D0F3B}" type="slidenum">
              <a:rPr lang="en-US" smtClean="0"/>
              <a:t>‹#›</a:t>
            </a:fld>
            <a:endParaRPr lang="en-US"/>
          </a:p>
        </p:txBody>
      </p:sp>
      <p:cxnSp>
        <p:nvCxnSpPr>
          <p:cNvPr id="10" name="Straight Connector 9"/>
          <p:cNvCxnSpPr/>
          <p:nvPr/>
        </p:nvCxnSpPr>
        <p:spPr>
          <a:xfrm>
            <a:off x="984664" y="2317127"/>
            <a:ext cx="82227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73302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1005840" rtl="0" eaLnBrk="1" latinLnBrk="0" hangingPunct="1">
        <a:lnSpc>
          <a:spcPct val="85000"/>
        </a:lnSpc>
        <a:spcBef>
          <a:spcPct val="0"/>
        </a:spcBef>
        <a:buNone/>
        <a:defRPr sz="5280" kern="1200" spc="-55" baseline="0">
          <a:solidFill>
            <a:schemeClr val="tx1">
              <a:lumMod val="75000"/>
              <a:lumOff val="25000"/>
            </a:schemeClr>
          </a:solidFill>
          <a:latin typeface="+mj-lt"/>
          <a:ea typeface="+mj-ea"/>
          <a:cs typeface="+mj-cs"/>
        </a:defRPr>
      </a:lvl1pPr>
    </p:titleStyle>
    <p:bodyStyle>
      <a:lvl1pPr marL="100584" indent="-100584" algn="l" defTabSz="1005840" rtl="0" eaLnBrk="1" latinLnBrk="0" hangingPunct="1">
        <a:lnSpc>
          <a:spcPct val="90000"/>
        </a:lnSpc>
        <a:spcBef>
          <a:spcPts val="1320"/>
        </a:spcBef>
        <a:spcAft>
          <a:spcPts val="220"/>
        </a:spcAft>
        <a:buClr>
          <a:schemeClr val="accent1"/>
        </a:buClr>
        <a:buSzPct val="100000"/>
        <a:buFont typeface="Calibri" panose="020F0502020204030204" pitchFamily="34" charset="0"/>
        <a:buChar char=" "/>
        <a:defRPr sz="2200" kern="1200">
          <a:solidFill>
            <a:schemeClr val="tx1">
              <a:lumMod val="75000"/>
              <a:lumOff val="25000"/>
            </a:schemeClr>
          </a:solidFill>
          <a:latin typeface="+mn-lt"/>
          <a:ea typeface="+mn-ea"/>
          <a:cs typeface="+mn-cs"/>
        </a:defRPr>
      </a:lvl1pPr>
      <a:lvl2pPr marL="422453" indent="-201168" algn="l" defTabSz="1005840" rtl="0" eaLnBrk="1" latinLnBrk="0" hangingPunct="1">
        <a:lnSpc>
          <a:spcPct val="90000"/>
        </a:lnSpc>
        <a:spcBef>
          <a:spcPts val="220"/>
        </a:spcBef>
        <a:spcAft>
          <a:spcPts val="440"/>
        </a:spcAft>
        <a:buClr>
          <a:schemeClr val="accent1"/>
        </a:buClr>
        <a:buFont typeface="Calibri" pitchFamily="34" charset="0"/>
        <a:buChar char="◦"/>
        <a:defRPr sz="1980" kern="1200">
          <a:solidFill>
            <a:schemeClr val="tx1">
              <a:lumMod val="75000"/>
              <a:lumOff val="25000"/>
            </a:schemeClr>
          </a:solidFill>
          <a:latin typeface="+mn-lt"/>
          <a:ea typeface="+mn-ea"/>
          <a:cs typeface="+mn-cs"/>
        </a:defRPr>
      </a:lvl2pPr>
      <a:lvl3pPr marL="623621" indent="-201168" algn="l" defTabSz="1005840" rtl="0" eaLnBrk="1" latinLnBrk="0" hangingPunct="1">
        <a:lnSpc>
          <a:spcPct val="90000"/>
        </a:lnSpc>
        <a:spcBef>
          <a:spcPts val="220"/>
        </a:spcBef>
        <a:spcAft>
          <a:spcPts val="440"/>
        </a:spcAft>
        <a:buClr>
          <a:schemeClr val="accent1"/>
        </a:buClr>
        <a:buFont typeface="Calibri" pitchFamily="34" charset="0"/>
        <a:buChar char="◦"/>
        <a:defRPr sz="1540" kern="1200">
          <a:solidFill>
            <a:schemeClr val="tx1">
              <a:lumMod val="75000"/>
              <a:lumOff val="25000"/>
            </a:schemeClr>
          </a:solidFill>
          <a:latin typeface="+mn-lt"/>
          <a:ea typeface="+mn-ea"/>
          <a:cs typeface="+mn-cs"/>
        </a:defRPr>
      </a:lvl3pPr>
      <a:lvl4pPr marL="824789" indent="-201168" algn="l" defTabSz="1005840" rtl="0" eaLnBrk="1" latinLnBrk="0" hangingPunct="1">
        <a:lnSpc>
          <a:spcPct val="90000"/>
        </a:lnSpc>
        <a:spcBef>
          <a:spcPts val="220"/>
        </a:spcBef>
        <a:spcAft>
          <a:spcPts val="440"/>
        </a:spcAft>
        <a:buClr>
          <a:schemeClr val="accent1"/>
        </a:buClr>
        <a:buFont typeface="Calibri" pitchFamily="34" charset="0"/>
        <a:buChar char="◦"/>
        <a:defRPr sz="1540" kern="1200">
          <a:solidFill>
            <a:schemeClr val="tx1">
              <a:lumMod val="75000"/>
              <a:lumOff val="25000"/>
            </a:schemeClr>
          </a:solidFill>
          <a:latin typeface="+mn-lt"/>
          <a:ea typeface="+mn-ea"/>
          <a:cs typeface="+mn-cs"/>
        </a:defRPr>
      </a:lvl4pPr>
      <a:lvl5pPr marL="1025957" indent="-201168" algn="l" defTabSz="1005840" rtl="0" eaLnBrk="1" latinLnBrk="0" hangingPunct="1">
        <a:lnSpc>
          <a:spcPct val="90000"/>
        </a:lnSpc>
        <a:spcBef>
          <a:spcPts val="220"/>
        </a:spcBef>
        <a:spcAft>
          <a:spcPts val="440"/>
        </a:spcAft>
        <a:buClr>
          <a:schemeClr val="accent1"/>
        </a:buClr>
        <a:buFont typeface="Calibri" pitchFamily="34" charset="0"/>
        <a:buChar char="◦"/>
        <a:defRPr sz="1540" kern="1200">
          <a:solidFill>
            <a:schemeClr val="tx1">
              <a:lumMod val="75000"/>
              <a:lumOff val="25000"/>
            </a:schemeClr>
          </a:solidFill>
          <a:latin typeface="+mn-lt"/>
          <a:ea typeface="+mn-ea"/>
          <a:cs typeface="+mn-cs"/>
        </a:defRPr>
      </a:lvl5pPr>
      <a:lvl6pPr marL="1210000" indent="-251460" algn="l" defTabSz="1005840" rtl="0" eaLnBrk="1" latinLnBrk="0" hangingPunct="1">
        <a:lnSpc>
          <a:spcPct val="90000"/>
        </a:lnSpc>
        <a:spcBef>
          <a:spcPts val="220"/>
        </a:spcBef>
        <a:spcAft>
          <a:spcPts val="440"/>
        </a:spcAft>
        <a:buClr>
          <a:schemeClr val="accent1"/>
        </a:buClr>
        <a:buFont typeface="Calibri" pitchFamily="34" charset="0"/>
        <a:buChar char="◦"/>
        <a:defRPr sz="1540" kern="1200">
          <a:solidFill>
            <a:schemeClr val="tx1">
              <a:lumMod val="75000"/>
              <a:lumOff val="25000"/>
            </a:schemeClr>
          </a:solidFill>
          <a:latin typeface="+mn-lt"/>
          <a:ea typeface="+mn-ea"/>
          <a:cs typeface="+mn-cs"/>
        </a:defRPr>
      </a:lvl6pPr>
      <a:lvl7pPr marL="1430000" indent="-251460" algn="l" defTabSz="1005840" rtl="0" eaLnBrk="1" latinLnBrk="0" hangingPunct="1">
        <a:lnSpc>
          <a:spcPct val="90000"/>
        </a:lnSpc>
        <a:spcBef>
          <a:spcPts val="220"/>
        </a:spcBef>
        <a:spcAft>
          <a:spcPts val="440"/>
        </a:spcAft>
        <a:buClr>
          <a:schemeClr val="accent1"/>
        </a:buClr>
        <a:buFont typeface="Calibri" pitchFamily="34" charset="0"/>
        <a:buChar char="◦"/>
        <a:defRPr sz="1540" kern="1200">
          <a:solidFill>
            <a:schemeClr val="tx1">
              <a:lumMod val="75000"/>
              <a:lumOff val="25000"/>
            </a:schemeClr>
          </a:solidFill>
          <a:latin typeface="+mn-lt"/>
          <a:ea typeface="+mn-ea"/>
          <a:cs typeface="+mn-cs"/>
        </a:defRPr>
      </a:lvl7pPr>
      <a:lvl8pPr marL="1650000" indent="-251460" algn="l" defTabSz="1005840" rtl="0" eaLnBrk="1" latinLnBrk="0" hangingPunct="1">
        <a:lnSpc>
          <a:spcPct val="90000"/>
        </a:lnSpc>
        <a:spcBef>
          <a:spcPts val="220"/>
        </a:spcBef>
        <a:spcAft>
          <a:spcPts val="440"/>
        </a:spcAft>
        <a:buClr>
          <a:schemeClr val="accent1"/>
        </a:buClr>
        <a:buFont typeface="Calibri" pitchFamily="34" charset="0"/>
        <a:buChar char="◦"/>
        <a:defRPr sz="1540" kern="1200">
          <a:solidFill>
            <a:schemeClr val="tx1">
              <a:lumMod val="75000"/>
              <a:lumOff val="25000"/>
            </a:schemeClr>
          </a:solidFill>
          <a:latin typeface="+mn-lt"/>
          <a:ea typeface="+mn-ea"/>
          <a:cs typeface="+mn-cs"/>
        </a:defRPr>
      </a:lvl8pPr>
      <a:lvl9pPr marL="1870000" indent="-251460" algn="l" defTabSz="1005840" rtl="0" eaLnBrk="1" latinLnBrk="0" hangingPunct="1">
        <a:lnSpc>
          <a:spcPct val="90000"/>
        </a:lnSpc>
        <a:spcBef>
          <a:spcPts val="220"/>
        </a:spcBef>
        <a:spcAft>
          <a:spcPts val="440"/>
        </a:spcAft>
        <a:buClr>
          <a:schemeClr val="accent1"/>
        </a:buClr>
        <a:buFont typeface="Calibri" pitchFamily="34" charset="0"/>
        <a:buChar char="◦"/>
        <a:defRPr sz="1540" kern="1200">
          <a:solidFill>
            <a:schemeClr val="tx1">
              <a:lumMod val="75000"/>
              <a:lumOff val="25000"/>
            </a:schemeClr>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A19AE2"/>
            </a:gs>
            <a:gs pos="100000">
              <a:srgbClr val="E0DEF6"/>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3A73A9-8818-CF6D-B9A7-69A1026BD59B}"/>
              </a:ext>
            </a:extLst>
          </p:cNvPr>
          <p:cNvSpPr txBox="1"/>
          <p:nvPr/>
        </p:nvSpPr>
        <p:spPr>
          <a:xfrm>
            <a:off x="440182" y="2567764"/>
            <a:ext cx="9167150" cy="501675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rgbClr val="1E1854"/>
                </a:solidFill>
                <a:effectLst/>
                <a:uLnTx/>
                <a:uFillTx/>
                <a:latin typeface="ClarityCity-ExtraBold"/>
                <a:ea typeface="+mn-ea"/>
                <a:cs typeface="+mn-cs"/>
              </a:rPr>
              <a:t>CLOUD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rgbClr val="1E1854"/>
                </a:solidFill>
                <a:effectLst/>
                <a:uLnTx/>
                <a:uFillTx/>
                <a:latin typeface="ClarityCity-ExtraBold"/>
                <a:ea typeface="+mn-ea"/>
                <a:cs typeface="+mn-cs"/>
              </a:rPr>
              <a:t>NATIVE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rgbClr val="1E1854"/>
                </a:solidFill>
                <a:effectLst/>
                <a:uLnTx/>
                <a:uFillTx/>
                <a:latin typeface="ClarityCity-ExtraBold"/>
                <a:ea typeface="+mn-ea"/>
                <a:cs typeface="+mn-cs"/>
              </a:rPr>
              <a:t>ARTIFICIAL INTELLIGENCE</a:t>
            </a:r>
            <a:endParaRPr kumimoji="0" lang="en-US" sz="8000" b="0" i="0" u="none" strike="noStrike" kern="1200" cap="none" spc="0" normalizeH="0" baseline="0" noProof="0" dirty="0">
              <a:ln>
                <a:noFill/>
              </a:ln>
              <a:solidFill>
                <a:srgbClr val="1E1854"/>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FC61DDA9-74D2-902A-B2D5-5861DB044BDD}"/>
              </a:ext>
            </a:extLst>
          </p:cNvPr>
          <p:cNvSpPr/>
          <p:nvPr/>
        </p:nvSpPr>
        <p:spPr>
          <a:xfrm>
            <a:off x="559925" y="7524168"/>
            <a:ext cx="5764192" cy="6035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2EF0D70D-FB84-6F85-E2E6-40DE067CB49A}"/>
              </a:ext>
            </a:extLst>
          </p:cNvPr>
          <p:cNvPicPr>
            <a:picLocks noChangeAspect="1"/>
          </p:cNvPicPr>
          <p:nvPr/>
        </p:nvPicPr>
        <p:blipFill>
          <a:blip r:embed="rId2"/>
          <a:stretch>
            <a:fillRect/>
          </a:stretch>
        </p:blipFill>
        <p:spPr>
          <a:xfrm>
            <a:off x="559925" y="959508"/>
            <a:ext cx="5452484" cy="103597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71449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007FBC-27F1-8B3B-B839-AAA03A6722A9}"/>
              </a:ext>
            </a:extLst>
          </p:cNvPr>
          <p:cNvSpPr/>
          <p:nvPr/>
        </p:nvSpPr>
        <p:spPr>
          <a:xfrm>
            <a:off x="559925" y="2229285"/>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45C663-D3B3-598B-5130-714B095FD3BD}"/>
              </a:ext>
            </a:extLst>
          </p:cNvPr>
          <p:cNvSpPr txBox="1"/>
          <p:nvPr/>
        </p:nvSpPr>
        <p:spPr>
          <a:xfrm>
            <a:off x="455752" y="263033"/>
            <a:ext cx="7901169" cy="1938992"/>
          </a:xfrm>
          <a:prstGeom prst="rect">
            <a:avLst/>
          </a:prstGeom>
          <a:noFill/>
        </p:spPr>
        <p:txBody>
          <a:bodyPr wrap="square">
            <a:spAutoFit/>
          </a:bodyPr>
          <a:lstStyle/>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The Road Ahead: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Strategies and Solutions for Cloud Native AI</a:t>
            </a:r>
          </a:p>
        </p:txBody>
      </p:sp>
      <p:sp>
        <p:nvSpPr>
          <p:cNvPr id="7" name="TextBox 6">
            <a:extLst>
              <a:ext uri="{FF2B5EF4-FFF2-40B4-BE49-F238E27FC236}">
                <a16:creationId xmlns:a16="http://schemas.microsoft.com/office/drawing/2014/main" id="{AD80B8FE-54EC-9E8C-7AE8-20FDCA1FE89C}"/>
              </a:ext>
            </a:extLst>
          </p:cNvPr>
          <p:cNvSpPr txBox="1"/>
          <p:nvPr/>
        </p:nvSpPr>
        <p:spPr>
          <a:xfrm>
            <a:off x="559925" y="2586841"/>
            <a:ext cx="9352344" cy="6186309"/>
          </a:xfrm>
          <a:prstGeom prst="rect">
            <a:avLst/>
          </a:prstGeom>
          <a:noFill/>
        </p:spPr>
        <p:txBody>
          <a:bodyPr wrap="square">
            <a:spAutoFit/>
          </a:bodyPr>
          <a:lstStyle/>
          <a:p>
            <a:pPr algn="l"/>
            <a:r>
              <a:rPr lang="en-US" sz="4400" b="0" i="0" dirty="0">
                <a:solidFill>
                  <a:srgbClr val="0D0D0D"/>
                </a:solidFill>
                <a:effectLst/>
                <a:highlight>
                  <a:srgbClr val="FFFFFF"/>
                </a:highlight>
                <a:latin typeface="Söhne"/>
              </a:rPr>
              <a:t>Looking forward, the integration </a:t>
            </a:r>
          </a:p>
          <a:p>
            <a:pPr algn="l"/>
            <a:r>
              <a:rPr lang="en-US" sz="4400" b="0" i="0" dirty="0">
                <a:solidFill>
                  <a:srgbClr val="0D0D0D"/>
                </a:solidFill>
                <a:effectLst/>
                <a:highlight>
                  <a:srgbClr val="FFFFFF"/>
                </a:highlight>
                <a:latin typeface="Söhne"/>
              </a:rPr>
              <a:t>of CN and AI technologies will only deepen, necessitating strategic approaches and robust solutions. </a:t>
            </a:r>
          </a:p>
          <a:p>
            <a:pPr algn="l"/>
            <a:r>
              <a:rPr lang="en-US" sz="4400" b="0" i="0" dirty="0">
                <a:solidFill>
                  <a:srgbClr val="0D0D0D"/>
                </a:solidFill>
                <a:effectLst/>
                <a:highlight>
                  <a:srgbClr val="FFFFFF"/>
                </a:highlight>
                <a:latin typeface="Söhne"/>
              </a:rPr>
              <a:t>Embracing flexible architectural frameworks, advocating for sustainability, and ensuring seamless integration across various platform dependencies are crucial.</a:t>
            </a:r>
          </a:p>
        </p:txBody>
      </p:sp>
    </p:spTree>
    <p:extLst>
      <p:ext uri="{BB962C8B-B14F-4D97-AF65-F5344CB8AC3E}">
        <p14:creationId xmlns:p14="http://schemas.microsoft.com/office/powerpoint/2010/main" val="287068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007FBC-27F1-8B3B-B839-AAA03A6722A9}"/>
              </a:ext>
            </a:extLst>
          </p:cNvPr>
          <p:cNvSpPr/>
          <p:nvPr/>
        </p:nvSpPr>
        <p:spPr>
          <a:xfrm>
            <a:off x="559925" y="2229285"/>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45C663-D3B3-598B-5130-714B095FD3BD}"/>
              </a:ext>
            </a:extLst>
          </p:cNvPr>
          <p:cNvSpPr txBox="1"/>
          <p:nvPr/>
        </p:nvSpPr>
        <p:spPr>
          <a:xfrm>
            <a:off x="455752" y="263033"/>
            <a:ext cx="7901169" cy="1938992"/>
          </a:xfrm>
          <a:prstGeom prst="rect">
            <a:avLst/>
          </a:prstGeom>
          <a:noFill/>
        </p:spPr>
        <p:txBody>
          <a:bodyPr wrap="square">
            <a:spAutoFit/>
          </a:bodyPr>
          <a:lstStyle/>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The Road Ahead: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Strategies and Solutions for Cloud Native AI</a:t>
            </a:r>
          </a:p>
        </p:txBody>
      </p:sp>
      <p:sp>
        <p:nvSpPr>
          <p:cNvPr id="7" name="TextBox 6">
            <a:extLst>
              <a:ext uri="{FF2B5EF4-FFF2-40B4-BE49-F238E27FC236}">
                <a16:creationId xmlns:a16="http://schemas.microsoft.com/office/drawing/2014/main" id="{AD80B8FE-54EC-9E8C-7AE8-20FDCA1FE89C}"/>
              </a:ext>
            </a:extLst>
          </p:cNvPr>
          <p:cNvSpPr txBox="1"/>
          <p:nvPr/>
        </p:nvSpPr>
        <p:spPr>
          <a:xfrm>
            <a:off x="559925" y="2586841"/>
            <a:ext cx="9058637" cy="6432530"/>
          </a:xfrm>
          <a:prstGeom prst="rect">
            <a:avLst/>
          </a:prstGeom>
          <a:noFill/>
        </p:spPr>
        <p:txBody>
          <a:bodyPr wrap="square">
            <a:spAutoFit/>
          </a:bodyPr>
          <a:lstStyle/>
          <a:p>
            <a:pPr algn="l"/>
            <a:r>
              <a:rPr lang="en-US" sz="4000" b="0" i="0" dirty="0">
                <a:solidFill>
                  <a:srgbClr val="0D0D0D"/>
                </a:solidFill>
                <a:effectLst/>
                <a:highlight>
                  <a:srgbClr val="FFFFFF"/>
                </a:highlight>
                <a:latin typeface="Söhne"/>
              </a:rPr>
              <a:t>Tools like </a:t>
            </a:r>
            <a:r>
              <a:rPr lang="en-US" sz="4800" b="1" i="0" dirty="0">
                <a:solidFill>
                  <a:srgbClr val="0D0D0D"/>
                </a:solidFill>
                <a:effectLst/>
                <a:highlight>
                  <a:srgbClr val="FFFFFF"/>
                </a:highlight>
                <a:latin typeface="Söhne"/>
              </a:rPr>
              <a:t>Kubeflow</a:t>
            </a:r>
            <a:r>
              <a:rPr lang="en-US" sz="4000" b="0" i="0" dirty="0">
                <a:solidFill>
                  <a:srgbClr val="0D0D0D"/>
                </a:solidFill>
                <a:effectLst/>
                <a:highlight>
                  <a:srgbClr val="FFFFFF"/>
                </a:highlight>
                <a:latin typeface="Söhne"/>
              </a:rPr>
              <a:t> have emerged as leaders in orchestrating AI workflows, demonstrating the practical application of CN principles in managing AI operations. </a:t>
            </a:r>
          </a:p>
          <a:p>
            <a:pPr algn="l"/>
            <a:endParaRPr lang="en-US" sz="4000" dirty="0">
              <a:solidFill>
                <a:srgbClr val="0D0D0D"/>
              </a:solidFill>
              <a:highlight>
                <a:srgbClr val="FFFFFF"/>
              </a:highlight>
              <a:latin typeface="Söhne"/>
            </a:endParaRPr>
          </a:p>
          <a:p>
            <a:pPr algn="l"/>
            <a:r>
              <a:rPr lang="en-US" sz="4000" b="0" i="0" dirty="0">
                <a:solidFill>
                  <a:srgbClr val="0D0D0D"/>
                </a:solidFill>
                <a:effectLst/>
                <a:highlight>
                  <a:srgbClr val="FFFFFF"/>
                </a:highlight>
                <a:latin typeface="Söhne"/>
              </a:rPr>
              <a:t>Moreover, advancements in observability tools like </a:t>
            </a:r>
            <a:r>
              <a:rPr lang="en-US" sz="4400" b="1" i="0" dirty="0" err="1">
                <a:solidFill>
                  <a:srgbClr val="0D0D0D"/>
                </a:solidFill>
                <a:effectLst/>
                <a:highlight>
                  <a:srgbClr val="FFFFFF"/>
                </a:highlight>
                <a:latin typeface="Söhne"/>
              </a:rPr>
              <a:t>OpenLLMetry</a:t>
            </a:r>
            <a:r>
              <a:rPr lang="en-US" sz="4000" b="0" i="0" dirty="0">
                <a:solidFill>
                  <a:srgbClr val="0D0D0D"/>
                </a:solidFill>
                <a:effectLst/>
                <a:highlight>
                  <a:srgbClr val="FFFFFF"/>
                </a:highlight>
                <a:latin typeface="Söhne"/>
              </a:rPr>
              <a:t> illustrate the importance of monitoring and maintaining AI systems efficiently in production environments.</a:t>
            </a:r>
          </a:p>
        </p:txBody>
      </p:sp>
    </p:spTree>
    <p:extLst>
      <p:ext uri="{BB962C8B-B14F-4D97-AF65-F5344CB8AC3E}">
        <p14:creationId xmlns:p14="http://schemas.microsoft.com/office/powerpoint/2010/main" val="268919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007FBC-27F1-8B3B-B839-AAA03A6722A9}"/>
              </a:ext>
            </a:extLst>
          </p:cNvPr>
          <p:cNvSpPr/>
          <p:nvPr/>
        </p:nvSpPr>
        <p:spPr>
          <a:xfrm>
            <a:off x="559925" y="2229285"/>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67C965-6E22-79A5-BA11-8F0C436F5EE1}"/>
              </a:ext>
            </a:extLst>
          </p:cNvPr>
          <p:cNvSpPr txBox="1"/>
          <p:nvPr/>
        </p:nvSpPr>
        <p:spPr>
          <a:xfrm>
            <a:off x="455753" y="290293"/>
            <a:ext cx="9456516" cy="1938992"/>
          </a:xfrm>
          <a:prstGeom prst="rect">
            <a:avLst/>
          </a:prstGeom>
          <a:noFill/>
        </p:spPr>
        <p:txBody>
          <a:bodyPr wrap="square">
            <a:spAutoFit/>
          </a:bodyPr>
          <a:lstStyle/>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Conclusion: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Harnessing the Potential of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Cloud Native AI</a:t>
            </a:r>
          </a:p>
        </p:txBody>
      </p:sp>
      <p:sp>
        <p:nvSpPr>
          <p:cNvPr id="8" name="TextBox 7">
            <a:extLst>
              <a:ext uri="{FF2B5EF4-FFF2-40B4-BE49-F238E27FC236}">
                <a16:creationId xmlns:a16="http://schemas.microsoft.com/office/drawing/2014/main" id="{9141965F-67C8-3A0A-095D-C3FD3B6D5884}"/>
              </a:ext>
            </a:extLst>
          </p:cNvPr>
          <p:cNvSpPr txBox="1"/>
          <p:nvPr/>
        </p:nvSpPr>
        <p:spPr>
          <a:xfrm>
            <a:off x="559924" y="2624941"/>
            <a:ext cx="9023913" cy="6247864"/>
          </a:xfrm>
          <a:prstGeom prst="rect">
            <a:avLst/>
          </a:prstGeom>
          <a:noFill/>
        </p:spPr>
        <p:txBody>
          <a:bodyPr wrap="square">
            <a:spAutoFit/>
          </a:bodyPr>
          <a:lstStyle/>
          <a:p>
            <a:pPr algn="l"/>
            <a:r>
              <a:rPr lang="en-US" sz="4000" b="0" i="0" dirty="0">
                <a:solidFill>
                  <a:srgbClr val="0D0D0D"/>
                </a:solidFill>
                <a:effectLst/>
                <a:highlight>
                  <a:srgbClr val="FFFFFF"/>
                </a:highlight>
                <a:latin typeface="Söhne"/>
              </a:rPr>
              <a:t>The synergy between Cloud Native and AI is setting the stage for a new era of technology development. </a:t>
            </a:r>
          </a:p>
          <a:p>
            <a:pPr algn="l"/>
            <a:endParaRPr lang="en-US" sz="4000" b="0" i="0" dirty="0">
              <a:solidFill>
                <a:srgbClr val="0D0D0D"/>
              </a:solidFill>
              <a:effectLst/>
              <a:highlight>
                <a:srgbClr val="FFFFFF"/>
              </a:highlight>
              <a:latin typeface="Söhne"/>
            </a:endParaRPr>
          </a:p>
          <a:p>
            <a:pPr algn="l"/>
            <a:r>
              <a:rPr lang="en-US" sz="4000" b="0" i="0" dirty="0">
                <a:solidFill>
                  <a:srgbClr val="0D0D0D"/>
                </a:solidFill>
                <a:effectLst/>
                <a:highlight>
                  <a:srgbClr val="FFFFFF"/>
                </a:highlight>
                <a:latin typeface="Söhne"/>
              </a:rPr>
              <a:t>Organizations that effectively leverage this combination will enjoy significant competitive advantages, including the ability to automate complex processes, analyze vast datasets, and offer personalized user experiences.</a:t>
            </a:r>
          </a:p>
        </p:txBody>
      </p:sp>
    </p:spTree>
    <p:extLst>
      <p:ext uri="{BB962C8B-B14F-4D97-AF65-F5344CB8AC3E}">
        <p14:creationId xmlns:p14="http://schemas.microsoft.com/office/powerpoint/2010/main" val="236521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007FBC-27F1-8B3B-B839-AAA03A6722A9}"/>
              </a:ext>
            </a:extLst>
          </p:cNvPr>
          <p:cNvSpPr/>
          <p:nvPr/>
        </p:nvSpPr>
        <p:spPr>
          <a:xfrm>
            <a:off x="559925" y="2229285"/>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67C965-6E22-79A5-BA11-8F0C436F5EE1}"/>
              </a:ext>
            </a:extLst>
          </p:cNvPr>
          <p:cNvSpPr txBox="1"/>
          <p:nvPr/>
        </p:nvSpPr>
        <p:spPr>
          <a:xfrm>
            <a:off x="455753" y="290293"/>
            <a:ext cx="9456516" cy="1938992"/>
          </a:xfrm>
          <a:prstGeom prst="rect">
            <a:avLst/>
          </a:prstGeom>
          <a:noFill/>
        </p:spPr>
        <p:txBody>
          <a:bodyPr wrap="square">
            <a:spAutoFit/>
          </a:bodyPr>
          <a:lstStyle/>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Conclusion: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Harnessing the Potential of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Cloud Native AI</a:t>
            </a:r>
          </a:p>
        </p:txBody>
      </p:sp>
      <p:sp>
        <p:nvSpPr>
          <p:cNvPr id="8" name="TextBox 7">
            <a:extLst>
              <a:ext uri="{FF2B5EF4-FFF2-40B4-BE49-F238E27FC236}">
                <a16:creationId xmlns:a16="http://schemas.microsoft.com/office/drawing/2014/main" id="{9141965F-67C8-3A0A-095D-C3FD3B6D5884}"/>
              </a:ext>
            </a:extLst>
          </p:cNvPr>
          <p:cNvSpPr txBox="1"/>
          <p:nvPr/>
        </p:nvSpPr>
        <p:spPr>
          <a:xfrm>
            <a:off x="559924" y="2624941"/>
            <a:ext cx="9023913" cy="5632311"/>
          </a:xfrm>
          <a:prstGeom prst="rect">
            <a:avLst/>
          </a:prstGeom>
          <a:noFill/>
        </p:spPr>
        <p:txBody>
          <a:bodyPr wrap="square">
            <a:spAutoFit/>
          </a:bodyPr>
          <a:lstStyle/>
          <a:p>
            <a:pPr algn="l"/>
            <a:r>
              <a:rPr lang="en-US" sz="4000" b="0" i="0" dirty="0">
                <a:solidFill>
                  <a:srgbClr val="0D0D0D"/>
                </a:solidFill>
                <a:effectLst/>
                <a:highlight>
                  <a:srgbClr val="FFFFFF"/>
                </a:highlight>
                <a:latin typeface="Söhne"/>
              </a:rPr>
              <a:t>As we look to the future, the continued evolution of these technologies promises even greater integration and innovation.</a:t>
            </a:r>
          </a:p>
          <a:p>
            <a:pPr algn="l"/>
            <a:endParaRPr lang="en-US" sz="4000" dirty="0">
              <a:solidFill>
                <a:srgbClr val="0D0D0D"/>
              </a:solidFill>
              <a:highlight>
                <a:srgbClr val="FFFFFF"/>
              </a:highlight>
              <a:latin typeface="Söhne"/>
            </a:endParaRPr>
          </a:p>
          <a:p>
            <a:pPr algn="l"/>
            <a:r>
              <a:rPr lang="en-US" sz="4000" b="0" i="0" dirty="0">
                <a:solidFill>
                  <a:srgbClr val="0D0D0D"/>
                </a:solidFill>
                <a:effectLst/>
                <a:highlight>
                  <a:srgbClr val="FFFFFF"/>
                </a:highlight>
                <a:latin typeface="Söhne"/>
              </a:rPr>
              <a:t>By investing in the right tools, talent, and strategies, businesses can unlock the full potential of Cloud Native AI, leading to more innovative, resilient, and efficient technological solutions.</a:t>
            </a:r>
          </a:p>
        </p:txBody>
      </p:sp>
    </p:spTree>
    <p:extLst>
      <p:ext uri="{BB962C8B-B14F-4D97-AF65-F5344CB8AC3E}">
        <p14:creationId xmlns:p14="http://schemas.microsoft.com/office/powerpoint/2010/main" val="290486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99DFFE-C16F-14A3-9DB4-5707D8ADA03D}"/>
              </a:ext>
            </a:extLst>
          </p:cNvPr>
          <p:cNvSpPr/>
          <p:nvPr/>
        </p:nvSpPr>
        <p:spPr>
          <a:xfrm>
            <a:off x="75225" y="209148"/>
            <a:ext cx="8387424" cy="1446550"/>
          </a:xfrm>
          <a:prstGeom prst="rect">
            <a:avLst/>
          </a:prstGeom>
          <a:noFill/>
        </p:spPr>
        <p:txBody>
          <a:bodyPr wrap="none" lIns="91440" tIns="45720" rIns="91440" bIns="45720">
            <a:spAutoFit/>
          </a:bodyPr>
          <a:lstStyle/>
          <a:p>
            <a:pPr algn="ctr"/>
            <a:r>
              <a:rPr lang="en-US" sz="4400" b="1" cap="none" spc="0" dirty="0">
                <a:ln w="0"/>
                <a:solidFill>
                  <a:schemeClr val="tx1"/>
                </a:solidFill>
                <a:effectLst>
                  <a:outerShdw blurRad="38100" dist="19050" dir="2700000" algn="tl" rotWithShape="0">
                    <a:schemeClr val="dk1">
                      <a:alpha val="40000"/>
                    </a:schemeClr>
                  </a:outerShdw>
                </a:effectLst>
              </a:rPr>
              <a:t>INTRODUCTION TO CLOUD NATIVE </a:t>
            </a:r>
          </a:p>
          <a:p>
            <a:pPr algn="ctr"/>
            <a:r>
              <a:rPr lang="en-US" sz="4400" b="1" cap="none" spc="0" dirty="0">
                <a:ln w="0"/>
                <a:solidFill>
                  <a:schemeClr val="tx1"/>
                </a:solidFill>
                <a:effectLst>
                  <a:outerShdw blurRad="38100" dist="19050" dir="2700000" algn="tl" rotWithShape="0">
                    <a:schemeClr val="dk1">
                      <a:alpha val="40000"/>
                    </a:schemeClr>
                  </a:outerShdw>
                </a:effectLst>
              </a:rPr>
              <a:t>ARTIFICIAL INTELLIGENCE (CNAI)</a:t>
            </a:r>
          </a:p>
        </p:txBody>
      </p:sp>
      <p:sp>
        <p:nvSpPr>
          <p:cNvPr id="5" name="Rectangle 4">
            <a:extLst>
              <a:ext uri="{FF2B5EF4-FFF2-40B4-BE49-F238E27FC236}">
                <a16:creationId xmlns:a16="http://schemas.microsoft.com/office/drawing/2014/main" id="{D1E706C8-E937-6C49-E067-7CEAB53E1BF8}"/>
              </a:ext>
            </a:extLst>
          </p:cNvPr>
          <p:cNvSpPr/>
          <p:nvPr/>
        </p:nvSpPr>
        <p:spPr>
          <a:xfrm>
            <a:off x="358815" y="1609919"/>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813263C-1EB1-4C5D-EF30-DC06197B46A3}"/>
              </a:ext>
            </a:extLst>
          </p:cNvPr>
          <p:cNvSpPr txBox="1"/>
          <p:nvPr/>
        </p:nvSpPr>
        <p:spPr>
          <a:xfrm>
            <a:off x="462987" y="2034033"/>
            <a:ext cx="9352344" cy="5909310"/>
          </a:xfrm>
          <a:prstGeom prst="rect">
            <a:avLst/>
          </a:prstGeom>
          <a:noFill/>
        </p:spPr>
        <p:txBody>
          <a:bodyPr wrap="square">
            <a:spAutoFit/>
          </a:bodyPr>
          <a:lstStyle/>
          <a:p>
            <a:r>
              <a:rPr lang="en-US" sz="3600" b="1" i="0" dirty="0">
                <a:solidFill>
                  <a:srgbClr val="1E1D40"/>
                </a:solidFill>
                <a:effectLst/>
                <a:latin typeface="ClarityCity-SemiBold"/>
              </a:rPr>
              <a:t>The Cloud Native Computing Foundation defines</a:t>
            </a:r>
            <a:r>
              <a:rPr lang="en-US" sz="1200" b="1" i="0" dirty="0">
                <a:solidFill>
                  <a:srgbClr val="1E1D40"/>
                </a:solidFill>
                <a:effectLst/>
                <a:latin typeface="ClarityCity-SemiBold"/>
              </a:rPr>
              <a:t>9 </a:t>
            </a:r>
            <a:r>
              <a:rPr lang="en-US" sz="3600" b="1" i="0" dirty="0">
                <a:solidFill>
                  <a:srgbClr val="1E1D40"/>
                </a:solidFill>
                <a:effectLst/>
                <a:latin typeface="ClarityCity-SemiBold"/>
              </a:rPr>
              <a:t>Cloud Native as:</a:t>
            </a:r>
            <a:r>
              <a:rPr lang="en-US" sz="1800" b="1" i="0" dirty="0">
                <a:solidFill>
                  <a:srgbClr val="1E1D40"/>
                </a:solidFill>
                <a:effectLst/>
                <a:latin typeface="ClarityCity-SemiBold"/>
              </a:rPr>
              <a:t/>
            </a:r>
            <a:br>
              <a:rPr lang="en-US" sz="1800" b="1" i="0" dirty="0">
                <a:solidFill>
                  <a:srgbClr val="1E1D40"/>
                </a:solidFill>
                <a:effectLst/>
                <a:latin typeface="ClarityCity-SemiBold"/>
              </a:rPr>
            </a:br>
            <a:r>
              <a:rPr lang="en-US" sz="2400" b="0" i="1" dirty="0">
                <a:solidFill>
                  <a:srgbClr val="000000"/>
                </a:solidFill>
                <a:effectLst/>
                <a:latin typeface="ClarityCity-LightItalic"/>
              </a:rPr>
              <a:t>Cloud Native technologies empower organizations to build and run scalable applications in modern, dynamic environments such as public, private, and hybrid clouds. Containers, service meshes, microservices, immutable infrastructure, and declarative APIs exemplify this approach.</a:t>
            </a:r>
            <a:br>
              <a:rPr lang="en-US" sz="2400" b="0" i="1" dirty="0">
                <a:solidFill>
                  <a:srgbClr val="000000"/>
                </a:solidFill>
                <a:effectLst/>
                <a:latin typeface="ClarityCity-LightItalic"/>
              </a:rPr>
            </a:br>
            <a:r>
              <a:rPr lang="en-US" sz="2400" b="0" i="1" dirty="0">
                <a:solidFill>
                  <a:srgbClr val="000000"/>
                </a:solidFill>
                <a:effectLst/>
                <a:latin typeface="ClarityCity-LightItalic"/>
              </a:rPr>
              <a:t>These techniques enable loosely coupled systems that are resilient, manageable, and observable.</a:t>
            </a:r>
            <a:br>
              <a:rPr lang="en-US" sz="2400" b="0" i="1" dirty="0">
                <a:solidFill>
                  <a:srgbClr val="000000"/>
                </a:solidFill>
                <a:effectLst/>
                <a:latin typeface="ClarityCity-LightItalic"/>
              </a:rPr>
            </a:br>
            <a:r>
              <a:rPr lang="en-US" sz="2400" b="0" i="1" dirty="0">
                <a:solidFill>
                  <a:srgbClr val="000000"/>
                </a:solidFill>
                <a:effectLst/>
                <a:latin typeface="ClarityCity-LightItalic"/>
              </a:rPr>
              <a:t>Combined with robust automation, they allow engineers to make high-impact changes frequently and predictably with minimal toil.</a:t>
            </a:r>
            <a:br>
              <a:rPr lang="en-US" sz="2400" b="0" i="1" dirty="0">
                <a:solidFill>
                  <a:srgbClr val="000000"/>
                </a:solidFill>
                <a:effectLst/>
                <a:latin typeface="ClarityCity-LightItalic"/>
              </a:rPr>
            </a:br>
            <a:r>
              <a:rPr lang="en-US" sz="2400" b="0" i="1" dirty="0">
                <a:solidFill>
                  <a:srgbClr val="000000"/>
                </a:solidFill>
                <a:effectLst/>
                <a:latin typeface="ClarityCity-LightItalic"/>
              </a:rPr>
              <a:t>The Cloud Native Computing Foundation seeks to drive the adoption of this paradigm by fostering and sustaining an ecosystem of open source, vendor-neutral projects. We democratize state-of-the-art patterns to make these innovations accessible to everyone.</a:t>
            </a:r>
            <a:r>
              <a:rPr lang="en-US" sz="2400" dirty="0"/>
              <a:t> </a:t>
            </a:r>
            <a:r>
              <a:rPr lang="en-US" dirty="0"/>
              <a:t/>
            </a:r>
            <a:br>
              <a:rPr lang="en-US" dirty="0"/>
            </a:br>
            <a:endParaRPr lang="en-US" dirty="0"/>
          </a:p>
        </p:txBody>
      </p:sp>
    </p:spTree>
    <p:extLst>
      <p:ext uri="{BB962C8B-B14F-4D97-AF65-F5344CB8AC3E}">
        <p14:creationId xmlns:p14="http://schemas.microsoft.com/office/powerpoint/2010/main" val="125785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8A769D-D549-5528-FF75-EEB62373ABC4}"/>
              </a:ext>
            </a:extLst>
          </p:cNvPr>
          <p:cNvPicPr>
            <a:picLocks noChangeAspect="1"/>
          </p:cNvPicPr>
          <p:nvPr/>
        </p:nvPicPr>
        <p:blipFill>
          <a:blip r:embed="rId2"/>
          <a:stretch>
            <a:fillRect/>
          </a:stretch>
        </p:blipFill>
        <p:spPr>
          <a:xfrm>
            <a:off x="315650" y="82001"/>
            <a:ext cx="9071418" cy="9056197"/>
          </a:xfrm>
          <a:prstGeom prst="rect">
            <a:avLst/>
          </a:prstGeom>
        </p:spPr>
      </p:pic>
    </p:spTree>
    <p:extLst>
      <p:ext uri="{BB962C8B-B14F-4D97-AF65-F5344CB8AC3E}">
        <p14:creationId xmlns:p14="http://schemas.microsoft.com/office/powerpoint/2010/main" val="1483504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99DFFE-C16F-14A3-9DB4-5707D8ADA03D}"/>
              </a:ext>
            </a:extLst>
          </p:cNvPr>
          <p:cNvSpPr/>
          <p:nvPr/>
        </p:nvSpPr>
        <p:spPr>
          <a:xfrm>
            <a:off x="140332" y="173378"/>
            <a:ext cx="8387424" cy="1446550"/>
          </a:xfrm>
          <a:prstGeom prst="rect">
            <a:avLst/>
          </a:prstGeom>
          <a:noFill/>
        </p:spPr>
        <p:txBody>
          <a:bodyPr wrap="none" lIns="91440" tIns="45720" rIns="91440" bIns="45720">
            <a:spAutoFit/>
          </a:bodyPr>
          <a:lstStyle/>
          <a:p>
            <a:pPr algn="ctr"/>
            <a:r>
              <a:rPr lang="en-US" sz="4400" b="1" cap="none" spc="0" dirty="0">
                <a:ln w="0"/>
                <a:solidFill>
                  <a:schemeClr val="tx1"/>
                </a:solidFill>
                <a:effectLst>
                  <a:outerShdw blurRad="38100" dist="19050" dir="2700000" algn="tl" rotWithShape="0">
                    <a:schemeClr val="dk1">
                      <a:alpha val="40000"/>
                    </a:schemeClr>
                  </a:outerShdw>
                </a:effectLst>
              </a:rPr>
              <a:t>INTRODUCTION TO CLOUD NATIVE </a:t>
            </a:r>
          </a:p>
          <a:p>
            <a:pPr algn="ctr"/>
            <a:r>
              <a:rPr lang="en-US" sz="4400" b="1" cap="none" spc="0" dirty="0">
                <a:ln w="0"/>
                <a:solidFill>
                  <a:schemeClr val="tx1"/>
                </a:solidFill>
                <a:effectLst>
                  <a:outerShdw blurRad="38100" dist="19050" dir="2700000" algn="tl" rotWithShape="0">
                    <a:schemeClr val="dk1">
                      <a:alpha val="40000"/>
                    </a:schemeClr>
                  </a:outerShdw>
                </a:effectLst>
              </a:rPr>
              <a:t>ARTIFICIAL INTELLIGENCE (CNAI)</a:t>
            </a:r>
          </a:p>
        </p:txBody>
      </p:sp>
      <p:sp>
        <p:nvSpPr>
          <p:cNvPr id="5" name="Rectangle 4">
            <a:extLst>
              <a:ext uri="{FF2B5EF4-FFF2-40B4-BE49-F238E27FC236}">
                <a16:creationId xmlns:a16="http://schemas.microsoft.com/office/drawing/2014/main" id="{D1E706C8-E937-6C49-E067-7CEAB53E1BF8}"/>
              </a:ext>
            </a:extLst>
          </p:cNvPr>
          <p:cNvSpPr/>
          <p:nvPr/>
        </p:nvSpPr>
        <p:spPr>
          <a:xfrm>
            <a:off x="358815" y="1609919"/>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A815606-85BD-8C52-8834-FF1F2EC05D9D}"/>
              </a:ext>
            </a:extLst>
          </p:cNvPr>
          <p:cNvSpPr txBox="1"/>
          <p:nvPr/>
        </p:nvSpPr>
        <p:spPr>
          <a:xfrm>
            <a:off x="489031" y="1841301"/>
            <a:ext cx="9222128" cy="584775"/>
          </a:xfrm>
          <a:prstGeom prst="rect">
            <a:avLst/>
          </a:prstGeom>
          <a:noFill/>
        </p:spPr>
        <p:txBody>
          <a:bodyPr wrap="square">
            <a:spAutoFit/>
          </a:bodyPr>
          <a:lstStyle/>
          <a:p>
            <a:r>
              <a:rPr lang="en-US" sz="3200" b="1" i="0" dirty="0">
                <a:solidFill>
                  <a:srgbClr val="1E1D40"/>
                </a:solidFill>
                <a:effectLst/>
                <a:latin typeface="ClarityCity-SemiBold"/>
              </a:rPr>
              <a:t>Merging of Cloud Native and Artificial Intelligence</a:t>
            </a:r>
            <a:r>
              <a:rPr lang="en-US" sz="3200" dirty="0"/>
              <a:t> </a:t>
            </a:r>
          </a:p>
        </p:txBody>
      </p:sp>
      <p:sp>
        <p:nvSpPr>
          <p:cNvPr id="3" name="TextBox 2">
            <a:extLst>
              <a:ext uri="{FF2B5EF4-FFF2-40B4-BE49-F238E27FC236}">
                <a16:creationId xmlns:a16="http://schemas.microsoft.com/office/drawing/2014/main" id="{84564ADF-FC8C-533A-B814-7BC1A1E4C892}"/>
              </a:ext>
            </a:extLst>
          </p:cNvPr>
          <p:cNvSpPr txBox="1"/>
          <p:nvPr/>
        </p:nvSpPr>
        <p:spPr>
          <a:xfrm>
            <a:off x="489030" y="2565899"/>
            <a:ext cx="8932761" cy="646331"/>
          </a:xfrm>
          <a:prstGeom prst="rect">
            <a:avLst/>
          </a:prstGeom>
          <a:noFill/>
        </p:spPr>
        <p:txBody>
          <a:bodyPr wrap="square">
            <a:spAutoFit/>
          </a:bodyPr>
          <a:lstStyle/>
          <a:p>
            <a:r>
              <a:rPr lang="en-US" sz="1800" b="1" i="0" dirty="0">
                <a:solidFill>
                  <a:srgbClr val="1E1D40"/>
                </a:solidFill>
                <a:effectLst/>
                <a:latin typeface="ClarityCity-SemiBold"/>
              </a:rPr>
              <a:t>Below is a sample set of areas where </a:t>
            </a:r>
            <a:r>
              <a:rPr lang="en-US" sz="1800" b="1" i="0" dirty="0">
                <a:solidFill>
                  <a:srgbClr val="1E1D40"/>
                </a:solidFill>
                <a:effectLst/>
                <a:highlight>
                  <a:srgbClr val="FFFF00"/>
                </a:highlight>
                <a:latin typeface="ClarityCity-SemiBold"/>
              </a:rPr>
              <a:t>predictive and generative AI </a:t>
            </a:r>
            <a:r>
              <a:rPr lang="en-US" sz="1800" b="1" i="0" dirty="0">
                <a:solidFill>
                  <a:srgbClr val="1E1D40"/>
                </a:solidFill>
                <a:effectLst/>
                <a:latin typeface="ClarityCity-SemiBold"/>
              </a:rPr>
              <a:t>have distinct needs across</a:t>
            </a:r>
            <a:br>
              <a:rPr lang="en-US" sz="1800" b="1" i="0" dirty="0">
                <a:solidFill>
                  <a:srgbClr val="1E1D40"/>
                </a:solidFill>
                <a:effectLst/>
                <a:latin typeface="ClarityCity-SemiBold"/>
              </a:rPr>
            </a:br>
            <a:r>
              <a:rPr lang="en-US" sz="1800" b="1" i="0" dirty="0">
                <a:solidFill>
                  <a:srgbClr val="1E1D40"/>
                </a:solidFill>
                <a:effectLst/>
                <a:latin typeface="ClarityCity-SemiBold"/>
              </a:rPr>
              <a:t>computing, networking, and storage:</a:t>
            </a:r>
            <a:r>
              <a:rPr lang="en-US" dirty="0"/>
              <a:t> </a:t>
            </a:r>
          </a:p>
        </p:txBody>
      </p:sp>
      <p:pic>
        <p:nvPicPr>
          <p:cNvPr id="9" name="Picture 8">
            <a:extLst>
              <a:ext uri="{FF2B5EF4-FFF2-40B4-BE49-F238E27FC236}">
                <a16:creationId xmlns:a16="http://schemas.microsoft.com/office/drawing/2014/main" id="{7538F0AE-5733-DEEB-45B7-C7A788134E5B}"/>
              </a:ext>
            </a:extLst>
          </p:cNvPr>
          <p:cNvPicPr>
            <a:picLocks noChangeAspect="1"/>
          </p:cNvPicPr>
          <p:nvPr/>
        </p:nvPicPr>
        <p:blipFill>
          <a:blip r:embed="rId2"/>
          <a:stretch>
            <a:fillRect/>
          </a:stretch>
        </p:blipFill>
        <p:spPr>
          <a:xfrm>
            <a:off x="489030" y="3352053"/>
            <a:ext cx="9067800" cy="590550"/>
          </a:xfrm>
          <a:prstGeom prst="rect">
            <a:avLst/>
          </a:prstGeom>
        </p:spPr>
      </p:pic>
      <p:pic>
        <p:nvPicPr>
          <p:cNvPr id="11" name="Picture 10">
            <a:extLst>
              <a:ext uri="{FF2B5EF4-FFF2-40B4-BE49-F238E27FC236}">
                <a16:creationId xmlns:a16="http://schemas.microsoft.com/office/drawing/2014/main" id="{374257B8-5D7B-8048-6A2E-D4DA67E29EC9}"/>
              </a:ext>
            </a:extLst>
          </p:cNvPr>
          <p:cNvPicPr>
            <a:picLocks noChangeAspect="1"/>
          </p:cNvPicPr>
          <p:nvPr/>
        </p:nvPicPr>
        <p:blipFill>
          <a:blip r:embed="rId3"/>
          <a:stretch>
            <a:fillRect/>
          </a:stretch>
        </p:blipFill>
        <p:spPr>
          <a:xfrm>
            <a:off x="500062" y="3942603"/>
            <a:ext cx="9058275" cy="4067175"/>
          </a:xfrm>
          <a:prstGeom prst="rect">
            <a:avLst/>
          </a:prstGeom>
        </p:spPr>
      </p:pic>
    </p:spTree>
    <p:extLst>
      <p:ext uri="{BB962C8B-B14F-4D97-AF65-F5344CB8AC3E}">
        <p14:creationId xmlns:p14="http://schemas.microsoft.com/office/powerpoint/2010/main" val="384139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72F09D-B1AD-3DCB-B542-709A6875C661}"/>
              </a:ext>
            </a:extLst>
          </p:cNvPr>
          <p:cNvPicPr>
            <a:picLocks noChangeAspect="1"/>
          </p:cNvPicPr>
          <p:nvPr/>
        </p:nvPicPr>
        <p:blipFill>
          <a:blip r:embed="rId2"/>
          <a:stretch>
            <a:fillRect/>
          </a:stretch>
        </p:blipFill>
        <p:spPr>
          <a:xfrm>
            <a:off x="-1" y="288454"/>
            <a:ext cx="10058402" cy="8567092"/>
          </a:xfrm>
          <a:prstGeom prst="rect">
            <a:avLst/>
          </a:prstGeom>
        </p:spPr>
      </p:pic>
    </p:spTree>
    <p:extLst>
      <p:ext uri="{BB962C8B-B14F-4D97-AF65-F5344CB8AC3E}">
        <p14:creationId xmlns:p14="http://schemas.microsoft.com/office/powerpoint/2010/main" val="1164818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99DFFE-C16F-14A3-9DB4-5707D8ADA03D}"/>
              </a:ext>
            </a:extLst>
          </p:cNvPr>
          <p:cNvSpPr/>
          <p:nvPr/>
        </p:nvSpPr>
        <p:spPr>
          <a:xfrm>
            <a:off x="75225" y="132505"/>
            <a:ext cx="8387424" cy="1446550"/>
          </a:xfrm>
          <a:prstGeom prst="rect">
            <a:avLst/>
          </a:prstGeom>
          <a:noFill/>
        </p:spPr>
        <p:txBody>
          <a:bodyPr wrap="none" lIns="91440" tIns="45720" rIns="91440" bIns="45720">
            <a:spAutoFit/>
          </a:bodyPr>
          <a:lstStyle/>
          <a:p>
            <a:pPr algn="ctr"/>
            <a:r>
              <a:rPr lang="en-US" sz="4400" b="1" cap="none" spc="0" dirty="0">
                <a:ln w="0"/>
                <a:solidFill>
                  <a:schemeClr val="tx1"/>
                </a:solidFill>
                <a:effectLst>
                  <a:outerShdw blurRad="38100" dist="19050" dir="2700000" algn="tl" rotWithShape="0">
                    <a:schemeClr val="dk1">
                      <a:alpha val="40000"/>
                    </a:schemeClr>
                  </a:outerShdw>
                </a:effectLst>
              </a:rPr>
              <a:t>INTRODUCTION TO CLOUD NATIVE </a:t>
            </a:r>
          </a:p>
          <a:p>
            <a:pPr algn="ctr"/>
            <a:r>
              <a:rPr lang="en-US" sz="4400" b="1" cap="none" spc="0" dirty="0">
                <a:ln w="0"/>
                <a:solidFill>
                  <a:schemeClr val="tx1"/>
                </a:solidFill>
                <a:effectLst>
                  <a:outerShdw blurRad="38100" dist="19050" dir="2700000" algn="tl" rotWithShape="0">
                    <a:schemeClr val="dk1">
                      <a:alpha val="40000"/>
                    </a:schemeClr>
                  </a:outerShdw>
                </a:effectLst>
              </a:rPr>
              <a:t>ARTIFICIAL INTELLIGENCE (CNAI)</a:t>
            </a:r>
          </a:p>
        </p:txBody>
      </p:sp>
      <p:sp>
        <p:nvSpPr>
          <p:cNvPr id="5" name="Rectangle 4">
            <a:extLst>
              <a:ext uri="{FF2B5EF4-FFF2-40B4-BE49-F238E27FC236}">
                <a16:creationId xmlns:a16="http://schemas.microsoft.com/office/drawing/2014/main" id="{D1E706C8-E937-6C49-E067-7CEAB53E1BF8}"/>
              </a:ext>
            </a:extLst>
          </p:cNvPr>
          <p:cNvSpPr/>
          <p:nvPr/>
        </p:nvSpPr>
        <p:spPr>
          <a:xfrm>
            <a:off x="358815" y="1609919"/>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3246EC9-87C7-6E0C-F6F7-9344884E22D9}"/>
              </a:ext>
            </a:extLst>
          </p:cNvPr>
          <p:cNvSpPr txBox="1"/>
          <p:nvPr/>
        </p:nvSpPr>
        <p:spPr>
          <a:xfrm>
            <a:off x="358815" y="1701478"/>
            <a:ext cx="6708312" cy="523220"/>
          </a:xfrm>
          <a:prstGeom prst="rect">
            <a:avLst/>
          </a:prstGeom>
          <a:noFill/>
        </p:spPr>
        <p:txBody>
          <a:bodyPr wrap="square">
            <a:spAutoFit/>
          </a:bodyPr>
          <a:lstStyle/>
          <a:p>
            <a:r>
              <a:rPr lang="en-US" sz="2800" b="1" i="0" dirty="0">
                <a:solidFill>
                  <a:srgbClr val="1E1D40"/>
                </a:solidFill>
                <a:effectLst/>
                <a:latin typeface="ClarityCity-SemiBold"/>
              </a:rPr>
              <a:t>What is Cloud Native Artificial Intelligence?</a:t>
            </a:r>
            <a:endParaRPr lang="en-US" sz="2800" dirty="0"/>
          </a:p>
        </p:txBody>
      </p:sp>
      <p:pic>
        <p:nvPicPr>
          <p:cNvPr id="6" name="Picture 5">
            <a:extLst>
              <a:ext uri="{FF2B5EF4-FFF2-40B4-BE49-F238E27FC236}">
                <a16:creationId xmlns:a16="http://schemas.microsoft.com/office/drawing/2014/main" id="{A5EAF665-21AE-D364-6BBD-7C0280FDB227}"/>
              </a:ext>
            </a:extLst>
          </p:cNvPr>
          <p:cNvPicPr>
            <a:picLocks noChangeAspect="1"/>
          </p:cNvPicPr>
          <p:nvPr/>
        </p:nvPicPr>
        <p:blipFill>
          <a:blip r:embed="rId2"/>
          <a:stretch>
            <a:fillRect/>
          </a:stretch>
        </p:blipFill>
        <p:spPr>
          <a:xfrm>
            <a:off x="53915" y="3148028"/>
            <a:ext cx="9950569" cy="4230789"/>
          </a:xfrm>
          <a:prstGeom prst="rect">
            <a:avLst/>
          </a:prstGeom>
        </p:spPr>
      </p:pic>
      <p:sp>
        <p:nvSpPr>
          <p:cNvPr id="7" name="TextBox 6">
            <a:extLst>
              <a:ext uri="{FF2B5EF4-FFF2-40B4-BE49-F238E27FC236}">
                <a16:creationId xmlns:a16="http://schemas.microsoft.com/office/drawing/2014/main" id="{F9CA5C49-E516-5733-A88B-176E301C55B8}"/>
              </a:ext>
            </a:extLst>
          </p:cNvPr>
          <p:cNvSpPr txBox="1"/>
          <p:nvPr/>
        </p:nvSpPr>
        <p:spPr>
          <a:xfrm>
            <a:off x="358815" y="2302330"/>
            <a:ext cx="9190298" cy="461665"/>
          </a:xfrm>
          <a:prstGeom prst="rect">
            <a:avLst/>
          </a:prstGeom>
          <a:noFill/>
        </p:spPr>
        <p:txBody>
          <a:bodyPr wrap="square">
            <a:spAutoFit/>
          </a:bodyPr>
          <a:lstStyle/>
          <a:p>
            <a:r>
              <a:rPr lang="en-US" sz="2400" b="1" i="0" dirty="0">
                <a:solidFill>
                  <a:srgbClr val="000000"/>
                </a:solidFill>
                <a:effectLst/>
                <a:latin typeface="ClarityCity-Regular"/>
              </a:rPr>
              <a:t>Figure 2 </a:t>
            </a:r>
            <a:r>
              <a:rPr lang="en-US" sz="1800" b="0" i="0" dirty="0">
                <a:solidFill>
                  <a:srgbClr val="000000"/>
                </a:solidFill>
                <a:effectLst/>
                <a:latin typeface="ClarityCity-Regular"/>
              </a:rPr>
              <a:t>(below) maps these enabling mechanisms between tooling and techniques.</a:t>
            </a:r>
            <a:r>
              <a:rPr lang="en-US" dirty="0"/>
              <a:t> </a:t>
            </a:r>
          </a:p>
        </p:txBody>
      </p:sp>
      <p:pic>
        <p:nvPicPr>
          <p:cNvPr id="11" name="Picture 10">
            <a:extLst>
              <a:ext uri="{FF2B5EF4-FFF2-40B4-BE49-F238E27FC236}">
                <a16:creationId xmlns:a16="http://schemas.microsoft.com/office/drawing/2014/main" id="{721D0729-7674-A7DD-6FE1-D197B9EE7481}"/>
              </a:ext>
            </a:extLst>
          </p:cNvPr>
          <p:cNvPicPr>
            <a:picLocks noChangeAspect="1"/>
          </p:cNvPicPr>
          <p:nvPr/>
        </p:nvPicPr>
        <p:blipFill>
          <a:blip r:embed="rId3"/>
          <a:stretch>
            <a:fillRect/>
          </a:stretch>
        </p:blipFill>
        <p:spPr>
          <a:xfrm>
            <a:off x="6065135" y="8382291"/>
            <a:ext cx="3767739" cy="761709"/>
          </a:xfrm>
          <a:prstGeom prst="rect">
            <a:avLst/>
          </a:prstGeom>
        </p:spPr>
      </p:pic>
    </p:spTree>
    <p:extLst>
      <p:ext uri="{BB962C8B-B14F-4D97-AF65-F5344CB8AC3E}">
        <p14:creationId xmlns:p14="http://schemas.microsoft.com/office/powerpoint/2010/main" val="978659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E706C8-E937-6C49-E067-7CEAB53E1BF8}"/>
              </a:ext>
            </a:extLst>
          </p:cNvPr>
          <p:cNvSpPr/>
          <p:nvPr/>
        </p:nvSpPr>
        <p:spPr>
          <a:xfrm>
            <a:off x="358815" y="1609919"/>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A74D69-F8EF-B4AC-C90F-66840FC5BDBB}"/>
              </a:ext>
            </a:extLst>
          </p:cNvPr>
          <p:cNvSpPr txBox="1"/>
          <p:nvPr/>
        </p:nvSpPr>
        <p:spPr>
          <a:xfrm>
            <a:off x="141917" y="64836"/>
            <a:ext cx="8021255" cy="1446550"/>
          </a:xfrm>
          <a:prstGeom prst="rect">
            <a:avLst/>
          </a:prstGeom>
          <a:noFill/>
        </p:spPr>
        <p:txBody>
          <a:bodyPr wrap="square">
            <a:spAutoFit/>
          </a:bodyPr>
          <a:lstStyle/>
          <a:p>
            <a:pPr algn="ctr"/>
            <a:r>
              <a:rPr lang="en-US" sz="4400" b="1" dirty="0">
                <a:ln w="0"/>
                <a:effectLst>
                  <a:outerShdw blurRad="38100" dist="19050" dir="2700000" algn="tl" rotWithShape="0">
                    <a:schemeClr val="dk1">
                      <a:alpha val="40000"/>
                    </a:schemeClr>
                  </a:outerShdw>
                </a:effectLst>
              </a:rPr>
              <a:t>CHALLENGES FOR CLOUD NATIVE</a:t>
            </a:r>
            <a:br>
              <a:rPr lang="en-US" sz="4400" b="1" dirty="0">
                <a:ln w="0"/>
                <a:effectLst>
                  <a:outerShdw blurRad="38100" dist="19050" dir="2700000" algn="tl" rotWithShape="0">
                    <a:schemeClr val="dk1">
                      <a:alpha val="40000"/>
                    </a:schemeClr>
                  </a:outerShdw>
                </a:effectLst>
              </a:rPr>
            </a:br>
            <a:r>
              <a:rPr lang="en-US" sz="4400" b="1" dirty="0">
                <a:ln w="0"/>
                <a:effectLst>
                  <a:outerShdw blurRad="38100" dist="19050" dir="2700000" algn="tl" rotWithShape="0">
                    <a:schemeClr val="dk1">
                      <a:alpha val="40000"/>
                    </a:schemeClr>
                  </a:outerShdw>
                </a:effectLst>
              </a:rPr>
              <a:t>ARTIFICIAL INTELLIGENCE </a:t>
            </a:r>
          </a:p>
        </p:txBody>
      </p:sp>
      <p:sp>
        <p:nvSpPr>
          <p:cNvPr id="8" name="TextBox 7">
            <a:extLst>
              <a:ext uri="{FF2B5EF4-FFF2-40B4-BE49-F238E27FC236}">
                <a16:creationId xmlns:a16="http://schemas.microsoft.com/office/drawing/2014/main" id="{E05232EF-591B-891A-BF36-751C7AC8A580}"/>
              </a:ext>
            </a:extLst>
          </p:cNvPr>
          <p:cNvSpPr txBox="1"/>
          <p:nvPr/>
        </p:nvSpPr>
        <p:spPr>
          <a:xfrm>
            <a:off x="295154" y="1898544"/>
            <a:ext cx="8040065" cy="2031325"/>
          </a:xfrm>
          <a:prstGeom prst="rect">
            <a:avLst/>
          </a:prstGeom>
          <a:noFill/>
        </p:spPr>
        <p:txBody>
          <a:bodyPr wrap="square">
            <a:spAutoFit/>
          </a:bodyPr>
          <a:lstStyle/>
          <a:p>
            <a:r>
              <a:rPr lang="en-US" sz="1800" b="0" i="0" dirty="0">
                <a:solidFill>
                  <a:srgbClr val="000000"/>
                </a:solidFill>
                <a:effectLst/>
                <a:latin typeface="ClarityCity-Regular"/>
              </a:rPr>
              <a:t>It’s important to note that CNAI challenges will vary between the different personas.</a:t>
            </a:r>
            <a:r>
              <a:rPr lang="en-US" sz="800" b="0" i="0" dirty="0">
                <a:solidFill>
                  <a:srgbClr val="000000"/>
                </a:solidFill>
                <a:effectLst/>
                <a:latin typeface="ClarityCity-Regular"/>
              </a:rPr>
              <a:t>26 </a:t>
            </a:r>
            <a:r>
              <a:rPr lang="en-US" sz="1800" b="0" i="0" dirty="0">
                <a:solidFill>
                  <a:srgbClr val="000000"/>
                </a:solidFill>
                <a:effectLst/>
                <a:latin typeface="ClarityCity-Regular"/>
              </a:rPr>
              <a:t>And, while Cloud Native’s flexible, scalable platform is a promising fit for AI workloads, AI’s scale and latency needs pose challenges and expose gaps in CN technologies while also presenting opportunities. We tease these out in the context of an end-to-end ML pipeline.</a:t>
            </a:r>
            <a:r>
              <a:rPr lang="en-US" sz="800" b="0" i="0" dirty="0">
                <a:solidFill>
                  <a:srgbClr val="000000"/>
                </a:solidFill>
                <a:effectLst/>
                <a:latin typeface="ClarityCity-Regular"/>
              </a:rPr>
              <a:t>27 </a:t>
            </a:r>
            <a:r>
              <a:rPr lang="en-US" sz="1800" b="0" i="0" dirty="0">
                <a:solidFill>
                  <a:srgbClr val="000000"/>
                </a:solidFill>
                <a:effectLst/>
                <a:latin typeface="ClarityCity-Regular"/>
              </a:rPr>
              <a:t>also referred to in the literature as MLOps.</a:t>
            </a:r>
            <a:r>
              <a:rPr lang="en-US" sz="800" b="0" i="0" dirty="0">
                <a:solidFill>
                  <a:srgbClr val="000000"/>
                </a:solidFill>
                <a:effectLst/>
                <a:latin typeface="ClarityCity-Regular"/>
              </a:rPr>
              <a:t>28 </a:t>
            </a:r>
            <a:r>
              <a:rPr lang="en-US" sz="1800" b="0" i="0" dirty="0">
                <a:solidFill>
                  <a:srgbClr val="000000"/>
                </a:solidFill>
                <a:effectLst/>
                <a:latin typeface="ClarityCity-Regular"/>
              </a:rPr>
              <a:t>Issues with the traditional trade-offs of time and space, parallelism, and synchronization all surface, exposing ease-</a:t>
            </a:r>
            <a:r>
              <a:rPr lang="en-US" sz="1800" b="0" i="0" dirty="0" err="1">
                <a:solidFill>
                  <a:srgbClr val="000000"/>
                </a:solidFill>
                <a:effectLst/>
                <a:latin typeface="ClarityCity-Regular"/>
              </a:rPr>
              <a:t>ofuse</a:t>
            </a:r>
            <a:r>
              <a:rPr lang="en-US" sz="1800" b="0" i="0" dirty="0">
                <a:solidFill>
                  <a:srgbClr val="000000"/>
                </a:solidFill>
                <a:effectLst/>
                <a:latin typeface="ClarityCity-Regular"/>
              </a:rPr>
              <a:t> gaps. To summarize, the ML Lifecycle looks as follows:</a:t>
            </a:r>
            <a:r>
              <a:rPr lang="en-US" dirty="0"/>
              <a:t> </a:t>
            </a:r>
          </a:p>
        </p:txBody>
      </p:sp>
      <p:pic>
        <p:nvPicPr>
          <p:cNvPr id="10" name="Picture 9">
            <a:extLst>
              <a:ext uri="{FF2B5EF4-FFF2-40B4-BE49-F238E27FC236}">
                <a16:creationId xmlns:a16="http://schemas.microsoft.com/office/drawing/2014/main" id="{6EA678CC-0BB9-3417-BA56-B13B6653E6E5}"/>
              </a:ext>
            </a:extLst>
          </p:cNvPr>
          <p:cNvPicPr>
            <a:picLocks noChangeAspect="1"/>
          </p:cNvPicPr>
          <p:nvPr/>
        </p:nvPicPr>
        <p:blipFill>
          <a:blip r:embed="rId2"/>
          <a:stretch>
            <a:fillRect/>
          </a:stretch>
        </p:blipFill>
        <p:spPr>
          <a:xfrm>
            <a:off x="218443" y="4969961"/>
            <a:ext cx="9850114" cy="1909822"/>
          </a:xfrm>
          <a:prstGeom prst="rect">
            <a:avLst/>
          </a:prstGeom>
        </p:spPr>
      </p:pic>
      <p:pic>
        <p:nvPicPr>
          <p:cNvPr id="12" name="Picture 11">
            <a:extLst>
              <a:ext uri="{FF2B5EF4-FFF2-40B4-BE49-F238E27FC236}">
                <a16:creationId xmlns:a16="http://schemas.microsoft.com/office/drawing/2014/main" id="{E3CB4285-21DD-D3B6-8364-9F8C1FCD789D}"/>
              </a:ext>
            </a:extLst>
          </p:cNvPr>
          <p:cNvPicPr>
            <a:picLocks noChangeAspect="1"/>
          </p:cNvPicPr>
          <p:nvPr/>
        </p:nvPicPr>
        <p:blipFill>
          <a:blip r:embed="rId3"/>
          <a:stretch>
            <a:fillRect/>
          </a:stretch>
        </p:blipFill>
        <p:spPr>
          <a:xfrm>
            <a:off x="8335219" y="6012353"/>
            <a:ext cx="1143000" cy="485775"/>
          </a:xfrm>
          <a:prstGeom prst="rect">
            <a:avLst/>
          </a:prstGeom>
        </p:spPr>
      </p:pic>
    </p:spTree>
    <p:extLst>
      <p:ext uri="{BB962C8B-B14F-4D97-AF65-F5344CB8AC3E}">
        <p14:creationId xmlns:p14="http://schemas.microsoft.com/office/powerpoint/2010/main" val="301182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007FBC-27F1-8B3B-B839-AAA03A6722A9}"/>
              </a:ext>
            </a:extLst>
          </p:cNvPr>
          <p:cNvSpPr/>
          <p:nvPr/>
        </p:nvSpPr>
        <p:spPr>
          <a:xfrm>
            <a:off x="559925" y="2229285"/>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85E4EC-8C6F-EADF-D417-4D25A5822D92}"/>
              </a:ext>
            </a:extLst>
          </p:cNvPr>
          <p:cNvSpPr txBox="1"/>
          <p:nvPr/>
        </p:nvSpPr>
        <p:spPr>
          <a:xfrm>
            <a:off x="467328" y="290293"/>
            <a:ext cx="8770716" cy="1938992"/>
          </a:xfrm>
          <a:prstGeom prst="rect">
            <a:avLst/>
          </a:prstGeom>
          <a:noFill/>
        </p:spPr>
        <p:txBody>
          <a:bodyPr wrap="square">
            <a:spAutoFit/>
          </a:bodyPr>
          <a:lstStyle/>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Introduction: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The Convergence of Cloud Native and AI</a:t>
            </a:r>
          </a:p>
        </p:txBody>
      </p:sp>
      <p:sp>
        <p:nvSpPr>
          <p:cNvPr id="10" name="TextBox 9">
            <a:extLst>
              <a:ext uri="{FF2B5EF4-FFF2-40B4-BE49-F238E27FC236}">
                <a16:creationId xmlns:a16="http://schemas.microsoft.com/office/drawing/2014/main" id="{614B8971-7B4C-58EF-B00F-3CFBD8AB2B74}"/>
              </a:ext>
            </a:extLst>
          </p:cNvPr>
          <p:cNvSpPr txBox="1"/>
          <p:nvPr/>
        </p:nvSpPr>
        <p:spPr>
          <a:xfrm>
            <a:off x="559925" y="2634330"/>
            <a:ext cx="9174384" cy="4647426"/>
          </a:xfrm>
          <a:prstGeom prst="rect">
            <a:avLst/>
          </a:prstGeom>
          <a:noFill/>
        </p:spPr>
        <p:txBody>
          <a:bodyPr wrap="square">
            <a:spAutoFit/>
          </a:bodyPr>
          <a:lstStyle/>
          <a:p>
            <a:pPr algn="l"/>
            <a:r>
              <a:rPr lang="en-US" sz="4000" b="0" i="0" dirty="0">
                <a:solidFill>
                  <a:srgbClr val="0D0D0D"/>
                </a:solidFill>
                <a:effectLst/>
                <a:highlight>
                  <a:srgbClr val="FFFFFF"/>
                </a:highlight>
                <a:latin typeface="Söhne"/>
              </a:rPr>
              <a:t>In today's technology landscape, two significant trends stand out for their transformative impacts on industries across the board: </a:t>
            </a:r>
          </a:p>
          <a:p>
            <a:pPr algn="l"/>
            <a:endParaRPr lang="en-US" sz="4000" b="0" i="0" dirty="0">
              <a:solidFill>
                <a:srgbClr val="0D0D0D"/>
              </a:solidFill>
              <a:effectLst/>
              <a:highlight>
                <a:srgbClr val="FFFFFF"/>
              </a:highlight>
              <a:latin typeface="Söhne"/>
            </a:endParaRPr>
          </a:p>
          <a:p>
            <a:pPr marL="457200" indent="-457200" algn="l">
              <a:buFont typeface="Arial" panose="020B0604020202020204" pitchFamily="34" charset="0"/>
              <a:buChar char="•"/>
            </a:pPr>
            <a:r>
              <a:rPr lang="en-US" sz="4800" b="1" i="0" dirty="0">
                <a:solidFill>
                  <a:srgbClr val="0D0D0D"/>
                </a:solidFill>
                <a:effectLst/>
                <a:highlight>
                  <a:srgbClr val="FFFFFF"/>
                </a:highlight>
                <a:latin typeface="Söhne"/>
              </a:rPr>
              <a:t>Cloud Native (CN) and </a:t>
            </a:r>
          </a:p>
          <a:p>
            <a:pPr marL="457200" indent="-457200" algn="l">
              <a:buFont typeface="Arial" panose="020B0604020202020204" pitchFamily="34" charset="0"/>
              <a:buChar char="•"/>
            </a:pPr>
            <a:r>
              <a:rPr lang="en-US" sz="4800" b="1" i="0" dirty="0">
                <a:solidFill>
                  <a:srgbClr val="0D0D0D"/>
                </a:solidFill>
                <a:effectLst/>
                <a:highlight>
                  <a:srgbClr val="FFFFFF"/>
                </a:highlight>
                <a:latin typeface="Söhne"/>
              </a:rPr>
              <a:t>Artificial Intelligence (AI). </a:t>
            </a:r>
            <a:endParaRPr lang="en-US" sz="3600" b="1"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186508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E706C8-E937-6C49-E067-7CEAB53E1BF8}"/>
              </a:ext>
            </a:extLst>
          </p:cNvPr>
          <p:cNvSpPr/>
          <p:nvPr/>
        </p:nvSpPr>
        <p:spPr>
          <a:xfrm>
            <a:off x="358815" y="1609919"/>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A74D69-F8EF-B4AC-C90F-66840FC5BDBB}"/>
              </a:ext>
            </a:extLst>
          </p:cNvPr>
          <p:cNvSpPr txBox="1"/>
          <p:nvPr/>
        </p:nvSpPr>
        <p:spPr>
          <a:xfrm>
            <a:off x="358815" y="163369"/>
            <a:ext cx="8021255" cy="1446550"/>
          </a:xfrm>
          <a:prstGeom prst="rect">
            <a:avLst/>
          </a:prstGeom>
          <a:noFill/>
        </p:spPr>
        <p:txBody>
          <a:bodyPr wrap="square">
            <a:spAutoFit/>
          </a:bodyPr>
          <a:lstStyle/>
          <a:p>
            <a:pPr algn="ctr"/>
            <a:r>
              <a:rPr lang="en-US" sz="4400" b="1" dirty="0">
                <a:ln w="0"/>
                <a:effectLst>
                  <a:outerShdw blurRad="38100" dist="19050" dir="2700000" algn="tl" rotWithShape="0">
                    <a:schemeClr val="dk1">
                      <a:alpha val="40000"/>
                    </a:schemeClr>
                  </a:outerShdw>
                </a:effectLst>
              </a:rPr>
              <a:t>CHALLENGES FOR CLOUD NATIVE</a:t>
            </a:r>
            <a:br>
              <a:rPr lang="en-US" sz="4400" b="1" dirty="0">
                <a:ln w="0"/>
                <a:effectLst>
                  <a:outerShdw blurRad="38100" dist="19050" dir="2700000" algn="tl" rotWithShape="0">
                    <a:schemeClr val="dk1">
                      <a:alpha val="40000"/>
                    </a:schemeClr>
                  </a:outerShdw>
                </a:effectLst>
              </a:rPr>
            </a:br>
            <a:r>
              <a:rPr lang="en-US" sz="4400" b="1" dirty="0">
                <a:ln w="0"/>
                <a:effectLst>
                  <a:outerShdw blurRad="38100" dist="19050" dir="2700000" algn="tl" rotWithShape="0">
                    <a:schemeClr val="dk1">
                      <a:alpha val="40000"/>
                    </a:schemeClr>
                  </a:outerShdw>
                </a:effectLst>
              </a:rPr>
              <a:t>ARTIFICIAL INTELLIGENCE </a:t>
            </a:r>
          </a:p>
        </p:txBody>
      </p:sp>
      <p:sp>
        <p:nvSpPr>
          <p:cNvPr id="4" name="TextBox 3">
            <a:extLst>
              <a:ext uri="{FF2B5EF4-FFF2-40B4-BE49-F238E27FC236}">
                <a16:creationId xmlns:a16="http://schemas.microsoft.com/office/drawing/2014/main" id="{19705781-1C91-233C-DA39-74B77C03D93F}"/>
              </a:ext>
            </a:extLst>
          </p:cNvPr>
          <p:cNvSpPr txBox="1"/>
          <p:nvPr/>
        </p:nvSpPr>
        <p:spPr>
          <a:xfrm>
            <a:off x="358815" y="1954038"/>
            <a:ext cx="8021255" cy="3539430"/>
          </a:xfrm>
          <a:prstGeom prst="rect">
            <a:avLst/>
          </a:prstGeom>
          <a:noFill/>
        </p:spPr>
        <p:txBody>
          <a:bodyPr wrap="square">
            <a:spAutoFit/>
          </a:bodyPr>
          <a:lstStyle/>
          <a:p>
            <a:r>
              <a:rPr lang="en-US" sz="2800" b="1" i="0" dirty="0">
                <a:solidFill>
                  <a:srgbClr val="1E1D40"/>
                </a:solidFill>
                <a:effectLst/>
                <a:latin typeface="ClarityCity-SemiBold"/>
              </a:rPr>
              <a:t>The typical ML pipeline is comprised of:</a:t>
            </a:r>
            <a:br>
              <a:rPr lang="en-US" sz="2800" b="1" i="0" dirty="0">
                <a:solidFill>
                  <a:srgbClr val="1E1D40"/>
                </a:solidFill>
                <a:effectLst/>
                <a:latin typeface="ClarityCity-SemiBold"/>
              </a:rPr>
            </a:br>
            <a:r>
              <a:rPr lang="en-US" sz="2800" b="0" i="0" dirty="0">
                <a:solidFill>
                  <a:srgbClr val="000000"/>
                </a:solidFill>
                <a:effectLst/>
                <a:latin typeface="ClarityCity-Regular"/>
              </a:rPr>
              <a:t>• Data Preparation (collection, cleaning/pre-processing, feature engineering)</a:t>
            </a:r>
            <a:br>
              <a:rPr lang="en-US" sz="2800" b="0" i="0" dirty="0">
                <a:solidFill>
                  <a:srgbClr val="000000"/>
                </a:solidFill>
                <a:effectLst/>
                <a:latin typeface="ClarityCity-Regular"/>
              </a:rPr>
            </a:br>
            <a:r>
              <a:rPr lang="en-US" sz="2800" b="0" i="0" dirty="0">
                <a:solidFill>
                  <a:srgbClr val="000000"/>
                </a:solidFill>
                <a:effectLst/>
                <a:latin typeface="ClarityCity-Regular"/>
              </a:rPr>
              <a:t>• Model Training (model selection, architecture, hyperparameter tuning)</a:t>
            </a:r>
            <a:br>
              <a:rPr lang="en-US" sz="2800" b="0" i="0" dirty="0">
                <a:solidFill>
                  <a:srgbClr val="000000"/>
                </a:solidFill>
                <a:effectLst/>
                <a:latin typeface="ClarityCity-Regular"/>
              </a:rPr>
            </a:br>
            <a:r>
              <a:rPr lang="en-US" sz="2800" b="0" i="0" dirty="0">
                <a:solidFill>
                  <a:srgbClr val="000000"/>
                </a:solidFill>
                <a:effectLst/>
                <a:latin typeface="ClarityCity-Regular"/>
              </a:rPr>
              <a:t>• CI/CD, Model Registry (storage)</a:t>
            </a:r>
            <a:br>
              <a:rPr lang="en-US" sz="2800" b="0" i="0" dirty="0">
                <a:solidFill>
                  <a:srgbClr val="000000"/>
                </a:solidFill>
                <a:effectLst/>
                <a:latin typeface="ClarityCity-Regular"/>
              </a:rPr>
            </a:br>
            <a:r>
              <a:rPr lang="en-US" sz="2800" b="0" i="0" dirty="0">
                <a:solidFill>
                  <a:srgbClr val="000000"/>
                </a:solidFill>
                <a:effectLst/>
                <a:latin typeface="ClarityCity-Regular"/>
              </a:rPr>
              <a:t>• Model Serving</a:t>
            </a:r>
            <a:br>
              <a:rPr lang="en-US" sz="2800" b="0" i="0" dirty="0">
                <a:solidFill>
                  <a:srgbClr val="000000"/>
                </a:solidFill>
                <a:effectLst/>
                <a:latin typeface="ClarityCity-Regular"/>
              </a:rPr>
            </a:br>
            <a:r>
              <a:rPr lang="en-US" sz="2800" b="0" i="0" dirty="0">
                <a:solidFill>
                  <a:srgbClr val="000000"/>
                </a:solidFill>
                <a:effectLst/>
                <a:latin typeface="ClarityCity-Regular"/>
              </a:rPr>
              <a:t>• Observability (usage load, model drift, security)</a:t>
            </a:r>
            <a:r>
              <a:rPr lang="en-US" sz="2800" dirty="0"/>
              <a:t> </a:t>
            </a:r>
            <a:endParaRPr lang="en-US" dirty="0"/>
          </a:p>
        </p:txBody>
      </p:sp>
    </p:spTree>
    <p:extLst>
      <p:ext uri="{BB962C8B-B14F-4D97-AF65-F5344CB8AC3E}">
        <p14:creationId xmlns:p14="http://schemas.microsoft.com/office/powerpoint/2010/main" val="434495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4639C5"/>
            </a:gs>
            <a:gs pos="100000">
              <a:srgbClr val="4639C5"/>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3A73A9-8818-CF6D-B9A7-69A1026BD59B}"/>
              </a:ext>
            </a:extLst>
          </p:cNvPr>
          <p:cNvSpPr txBox="1"/>
          <p:nvPr/>
        </p:nvSpPr>
        <p:spPr>
          <a:xfrm>
            <a:off x="798653" y="3357584"/>
            <a:ext cx="7326775" cy="1569660"/>
          </a:xfrm>
          <a:prstGeom prst="rect">
            <a:avLst/>
          </a:prstGeom>
          <a:noFill/>
        </p:spPr>
        <p:txBody>
          <a:bodyPr wrap="square">
            <a:spAutoFit/>
          </a:bodyPr>
          <a:lstStyle/>
          <a:p>
            <a:r>
              <a:rPr lang="en-US" sz="9600" b="1" i="0" dirty="0">
                <a:solidFill>
                  <a:schemeClr val="bg1"/>
                </a:solidFill>
                <a:effectLst/>
                <a:latin typeface="ClarityCity-ExtraBold"/>
              </a:rPr>
              <a:t>THANK YOU!</a:t>
            </a:r>
            <a:r>
              <a:rPr lang="en-US" sz="9600" dirty="0">
                <a:solidFill>
                  <a:schemeClr val="bg1"/>
                </a:solidFill>
              </a:rPr>
              <a:t> </a:t>
            </a:r>
          </a:p>
        </p:txBody>
      </p:sp>
      <p:sp>
        <p:nvSpPr>
          <p:cNvPr id="4" name="Rectangle 3">
            <a:extLst>
              <a:ext uri="{FF2B5EF4-FFF2-40B4-BE49-F238E27FC236}">
                <a16:creationId xmlns:a16="http://schemas.microsoft.com/office/drawing/2014/main" id="{FC61DDA9-74D2-902A-B2D5-5861DB044BDD}"/>
              </a:ext>
            </a:extLst>
          </p:cNvPr>
          <p:cNvSpPr/>
          <p:nvPr/>
        </p:nvSpPr>
        <p:spPr>
          <a:xfrm>
            <a:off x="798653" y="3351929"/>
            <a:ext cx="6423950" cy="457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28DDB9-254C-FAF4-2B52-99EF7C2EDE36}"/>
              </a:ext>
            </a:extLst>
          </p:cNvPr>
          <p:cNvSpPr/>
          <p:nvPr/>
        </p:nvSpPr>
        <p:spPr>
          <a:xfrm>
            <a:off x="442836" y="7293373"/>
            <a:ext cx="5935984" cy="1538883"/>
          </a:xfrm>
          <a:prstGeom prst="rect">
            <a:avLst/>
          </a:prstGeom>
          <a:noFill/>
        </p:spPr>
        <p:txBody>
          <a:bodyPr wrap="none" lIns="91440" tIns="45720" rIns="91440" bIns="45720">
            <a:spAutoFit/>
          </a:bodyPr>
          <a:lstStyle/>
          <a:p>
            <a:pPr algn="ctr"/>
            <a:r>
              <a:rPr lang="en-US" sz="5400" b="0" cap="none" spc="600" dirty="0">
                <a:ln w="0"/>
                <a:solidFill>
                  <a:schemeClr val="bg1"/>
                </a:solidFill>
                <a:effectLst>
                  <a:outerShdw blurRad="38100" dist="19050" dir="2700000" algn="tl" rotWithShape="0">
                    <a:schemeClr val="dk1">
                      <a:alpha val="40000"/>
                    </a:schemeClr>
                  </a:outerShdw>
                </a:effectLst>
                <a:latin typeface="Aptos Black" panose="020B0004020202020204" pitchFamily="34" charset="0"/>
              </a:rPr>
              <a:t>CLOUD NATIVE</a:t>
            </a:r>
          </a:p>
          <a:p>
            <a:pPr algn="ctr"/>
            <a:r>
              <a:rPr lang="en-US" sz="4000" b="1" dirty="0">
                <a:ln w="0"/>
                <a:solidFill>
                  <a:schemeClr val="bg1"/>
                </a:solidFill>
                <a:effectLst>
                  <a:outerShdw blurRad="38100" dist="19050" dir="2700000" algn="tl" rotWithShape="0">
                    <a:schemeClr val="dk1">
                      <a:alpha val="40000"/>
                    </a:schemeClr>
                  </a:outerShdw>
                </a:effectLst>
                <a:latin typeface="Abadi Extra Light" panose="020B0204020104020204" pitchFamily="34" charset="0"/>
              </a:rPr>
              <a:t>COMPUTING FOUNDATION</a:t>
            </a:r>
            <a:endParaRPr lang="en-US" sz="4000" b="1" cap="none" spc="0" dirty="0">
              <a:ln w="0"/>
              <a:solidFill>
                <a:schemeClr val="bg1"/>
              </a:solidFill>
              <a:effectLst>
                <a:outerShdw blurRad="38100" dist="19050" dir="2700000" algn="tl" rotWithShape="0">
                  <a:schemeClr val="dk1">
                    <a:alpha val="40000"/>
                  </a:schemeClr>
                </a:outerShdw>
              </a:effectLst>
              <a:latin typeface="Abadi Extra Light" panose="020B0204020104020204" pitchFamily="34" charset="0"/>
            </a:endParaRPr>
          </a:p>
        </p:txBody>
      </p:sp>
    </p:spTree>
    <p:extLst>
      <p:ext uri="{BB962C8B-B14F-4D97-AF65-F5344CB8AC3E}">
        <p14:creationId xmlns:p14="http://schemas.microsoft.com/office/powerpoint/2010/main" val="72281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007FBC-27F1-8B3B-B839-AAA03A6722A9}"/>
              </a:ext>
            </a:extLst>
          </p:cNvPr>
          <p:cNvSpPr/>
          <p:nvPr/>
        </p:nvSpPr>
        <p:spPr>
          <a:xfrm>
            <a:off x="559925" y="2229285"/>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85E4EC-8C6F-EADF-D417-4D25A5822D92}"/>
              </a:ext>
            </a:extLst>
          </p:cNvPr>
          <p:cNvSpPr txBox="1"/>
          <p:nvPr/>
        </p:nvSpPr>
        <p:spPr>
          <a:xfrm>
            <a:off x="467328" y="290293"/>
            <a:ext cx="8770716" cy="1938992"/>
          </a:xfrm>
          <a:prstGeom prst="rect">
            <a:avLst/>
          </a:prstGeom>
          <a:noFill/>
        </p:spPr>
        <p:txBody>
          <a:bodyPr wrap="square">
            <a:spAutoFit/>
          </a:bodyPr>
          <a:lstStyle/>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Introduction: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The Convergence of Cloud Native and AI</a:t>
            </a:r>
          </a:p>
        </p:txBody>
      </p:sp>
      <p:sp>
        <p:nvSpPr>
          <p:cNvPr id="10" name="TextBox 9">
            <a:extLst>
              <a:ext uri="{FF2B5EF4-FFF2-40B4-BE49-F238E27FC236}">
                <a16:creationId xmlns:a16="http://schemas.microsoft.com/office/drawing/2014/main" id="{614B8971-7B4C-58EF-B00F-3CFBD8AB2B74}"/>
              </a:ext>
            </a:extLst>
          </p:cNvPr>
          <p:cNvSpPr txBox="1"/>
          <p:nvPr/>
        </p:nvSpPr>
        <p:spPr>
          <a:xfrm>
            <a:off x="559925" y="2634330"/>
            <a:ext cx="9174384" cy="5632311"/>
          </a:xfrm>
          <a:prstGeom prst="rect">
            <a:avLst/>
          </a:prstGeom>
          <a:noFill/>
        </p:spPr>
        <p:txBody>
          <a:bodyPr wrap="square">
            <a:spAutoFit/>
          </a:bodyPr>
          <a:lstStyle/>
          <a:p>
            <a:pPr algn="l"/>
            <a:r>
              <a:rPr lang="en-US" sz="3600" b="0" i="0" dirty="0">
                <a:solidFill>
                  <a:srgbClr val="0D0D0D"/>
                </a:solidFill>
                <a:effectLst/>
                <a:highlight>
                  <a:srgbClr val="FFFFFF"/>
                </a:highlight>
                <a:latin typeface="Söhne"/>
              </a:rPr>
              <a:t>Cloud Native technologies, which include</a:t>
            </a:r>
          </a:p>
          <a:p>
            <a:pPr marL="571500" indent="-571500" algn="l">
              <a:buFont typeface="Arial" panose="020B0604020202020204" pitchFamily="34" charset="0"/>
              <a:buChar char="•"/>
            </a:pPr>
            <a:r>
              <a:rPr lang="en-US" sz="4800" b="1" i="0" dirty="0">
                <a:solidFill>
                  <a:srgbClr val="0D0D0D"/>
                </a:solidFill>
                <a:effectLst/>
                <a:highlight>
                  <a:srgbClr val="FFFFFF"/>
                </a:highlight>
                <a:latin typeface="Söhne"/>
              </a:rPr>
              <a:t>Containers, </a:t>
            </a:r>
          </a:p>
          <a:p>
            <a:pPr marL="571500" indent="-571500" algn="l">
              <a:buFont typeface="Arial" panose="020B0604020202020204" pitchFamily="34" charset="0"/>
              <a:buChar char="•"/>
            </a:pPr>
            <a:r>
              <a:rPr lang="en-US" sz="4800" b="1" i="0" dirty="0">
                <a:solidFill>
                  <a:srgbClr val="0D0D0D"/>
                </a:solidFill>
                <a:effectLst/>
                <a:highlight>
                  <a:srgbClr val="FFFFFF"/>
                </a:highlight>
                <a:latin typeface="Söhne"/>
              </a:rPr>
              <a:t>Microservices, and </a:t>
            </a:r>
          </a:p>
          <a:p>
            <a:pPr marL="571500" indent="-571500" algn="l">
              <a:buFont typeface="Arial" panose="020B0604020202020204" pitchFamily="34" charset="0"/>
              <a:buChar char="•"/>
            </a:pPr>
            <a:r>
              <a:rPr lang="en-US" sz="4800" b="1" i="0" dirty="0">
                <a:solidFill>
                  <a:srgbClr val="0D0D0D"/>
                </a:solidFill>
                <a:effectLst/>
                <a:highlight>
                  <a:srgbClr val="FFFFFF"/>
                </a:highlight>
                <a:latin typeface="Söhne"/>
              </a:rPr>
              <a:t>Kubernetes, </a:t>
            </a:r>
          </a:p>
          <a:p>
            <a:pPr algn="l"/>
            <a:r>
              <a:rPr lang="en-US" sz="3600" b="0" i="0" dirty="0">
                <a:solidFill>
                  <a:srgbClr val="0D0D0D"/>
                </a:solidFill>
                <a:effectLst/>
                <a:highlight>
                  <a:srgbClr val="FFFFFF"/>
                </a:highlight>
                <a:latin typeface="Söhne"/>
              </a:rPr>
              <a:t>These are designed to leverage the full benefits of cloud computing. </a:t>
            </a:r>
          </a:p>
          <a:p>
            <a:pPr algn="l"/>
            <a:endParaRPr lang="en-US" sz="3600" dirty="0">
              <a:solidFill>
                <a:srgbClr val="0D0D0D"/>
              </a:solidFill>
              <a:highlight>
                <a:srgbClr val="FFFFFF"/>
              </a:highlight>
              <a:latin typeface="Söhne"/>
            </a:endParaRPr>
          </a:p>
          <a:p>
            <a:pPr algn="l"/>
            <a:r>
              <a:rPr lang="en-US" sz="3600" b="0" i="0" dirty="0">
                <a:solidFill>
                  <a:srgbClr val="0D0D0D"/>
                </a:solidFill>
                <a:effectLst/>
                <a:highlight>
                  <a:srgbClr val="FFFFFF"/>
                </a:highlight>
                <a:latin typeface="Söhne"/>
              </a:rPr>
              <a:t>These technologies provide scalable, flexible, and highly resilient system architectures. </a:t>
            </a:r>
          </a:p>
        </p:txBody>
      </p:sp>
    </p:spTree>
    <p:extLst>
      <p:ext uri="{BB962C8B-B14F-4D97-AF65-F5344CB8AC3E}">
        <p14:creationId xmlns:p14="http://schemas.microsoft.com/office/powerpoint/2010/main" val="2739691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007FBC-27F1-8B3B-B839-AAA03A6722A9}"/>
              </a:ext>
            </a:extLst>
          </p:cNvPr>
          <p:cNvSpPr/>
          <p:nvPr/>
        </p:nvSpPr>
        <p:spPr>
          <a:xfrm>
            <a:off x="559925" y="2229285"/>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85E4EC-8C6F-EADF-D417-4D25A5822D92}"/>
              </a:ext>
            </a:extLst>
          </p:cNvPr>
          <p:cNvSpPr txBox="1"/>
          <p:nvPr/>
        </p:nvSpPr>
        <p:spPr>
          <a:xfrm>
            <a:off x="467328" y="290293"/>
            <a:ext cx="8770716" cy="1938992"/>
          </a:xfrm>
          <a:prstGeom prst="rect">
            <a:avLst/>
          </a:prstGeom>
          <a:noFill/>
        </p:spPr>
        <p:txBody>
          <a:bodyPr wrap="square">
            <a:spAutoFit/>
          </a:bodyPr>
          <a:lstStyle/>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Introduction: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The Convergence of Cloud Native and AI</a:t>
            </a:r>
          </a:p>
        </p:txBody>
      </p:sp>
      <p:sp>
        <p:nvSpPr>
          <p:cNvPr id="10" name="TextBox 9">
            <a:extLst>
              <a:ext uri="{FF2B5EF4-FFF2-40B4-BE49-F238E27FC236}">
                <a16:creationId xmlns:a16="http://schemas.microsoft.com/office/drawing/2014/main" id="{614B8971-7B4C-58EF-B00F-3CFBD8AB2B74}"/>
              </a:ext>
            </a:extLst>
          </p:cNvPr>
          <p:cNvSpPr txBox="1"/>
          <p:nvPr/>
        </p:nvSpPr>
        <p:spPr>
          <a:xfrm>
            <a:off x="559925" y="2634330"/>
            <a:ext cx="9174384" cy="4832092"/>
          </a:xfrm>
          <a:prstGeom prst="rect">
            <a:avLst/>
          </a:prstGeom>
          <a:noFill/>
        </p:spPr>
        <p:txBody>
          <a:bodyPr wrap="square">
            <a:spAutoFit/>
          </a:bodyPr>
          <a:lstStyle/>
          <a:p>
            <a:pPr algn="l"/>
            <a:r>
              <a:rPr lang="en-US" sz="2800" b="0" i="0" dirty="0">
                <a:solidFill>
                  <a:srgbClr val="0D0D0D"/>
                </a:solidFill>
                <a:effectLst/>
                <a:highlight>
                  <a:srgbClr val="FFFFFF"/>
                </a:highlight>
                <a:latin typeface="Söhne"/>
              </a:rPr>
              <a:t>When combined with the power of AI, they enable organizations to create sophisticated, adaptive, and efficient applications.</a:t>
            </a:r>
          </a:p>
          <a:p>
            <a:pPr algn="l"/>
            <a:endParaRPr lang="en-US" sz="2800" b="0" i="0" dirty="0">
              <a:solidFill>
                <a:srgbClr val="0D0D0D"/>
              </a:solidFill>
              <a:effectLst/>
              <a:highlight>
                <a:srgbClr val="FFFFFF"/>
              </a:highlight>
              <a:latin typeface="Söhne"/>
            </a:endParaRPr>
          </a:p>
          <a:p>
            <a:pPr algn="l"/>
            <a:r>
              <a:rPr lang="en-US" sz="2800" b="0" i="0" dirty="0">
                <a:solidFill>
                  <a:srgbClr val="0D0D0D"/>
                </a:solidFill>
                <a:effectLst/>
                <a:highlight>
                  <a:srgbClr val="FFFFFF"/>
                </a:highlight>
                <a:latin typeface="Söhne"/>
              </a:rPr>
              <a:t>Kubernetes, the de facto standard for orchestrating containerized applications, plays a pivotal role in managing AI workloads. </a:t>
            </a:r>
          </a:p>
          <a:p>
            <a:pPr algn="l"/>
            <a:endParaRPr lang="en-US" sz="2800" dirty="0">
              <a:solidFill>
                <a:srgbClr val="0D0D0D"/>
              </a:solidFill>
              <a:highlight>
                <a:srgbClr val="FFFFFF"/>
              </a:highlight>
              <a:latin typeface="Söhne"/>
            </a:endParaRPr>
          </a:p>
          <a:p>
            <a:pPr algn="l"/>
            <a:r>
              <a:rPr lang="en-US" sz="2800" b="0" i="0" dirty="0">
                <a:solidFill>
                  <a:srgbClr val="0D0D0D"/>
                </a:solidFill>
                <a:effectLst/>
                <a:highlight>
                  <a:srgbClr val="FFFFFF"/>
                </a:highlight>
                <a:latin typeface="Söhne"/>
              </a:rPr>
              <a:t>It simplifies deployment, scaling, and management, making it easier for organizations to implement complex AI-driven solutions.</a:t>
            </a:r>
          </a:p>
        </p:txBody>
      </p:sp>
    </p:spTree>
    <p:extLst>
      <p:ext uri="{BB962C8B-B14F-4D97-AF65-F5344CB8AC3E}">
        <p14:creationId xmlns:p14="http://schemas.microsoft.com/office/powerpoint/2010/main" val="199128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007FBC-27F1-8B3B-B839-AAA03A6722A9}"/>
              </a:ext>
            </a:extLst>
          </p:cNvPr>
          <p:cNvSpPr/>
          <p:nvPr/>
        </p:nvSpPr>
        <p:spPr>
          <a:xfrm>
            <a:off x="559925" y="2229285"/>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91D579-4521-A53D-643D-84D16D52C643}"/>
              </a:ext>
            </a:extLst>
          </p:cNvPr>
          <p:cNvSpPr txBox="1"/>
          <p:nvPr/>
        </p:nvSpPr>
        <p:spPr>
          <a:xfrm>
            <a:off x="559925" y="371669"/>
            <a:ext cx="8989189" cy="1323439"/>
          </a:xfrm>
          <a:prstGeom prst="rect">
            <a:avLst/>
          </a:prstGeom>
          <a:noFill/>
        </p:spPr>
        <p:txBody>
          <a:bodyPr wrap="square">
            <a:spAutoFit/>
          </a:bodyPr>
          <a:lstStyle/>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The Evolution of AI and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its Deep Integration with CN</a:t>
            </a:r>
          </a:p>
        </p:txBody>
      </p:sp>
      <p:sp>
        <p:nvSpPr>
          <p:cNvPr id="6" name="TextBox 5">
            <a:extLst>
              <a:ext uri="{FF2B5EF4-FFF2-40B4-BE49-F238E27FC236}">
                <a16:creationId xmlns:a16="http://schemas.microsoft.com/office/drawing/2014/main" id="{7AD73319-E3D6-E509-9681-E374FA1349FA}"/>
              </a:ext>
            </a:extLst>
          </p:cNvPr>
          <p:cNvSpPr txBox="1"/>
          <p:nvPr/>
        </p:nvSpPr>
        <p:spPr>
          <a:xfrm>
            <a:off x="544011" y="2645112"/>
            <a:ext cx="8796760" cy="3970318"/>
          </a:xfrm>
          <a:prstGeom prst="rect">
            <a:avLst/>
          </a:prstGeom>
          <a:noFill/>
        </p:spPr>
        <p:txBody>
          <a:bodyPr wrap="square">
            <a:spAutoFit/>
          </a:bodyPr>
          <a:lstStyle/>
          <a:p>
            <a:pPr algn="l"/>
            <a:r>
              <a:rPr lang="en-US" sz="2800" b="0" i="0" dirty="0">
                <a:solidFill>
                  <a:srgbClr val="0D0D0D"/>
                </a:solidFill>
                <a:effectLst/>
                <a:highlight>
                  <a:srgbClr val="FFFFFF"/>
                </a:highlight>
                <a:latin typeface="Söhne"/>
              </a:rPr>
              <a:t>Artificial Intelligence has evolved dramatically since its inception, with pivotal developments from basic machine learning models to advanced deep learning and neural networks. </a:t>
            </a:r>
          </a:p>
          <a:p>
            <a:pPr algn="l"/>
            <a:endParaRPr lang="en-US" sz="2800" b="0" i="0" dirty="0">
              <a:solidFill>
                <a:srgbClr val="0D0D0D"/>
              </a:solidFill>
              <a:effectLst/>
              <a:highlight>
                <a:srgbClr val="FFFFFF"/>
              </a:highlight>
              <a:latin typeface="Söhne"/>
            </a:endParaRPr>
          </a:p>
          <a:p>
            <a:pPr algn="l"/>
            <a:r>
              <a:rPr lang="en-US" sz="2800" b="0" i="0" dirty="0">
                <a:solidFill>
                  <a:srgbClr val="0D0D0D"/>
                </a:solidFill>
                <a:effectLst/>
                <a:highlight>
                  <a:srgbClr val="FFFFFF"/>
                </a:highlight>
                <a:latin typeface="Söhne"/>
              </a:rPr>
              <a:t>This evolution has been significantly supported by Cloud Native infrastructures, which facilitate the training and deployment of these complex models at scale.</a:t>
            </a:r>
          </a:p>
          <a:p>
            <a:pPr algn="l"/>
            <a:endParaRPr lang="en-US" sz="28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013396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007FBC-27F1-8B3B-B839-AAA03A6722A9}"/>
              </a:ext>
            </a:extLst>
          </p:cNvPr>
          <p:cNvSpPr/>
          <p:nvPr/>
        </p:nvSpPr>
        <p:spPr>
          <a:xfrm>
            <a:off x="559925" y="2229285"/>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91D579-4521-A53D-643D-84D16D52C643}"/>
              </a:ext>
            </a:extLst>
          </p:cNvPr>
          <p:cNvSpPr txBox="1"/>
          <p:nvPr/>
        </p:nvSpPr>
        <p:spPr>
          <a:xfrm>
            <a:off x="559925" y="371669"/>
            <a:ext cx="8989189" cy="1323439"/>
          </a:xfrm>
          <a:prstGeom prst="rect">
            <a:avLst/>
          </a:prstGeom>
          <a:noFill/>
        </p:spPr>
        <p:txBody>
          <a:bodyPr wrap="square">
            <a:spAutoFit/>
          </a:bodyPr>
          <a:lstStyle/>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The Evolution of AI and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its Deep Integration with CN</a:t>
            </a:r>
          </a:p>
        </p:txBody>
      </p:sp>
      <p:sp>
        <p:nvSpPr>
          <p:cNvPr id="6" name="TextBox 5">
            <a:extLst>
              <a:ext uri="{FF2B5EF4-FFF2-40B4-BE49-F238E27FC236}">
                <a16:creationId xmlns:a16="http://schemas.microsoft.com/office/drawing/2014/main" id="{7AD73319-E3D6-E509-9681-E374FA1349FA}"/>
              </a:ext>
            </a:extLst>
          </p:cNvPr>
          <p:cNvSpPr txBox="1"/>
          <p:nvPr/>
        </p:nvSpPr>
        <p:spPr>
          <a:xfrm>
            <a:off x="544010" y="2645112"/>
            <a:ext cx="8970379" cy="4770537"/>
          </a:xfrm>
          <a:prstGeom prst="rect">
            <a:avLst/>
          </a:prstGeom>
          <a:noFill/>
        </p:spPr>
        <p:txBody>
          <a:bodyPr wrap="square">
            <a:spAutoFit/>
          </a:bodyPr>
          <a:lstStyle/>
          <a:p>
            <a:pPr algn="l"/>
            <a:r>
              <a:rPr lang="en-US" sz="2800" b="0" i="0" dirty="0">
                <a:solidFill>
                  <a:srgbClr val="0D0D0D"/>
                </a:solidFill>
                <a:effectLst/>
                <a:highlight>
                  <a:srgbClr val="FFFFFF"/>
                </a:highlight>
                <a:latin typeface="Söhne"/>
              </a:rPr>
              <a:t>Key technologies such as </a:t>
            </a:r>
          </a:p>
          <a:p>
            <a:pPr marL="571500" indent="-571500" algn="l">
              <a:buFont typeface="Arial" panose="020B0604020202020204" pitchFamily="34" charset="0"/>
              <a:buChar char="•"/>
            </a:pPr>
            <a:r>
              <a:rPr lang="en-US" sz="4000" b="1" i="0" dirty="0">
                <a:solidFill>
                  <a:srgbClr val="0D0D0D"/>
                </a:solidFill>
                <a:effectLst/>
                <a:highlight>
                  <a:srgbClr val="FFFFFF"/>
                </a:highlight>
                <a:latin typeface="Söhne"/>
              </a:rPr>
              <a:t>Transformers and </a:t>
            </a:r>
          </a:p>
          <a:p>
            <a:pPr marL="571500" indent="-571500" algn="l">
              <a:buFont typeface="Arial" panose="020B0604020202020204" pitchFamily="34" charset="0"/>
              <a:buChar char="•"/>
            </a:pPr>
            <a:r>
              <a:rPr lang="en-US" sz="4000" b="1" i="0" dirty="0">
                <a:solidFill>
                  <a:srgbClr val="0D0D0D"/>
                </a:solidFill>
                <a:effectLst/>
                <a:highlight>
                  <a:srgbClr val="FFFFFF"/>
                </a:highlight>
                <a:latin typeface="Söhne"/>
              </a:rPr>
              <a:t>Convolutional Neural Networks (CNNs) </a:t>
            </a:r>
          </a:p>
          <a:p>
            <a:pPr algn="l"/>
            <a:r>
              <a:rPr lang="en-US" sz="2800" b="0" i="0" dirty="0">
                <a:solidFill>
                  <a:srgbClr val="0D0D0D"/>
                </a:solidFill>
                <a:effectLst/>
                <a:highlight>
                  <a:srgbClr val="FFFFFF"/>
                </a:highlight>
                <a:latin typeface="Söhne"/>
              </a:rPr>
              <a:t>have revolutionized tasks like natural language processing and image recognition. </a:t>
            </a:r>
          </a:p>
          <a:p>
            <a:pPr algn="l"/>
            <a:endParaRPr lang="en-US" sz="2800" dirty="0">
              <a:solidFill>
                <a:srgbClr val="0D0D0D"/>
              </a:solidFill>
              <a:highlight>
                <a:srgbClr val="FFFFFF"/>
              </a:highlight>
              <a:latin typeface="Söhne"/>
            </a:endParaRPr>
          </a:p>
          <a:p>
            <a:pPr algn="l"/>
            <a:r>
              <a:rPr lang="en-US" sz="2800" b="0" i="0" dirty="0">
                <a:solidFill>
                  <a:srgbClr val="0D0D0D"/>
                </a:solidFill>
                <a:effectLst/>
                <a:highlight>
                  <a:srgbClr val="FFFFFF"/>
                </a:highlight>
                <a:latin typeface="Söhne"/>
              </a:rPr>
              <a:t>These technologies rely heavily on the scalability and robustness provided by Cloud Native environments, particularly for handling large datasets and intensive computational processes.</a:t>
            </a:r>
          </a:p>
        </p:txBody>
      </p:sp>
    </p:spTree>
    <p:extLst>
      <p:ext uri="{BB962C8B-B14F-4D97-AF65-F5344CB8AC3E}">
        <p14:creationId xmlns:p14="http://schemas.microsoft.com/office/powerpoint/2010/main" val="3371241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007FBC-27F1-8B3B-B839-AAA03A6722A9}"/>
              </a:ext>
            </a:extLst>
          </p:cNvPr>
          <p:cNvSpPr/>
          <p:nvPr/>
        </p:nvSpPr>
        <p:spPr>
          <a:xfrm>
            <a:off x="559925" y="2229285"/>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0A33033-C88B-8E45-A9FC-39D3AAA90581}"/>
              </a:ext>
            </a:extLst>
          </p:cNvPr>
          <p:cNvSpPr txBox="1"/>
          <p:nvPr/>
        </p:nvSpPr>
        <p:spPr>
          <a:xfrm>
            <a:off x="559925" y="451941"/>
            <a:ext cx="7623376" cy="1323439"/>
          </a:xfrm>
          <a:prstGeom prst="rect">
            <a:avLst/>
          </a:prstGeom>
          <a:noFill/>
        </p:spPr>
        <p:txBody>
          <a:bodyPr wrap="square">
            <a:spAutoFit/>
          </a:bodyPr>
          <a:lstStyle/>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Navigating Challenges and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Seizing Opportunities</a:t>
            </a:r>
          </a:p>
        </p:txBody>
      </p:sp>
      <p:sp>
        <p:nvSpPr>
          <p:cNvPr id="8" name="TextBox 7">
            <a:extLst>
              <a:ext uri="{FF2B5EF4-FFF2-40B4-BE49-F238E27FC236}">
                <a16:creationId xmlns:a16="http://schemas.microsoft.com/office/drawing/2014/main" id="{DF52AFB0-96BF-AD5C-F84B-0E4E80405DCB}"/>
              </a:ext>
            </a:extLst>
          </p:cNvPr>
          <p:cNvSpPr txBox="1"/>
          <p:nvPr/>
        </p:nvSpPr>
        <p:spPr>
          <a:xfrm>
            <a:off x="559925" y="2444195"/>
            <a:ext cx="9035488" cy="6247864"/>
          </a:xfrm>
          <a:prstGeom prst="rect">
            <a:avLst/>
          </a:prstGeom>
          <a:noFill/>
        </p:spPr>
        <p:txBody>
          <a:bodyPr wrap="square">
            <a:spAutoFit/>
          </a:bodyPr>
          <a:lstStyle/>
          <a:p>
            <a:pPr algn="l"/>
            <a:r>
              <a:rPr lang="en-US" sz="4000" b="0" i="0" dirty="0">
                <a:solidFill>
                  <a:srgbClr val="0D0D0D"/>
                </a:solidFill>
                <a:effectLst/>
                <a:highlight>
                  <a:srgbClr val="FFFFFF"/>
                </a:highlight>
                <a:latin typeface="Söhne"/>
              </a:rPr>
              <a:t>While the integration of CN and </a:t>
            </a:r>
          </a:p>
          <a:p>
            <a:pPr algn="l"/>
            <a:r>
              <a:rPr lang="en-US" sz="4000" b="0" i="0" dirty="0">
                <a:solidFill>
                  <a:srgbClr val="0D0D0D"/>
                </a:solidFill>
                <a:effectLst/>
                <a:highlight>
                  <a:srgbClr val="FFFFFF"/>
                </a:highlight>
                <a:latin typeface="Söhne"/>
              </a:rPr>
              <a:t>AI offers numerous benefits, it also presents unique challenges. </a:t>
            </a:r>
          </a:p>
          <a:p>
            <a:pPr algn="l"/>
            <a:endParaRPr lang="en-US" sz="4000" dirty="0">
              <a:solidFill>
                <a:srgbClr val="0D0D0D"/>
              </a:solidFill>
              <a:highlight>
                <a:srgbClr val="FFFFFF"/>
              </a:highlight>
              <a:latin typeface="Söhne"/>
            </a:endParaRPr>
          </a:p>
          <a:p>
            <a:pPr marL="571500" indent="-571500" algn="l">
              <a:buFont typeface="Arial" panose="020B0604020202020204" pitchFamily="34" charset="0"/>
              <a:buChar char="•"/>
            </a:pPr>
            <a:r>
              <a:rPr lang="en-US" sz="4000" b="0" i="0" dirty="0">
                <a:solidFill>
                  <a:srgbClr val="0D0D0D"/>
                </a:solidFill>
                <a:effectLst/>
                <a:highlight>
                  <a:srgbClr val="FFFFFF"/>
                </a:highlight>
                <a:latin typeface="Söhne"/>
              </a:rPr>
              <a:t>Data management, </a:t>
            </a:r>
          </a:p>
          <a:p>
            <a:pPr marL="571500" indent="-571500" algn="l">
              <a:buFont typeface="Arial" panose="020B0604020202020204" pitchFamily="34" charset="0"/>
              <a:buChar char="•"/>
            </a:pPr>
            <a:r>
              <a:rPr lang="en-US" sz="4000" b="0" i="0" dirty="0">
                <a:solidFill>
                  <a:srgbClr val="0D0D0D"/>
                </a:solidFill>
                <a:effectLst/>
                <a:highlight>
                  <a:srgbClr val="FFFFFF"/>
                </a:highlight>
                <a:latin typeface="Söhne"/>
              </a:rPr>
              <a:t>privacy, security, and </a:t>
            </a:r>
          </a:p>
          <a:p>
            <a:pPr marL="571500" indent="-571500" algn="l">
              <a:buFont typeface="Arial" panose="020B0604020202020204" pitchFamily="34" charset="0"/>
              <a:buChar char="•"/>
            </a:pPr>
            <a:r>
              <a:rPr lang="en-US" sz="4000" b="0" i="0" dirty="0">
                <a:solidFill>
                  <a:srgbClr val="0D0D0D"/>
                </a:solidFill>
                <a:effectLst/>
                <a:highlight>
                  <a:srgbClr val="FFFFFF"/>
                </a:highlight>
                <a:latin typeface="Söhne"/>
              </a:rPr>
              <a:t>computational demands </a:t>
            </a:r>
          </a:p>
          <a:p>
            <a:pPr algn="l"/>
            <a:r>
              <a:rPr lang="en-US" sz="4000" b="0" i="0" dirty="0">
                <a:solidFill>
                  <a:srgbClr val="0D0D0D"/>
                </a:solidFill>
                <a:effectLst/>
                <a:highlight>
                  <a:srgbClr val="FFFFFF"/>
                </a:highlight>
                <a:latin typeface="Söhne"/>
              </a:rPr>
              <a:t>are among the primary concerns that developers and IT professionals face in this integrated approach. </a:t>
            </a:r>
          </a:p>
        </p:txBody>
      </p:sp>
    </p:spTree>
    <p:extLst>
      <p:ext uri="{BB962C8B-B14F-4D97-AF65-F5344CB8AC3E}">
        <p14:creationId xmlns:p14="http://schemas.microsoft.com/office/powerpoint/2010/main" val="99149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007FBC-27F1-8B3B-B839-AAA03A6722A9}"/>
              </a:ext>
            </a:extLst>
          </p:cNvPr>
          <p:cNvSpPr/>
          <p:nvPr/>
        </p:nvSpPr>
        <p:spPr>
          <a:xfrm>
            <a:off x="559925" y="2229285"/>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0A33033-C88B-8E45-A9FC-39D3AAA90581}"/>
              </a:ext>
            </a:extLst>
          </p:cNvPr>
          <p:cNvSpPr txBox="1"/>
          <p:nvPr/>
        </p:nvSpPr>
        <p:spPr>
          <a:xfrm>
            <a:off x="559925" y="451941"/>
            <a:ext cx="7623376" cy="1323439"/>
          </a:xfrm>
          <a:prstGeom prst="rect">
            <a:avLst/>
          </a:prstGeom>
          <a:noFill/>
        </p:spPr>
        <p:txBody>
          <a:bodyPr wrap="square">
            <a:spAutoFit/>
          </a:bodyPr>
          <a:lstStyle/>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Navigating Challenges and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Seizing Opportunities</a:t>
            </a:r>
          </a:p>
        </p:txBody>
      </p:sp>
      <p:sp>
        <p:nvSpPr>
          <p:cNvPr id="8" name="TextBox 7">
            <a:extLst>
              <a:ext uri="{FF2B5EF4-FFF2-40B4-BE49-F238E27FC236}">
                <a16:creationId xmlns:a16="http://schemas.microsoft.com/office/drawing/2014/main" id="{DF52AFB0-96BF-AD5C-F84B-0E4E80405DCB}"/>
              </a:ext>
            </a:extLst>
          </p:cNvPr>
          <p:cNvSpPr txBox="1"/>
          <p:nvPr/>
        </p:nvSpPr>
        <p:spPr>
          <a:xfrm>
            <a:off x="559925" y="2600400"/>
            <a:ext cx="9035488" cy="5909310"/>
          </a:xfrm>
          <a:prstGeom prst="rect">
            <a:avLst/>
          </a:prstGeom>
          <a:noFill/>
        </p:spPr>
        <p:txBody>
          <a:bodyPr wrap="square">
            <a:spAutoFit/>
          </a:bodyPr>
          <a:lstStyle/>
          <a:p>
            <a:pPr algn="l"/>
            <a:r>
              <a:rPr lang="en-US" sz="5400" b="0" i="0" dirty="0">
                <a:solidFill>
                  <a:srgbClr val="0D0D0D"/>
                </a:solidFill>
                <a:effectLst/>
                <a:highlight>
                  <a:srgbClr val="FFFFFF"/>
                </a:highlight>
                <a:latin typeface="Söhne"/>
              </a:rPr>
              <a:t>For instance, ensuring the security of sensitive data used in AI models and managing the high computational demands of training these models are critical issues that need robust solutions.</a:t>
            </a:r>
          </a:p>
        </p:txBody>
      </p:sp>
    </p:spTree>
    <p:extLst>
      <p:ext uri="{BB962C8B-B14F-4D97-AF65-F5344CB8AC3E}">
        <p14:creationId xmlns:p14="http://schemas.microsoft.com/office/powerpoint/2010/main" val="3795746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007FBC-27F1-8B3B-B839-AAA03A6722A9}"/>
              </a:ext>
            </a:extLst>
          </p:cNvPr>
          <p:cNvSpPr/>
          <p:nvPr/>
        </p:nvSpPr>
        <p:spPr>
          <a:xfrm>
            <a:off x="559925" y="2229285"/>
            <a:ext cx="9352344" cy="91559"/>
          </a:xfrm>
          <a:prstGeom prst="rect">
            <a:avLst/>
          </a:prstGeom>
          <a:solidFill>
            <a:srgbClr val="CC0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0A33033-C88B-8E45-A9FC-39D3AAA90581}"/>
              </a:ext>
            </a:extLst>
          </p:cNvPr>
          <p:cNvSpPr txBox="1"/>
          <p:nvPr/>
        </p:nvSpPr>
        <p:spPr>
          <a:xfrm>
            <a:off x="559925" y="451941"/>
            <a:ext cx="7623376" cy="1323439"/>
          </a:xfrm>
          <a:prstGeom prst="rect">
            <a:avLst/>
          </a:prstGeom>
          <a:noFill/>
        </p:spPr>
        <p:txBody>
          <a:bodyPr wrap="square">
            <a:spAutoFit/>
          </a:bodyPr>
          <a:lstStyle/>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Navigating Challenges and </a:t>
            </a:r>
          </a:p>
          <a:p>
            <a:r>
              <a:rPr lang="en-US" sz="4000" b="1" spc="300" dirty="0">
                <a:solidFill>
                  <a:srgbClr val="0D0D0D"/>
                </a:solidFill>
                <a:highlight>
                  <a:srgbClr val="FFFFFF"/>
                </a:highlight>
                <a:latin typeface="Roboto Black" panose="02000000000000000000" pitchFamily="2" charset="0"/>
                <a:ea typeface="Roboto Black" panose="02000000000000000000" pitchFamily="2" charset="0"/>
              </a:rPr>
              <a:t>Seizing Opportunities</a:t>
            </a:r>
          </a:p>
        </p:txBody>
      </p:sp>
      <p:sp>
        <p:nvSpPr>
          <p:cNvPr id="8" name="TextBox 7">
            <a:extLst>
              <a:ext uri="{FF2B5EF4-FFF2-40B4-BE49-F238E27FC236}">
                <a16:creationId xmlns:a16="http://schemas.microsoft.com/office/drawing/2014/main" id="{DF52AFB0-96BF-AD5C-F84B-0E4E80405DCB}"/>
              </a:ext>
            </a:extLst>
          </p:cNvPr>
          <p:cNvSpPr txBox="1"/>
          <p:nvPr/>
        </p:nvSpPr>
        <p:spPr>
          <a:xfrm>
            <a:off x="559925" y="2600400"/>
            <a:ext cx="9035488" cy="6370975"/>
          </a:xfrm>
          <a:prstGeom prst="rect">
            <a:avLst/>
          </a:prstGeom>
          <a:noFill/>
        </p:spPr>
        <p:txBody>
          <a:bodyPr wrap="square">
            <a:spAutoFit/>
          </a:bodyPr>
          <a:lstStyle/>
          <a:p>
            <a:pPr algn="l"/>
            <a:r>
              <a:rPr lang="en-US" sz="3200" b="0" i="0" dirty="0">
                <a:solidFill>
                  <a:srgbClr val="0D0D0D"/>
                </a:solidFill>
                <a:effectLst/>
                <a:highlight>
                  <a:srgbClr val="FFFFFF"/>
                </a:highlight>
                <a:latin typeface="Söhne"/>
              </a:rPr>
              <a:t>However, these challenges also open doors to innovative solutions. </a:t>
            </a:r>
          </a:p>
          <a:p>
            <a:pPr algn="l"/>
            <a:r>
              <a:rPr lang="en-US" sz="3200" b="0" i="0" dirty="0">
                <a:solidFill>
                  <a:srgbClr val="0D0D0D"/>
                </a:solidFill>
                <a:effectLst/>
                <a:highlight>
                  <a:srgbClr val="FFFFFF"/>
                </a:highlight>
                <a:latin typeface="Söhne"/>
              </a:rPr>
              <a:t>The development of new tools for </a:t>
            </a:r>
          </a:p>
          <a:p>
            <a:pPr marL="457200" indent="-457200" algn="l">
              <a:buFont typeface="Arial" panose="020B0604020202020204" pitchFamily="34" charset="0"/>
              <a:buChar char="•"/>
            </a:pPr>
            <a:r>
              <a:rPr lang="en-US" sz="4000" b="0" i="0" dirty="0">
                <a:solidFill>
                  <a:srgbClr val="0D0D0D"/>
                </a:solidFill>
                <a:effectLst/>
                <a:highlight>
                  <a:srgbClr val="FFFFFF"/>
                </a:highlight>
                <a:latin typeface="Söhne"/>
              </a:rPr>
              <a:t>automated model tuning, </a:t>
            </a:r>
          </a:p>
          <a:p>
            <a:pPr marL="457200" indent="-457200" algn="l">
              <a:buFont typeface="Arial" panose="020B0604020202020204" pitchFamily="34" charset="0"/>
              <a:buChar char="•"/>
            </a:pPr>
            <a:r>
              <a:rPr lang="en-US" sz="4000" b="0" i="0" dirty="0">
                <a:solidFill>
                  <a:srgbClr val="0D0D0D"/>
                </a:solidFill>
                <a:effectLst/>
                <a:highlight>
                  <a:srgbClr val="FFFFFF"/>
                </a:highlight>
                <a:latin typeface="Söhne"/>
              </a:rPr>
              <a:t>resource optimization, and </a:t>
            </a:r>
          </a:p>
          <a:p>
            <a:pPr marL="457200" indent="-457200" algn="l">
              <a:buFont typeface="Arial" panose="020B0604020202020204" pitchFamily="34" charset="0"/>
              <a:buChar char="•"/>
            </a:pPr>
            <a:r>
              <a:rPr lang="en-US" sz="4000" b="0" i="0" dirty="0">
                <a:solidFill>
                  <a:srgbClr val="0D0D0D"/>
                </a:solidFill>
                <a:effectLst/>
                <a:highlight>
                  <a:srgbClr val="FFFFFF"/>
                </a:highlight>
                <a:latin typeface="Söhne"/>
              </a:rPr>
              <a:t>enhanced security protocols </a:t>
            </a:r>
          </a:p>
          <a:p>
            <a:pPr algn="l"/>
            <a:r>
              <a:rPr lang="en-US" sz="3200" b="0" i="0" dirty="0">
                <a:solidFill>
                  <a:srgbClr val="0D0D0D"/>
                </a:solidFill>
                <a:effectLst/>
                <a:highlight>
                  <a:srgbClr val="FFFFFF"/>
                </a:highlight>
                <a:latin typeface="Söhne"/>
              </a:rPr>
              <a:t>are just a few areas where inventive solutions are rapidly emerging. </a:t>
            </a:r>
          </a:p>
          <a:p>
            <a:pPr algn="l"/>
            <a:r>
              <a:rPr lang="en-US" sz="3200" b="0" i="0" dirty="0">
                <a:solidFill>
                  <a:srgbClr val="0D0D0D"/>
                </a:solidFill>
                <a:effectLst/>
                <a:highlight>
                  <a:srgbClr val="FFFFFF"/>
                </a:highlight>
                <a:latin typeface="Söhne"/>
              </a:rPr>
              <a:t>Additionally, the rise of cross-cutting concerns like sustainability in computing requires new strategies to manage the environmental impact of large-scale AI operations.</a:t>
            </a:r>
          </a:p>
        </p:txBody>
      </p:sp>
    </p:spTree>
    <p:extLst>
      <p:ext uri="{BB962C8B-B14F-4D97-AF65-F5344CB8AC3E}">
        <p14:creationId xmlns:p14="http://schemas.microsoft.com/office/powerpoint/2010/main" val="197684946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1634</TotalTime>
  <Words>1049</Words>
  <Application>Microsoft Office PowerPoint</Application>
  <PresentationFormat>Custom</PresentationFormat>
  <Paragraphs>99</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Abadi Extra Light</vt:lpstr>
      <vt:lpstr>Aptos Black</vt:lpstr>
      <vt:lpstr>Arial</vt:lpstr>
      <vt:lpstr>Calibri</vt:lpstr>
      <vt:lpstr>Calibri Light</vt:lpstr>
      <vt:lpstr>ClarityCity-ExtraBold</vt:lpstr>
      <vt:lpstr>ClarityCity-LightItalic</vt:lpstr>
      <vt:lpstr>ClarityCity-Regular</vt:lpstr>
      <vt:lpstr>ClarityCity-SemiBold</vt:lpstr>
      <vt:lpstr>Roboto Black</vt:lpstr>
      <vt:lpstr>Söhne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Zulfiqar Ali Mir</dc:creator>
  <cp:lastModifiedBy>Ata Ul Mohsin</cp:lastModifiedBy>
  <cp:revision>214</cp:revision>
  <dcterms:created xsi:type="dcterms:W3CDTF">2023-08-20T04:10:26Z</dcterms:created>
  <dcterms:modified xsi:type="dcterms:W3CDTF">2024-04-27T04:42:45Z</dcterms:modified>
</cp:coreProperties>
</file>