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7" r:id="rId22"/>
    <p:sldId id="288" r:id="rId23"/>
    <p:sldId id="289" r:id="rId24"/>
    <p:sldId id="290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78982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99a822c0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99a822c0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99a822c0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99a822c0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99a822c0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99a822c0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99a822c0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99a822c0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99a822c0f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99a822c0f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99a822c0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99a822c0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aa591d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aa591d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9aa591db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9aa591db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9a822c0f_4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9a822c0f_4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99a822c0f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99a822c0f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99a822c0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99a822c0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9aa591db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9aa591db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99a822c0f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99a822c0f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99a822c0f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99a822c0f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9aa591d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9aa591d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99a822c0f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99a822c0f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9a822c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99a822c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99a822c0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99a822c0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99a822c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99a822c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431320" y="-25879"/>
            <a:ext cx="112833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7200"/>
            </a:pPr>
            <a:r>
              <a:rPr lang="en-US" sz="7200" b="1" dirty="0" err="1"/>
              <a:t>C</a:t>
            </a:r>
            <a:r>
              <a:rPr lang="en-US" sz="7200" b="1" dirty="0" err="1">
                <a:solidFill>
                  <a:srgbClr val="C00000"/>
                </a:solidFill>
              </a:rPr>
              <a:t>OO</a:t>
            </a:r>
            <a:r>
              <a:rPr lang="en-US" sz="7200" b="1" dirty="0" err="1"/>
              <a:t>k</a:t>
            </a:r>
            <a:r>
              <a:rPr lang="en-US" sz="7200" b="1" dirty="0" err="1">
                <a:solidFill>
                  <a:srgbClr val="C00000"/>
                </a:solidFill>
              </a:rPr>
              <a:t>O</a:t>
            </a:r>
            <a:r>
              <a:rPr lang="en-US" sz="7200" b="1" dirty="0" err="1"/>
              <a:t>verfl</a:t>
            </a:r>
            <a:r>
              <a:rPr lang="en-US" sz="7200" b="1" dirty="0" err="1">
                <a:solidFill>
                  <a:srgbClr val="C00000"/>
                </a:solidFill>
              </a:rPr>
              <a:t>O</a:t>
            </a:r>
            <a:r>
              <a:rPr lang="en-US" sz="7200" b="1" dirty="0" err="1"/>
              <a:t>w</a:t>
            </a:r>
            <a:endParaRPr sz="7200" b="1" dirty="0"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1444218" y="218899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sz="3300" b="1" dirty="0">
                <a:solidFill>
                  <a:srgbClr val="C00000"/>
                </a:solidFill>
              </a:rPr>
              <a:t>Your Ingredients, Our Recipes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sz="3300" b="1" dirty="0">
                <a:solidFill>
                  <a:srgbClr val="C00000"/>
                </a:solidFill>
              </a:rPr>
              <a:t>Social Media Platform For Food lovers ,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endParaRPr sz="3300" b="1" dirty="0">
              <a:solidFill>
                <a:srgbClr val="C00000"/>
              </a:solidFill>
            </a:endParaRPr>
          </a:p>
        </p:txBody>
      </p:sp>
      <p:pic>
        <p:nvPicPr>
          <p:cNvPr id="89" name="Google Shape;89;p15" descr="Cartoon Of A Cook In The Kitchen Stock Illustration - Illustration of good,  taste: 222829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6218" y="3190610"/>
            <a:ext cx="4200150" cy="41578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1012625" y="3548775"/>
            <a:ext cx="3861300" cy="3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</a:t>
            </a:r>
            <a:endParaRPr lang="en-US" sz="1900"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2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3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hamd</a:t>
            </a:r>
            <a:r>
              <a:rPr lang="en-US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Droob</a:t>
            </a:r>
            <a:r>
              <a:rPr lang="en-US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Ataa</a:t>
            </a:r>
            <a:r>
              <a:rPr lang="en-US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Shaqour</a:t>
            </a:r>
            <a:r>
              <a:rPr lang="en-US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3274" y="4192726"/>
            <a:ext cx="120467" cy="736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7319" y="996333"/>
            <a:ext cx="248974" cy="193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88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3983" y="4168292"/>
            <a:ext cx="505366" cy="78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8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9942" y="5157525"/>
            <a:ext cx="505366" cy="78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10981" y="996333"/>
            <a:ext cx="248974" cy="193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9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1136" y="996333"/>
            <a:ext cx="248974" cy="193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9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27991" y="989971"/>
            <a:ext cx="248974" cy="193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 descr="C:\Users\hp\Desktop\seniorGraduationProject2022_cookOverflow\static\images\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669" y="196728"/>
            <a:ext cx="1788430" cy="159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838200" y="71350"/>
            <a:ext cx="10515600" cy="653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Product Features:.</a:t>
            </a:r>
            <a:endParaRPr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dirty="0">
                <a:solidFill>
                  <a:schemeClr val="tx1"/>
                </a:solidFill>
              </a:rPr>
              <a:t>Ingredients-to-recipe feature</a:t>
            </a:r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dirty="0">
                <a:solidFill>
                  <a:schemeClr val="tx1"/>
                </a:solidFill>
              </a:rPr>
              <a:t>Full </a:t>
            </a:r>
            <a:r>
              <a:rPr lang="en-US" dirty="0" err="1">
                <a:solidFill>
                  <a:schemeClr val="tx1"/>
                </a:solidFill>
              </a:rPr>
              <a:t>Socail</a:t>
            </a:r>
            <a:r>
              <a:rPr lang="en-US" dirty="0">
                <a:solidFill>
                  <a:schemeClr val="tx1"/>
                </a:solidFill>
              </a:rPr>
              <a:t> Media </a:t>
            </a:r>
            <a:r>
              <a:rPr lang="en-US" dirty="0" err="1">
                <a:solidFill>
                  <a:schemeClr val="tx1"/>
                </a:solidFill>
              </a:rPr>
              <a:t>Platfrom</a:t>
            </a:r>
            <a:r>
              <a:rPr lang="en-US" dirty="0">
                <a:solidFill>
                  <a:schemeClr val="tx1"/>
                </a:solidFill>
              </a:rPr>
              <a:t> (Notifications, Posts ,</a:t>
            </a:r>
            <a:r>
              <a:rPr lang="en-US" dirty="0" err="1">
                <a:solidFill>
                  <a:schemeClr val="tx1"/>
                </a:solidFill>
              </a:rPr>
              <a:t>Comments,Rating</a:t>
            </a:r>
            <a:r>
              <a:rPr lang="en-US" dirty="0">
                <a:solidFill>
                  <a:schemeClr val="tx1"/>
                </a:solidFill>
              </a:rPr>
              <a:t> ,Tags…)</a:t>
            </a:r>
            <a:endParaRPr dirty="0">
              <a:solidFill>
                <a:schemeClr val="tx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dirty="0">
                <a:solidFill>
                  <a:schemeClr val="tx1"/>
                </a:solidFill>
              </a:rPr>
              <a:t>Image-to-recipe feature(under </a:t>
            </a:r>
            <a:r>
              <a:rPr lang="en-US" dirty="0" err="1">
                <a:solidFill>
                  <a:schemeClr val="tx1"/>
                </a:solidFill>
              </a:rPr>
              <a:t>Rsearch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  <a:p>
            <a:pPr lvl="1" indent="-3810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400"/>
              <a:buFont typeface="Arial"/>
              <a:buChar char="○"/>
            </a:pPr>
            <a:r>
              <a:rPr lang="en-US" dirty="0">
                <a:solidFill>
                  <a:schemeClr val="tx1"/>
                </a:solidFill>
              </a:rPr>
              <a:t>Nutritional analysis for every recipe(under </a:t>
            </a:r>
            <a:r>
              <a:rPr lang="en-US" dirty="0" err="1">
                <a:solidFill>
                  <a:schemeClr val="tx1"/>
                </a:solidFill>
              </a:rPr>
              <a:t>Rsearch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User Interface Requirements:</a:t>
            </a:r>
            <a:endParaRPr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dirty="0">
                <a:solidFill>
                  <a:schemeClr val="tx1"/>
                </a:solidFill>
              </a:rPr>
              <a:t>Easy to use dynamic website which runs on exhaustive set of devices and which is capable of handling heavy user load.</a:t>
            </a:r>
            <a:endParaRPr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Hardware Requirements:</a:t>
            </a:r>
            <a:endParaRPr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dirty="0">
                <a:solidFill>
                  <a:schemeClr val="tx1"/>
                </a:solidFill>
              </a:rPr>
              <a:t>High end computational machine required for Web Scraping and ML Model training if required.</a:t>
            </a:r>
            <a:endParaRPr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Software Requirements:</a:t>
            </a:r>
            <a:endParaRPr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dirty="0">
                <a:solidFill>
                  <a:schemeClr val="tx1"/>
                </a:solidFill>
              </a:rPr>
              <a:t>3rd Party dependencies required for Web Scraping (like BeautifulSoup, </a:t>
            </a:r>
            <a:r>
              <a:rPr lang="en-US" dirty="0" err="1">
                <a:solidFill>
                  <a:schemeClr val="tx1"/>
                </a:solidFill>
              </a:rPr>
              <a:t>JSoup</a:t>
            </a:r>
            <a:r>
              <a:rPr lang="en-US" dirty="0">
                <a:solidFill>
                  <a:schemeClr val="tx1"/>
                </a:solidFill>
              </a:rPr>
              <a:t>), Model Training script (like Tensorflow, Keras, </a:t>
            </a:r>
            <a:r>
              <a:rPr lang="en-US" dirty="0" err="1">
                <a:solidFill>
                  <a:schemeClr val="tx1"/>
                </a:solidFill>
              </a:rPr>
              <a:t>Pytorch</a:t>
            </a:r>
            <a:r>
              <a:rPr lang="en-US" dirty="0">
                <a:solidFill>
                  <a:schemeClr val="tx1"/>
                </a:solidFill>
              </a:rPr>
              <a:t>) and Web interfaces (React or Vue for frontend, Flask, Express or Django for backend).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838199" y="394149"/>
            <a:ext cx="10515600" cy="578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C00000"/>
                </a:solidFill>
              </a:rPr>
              <a:t>Week 3</a:t>
            </a:r>
            <a:endParaRPr sz="32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 dirty="0">
                <a:solidFill>
                  <a:srgbClr val="0070C0"/>
                </a:solidFill>
              </a:rPr>
              <a:t>Exploring datasets and websites for scrapping (if required):</a:t>
            </a:r>
            <a:endParaRPr u="sng" dirty="0">
              <a:solidFill>
                <a:srgbClr val="0070C0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Looked up for the existing datasets on the internet.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Found one nearly exhaustive dataset by MIT, but the access was not public, wasn’t accessible.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Could not find any other dataset related to the Recipe name along with ingredients and instructions.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Created the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Repository for the project -</a:t>
            </a:r>
            <a:r>
              <a:rPr lang="en-US" dirty="0" err="1">
                <a:solidFill>
                  <a:schemeClr val="tx1"/>
                </a:solidFill>
              </a:rPr>
              <a:t>Cookoverflow</a:t>
            </a:r>
            <a:r>
              <a:rPr lang="en-US" dirty="0">
                <a:solidFill>
                  <a:schemeClr val="tx1"/>
                </a:solidFill>
              </a:rPr>
              <a:t> (Currently the repository is private)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838200" y="414775"/>
            <a:ext cx="10515600" cy="608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C00000"/>
                </a:solidFill>
              </a:rPr>
              <a:t>Week 4</a:t>
            </a:r>
            <a:endParaRPr sz="32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70C0"/>
                </a:solidFill>
              </a:rPr>
              <a:t>Scraping Websites:</a:t>
            </a:r>
            <a:endParaRPr dirty="0">
              <a:solidFill>
                <a:srgbClr val="434343"/>
              </a:solidFill>
            </a:endParaRPr>
          </a:p>
          <a:p>
            <a:pPr marL="457200" lvl="0" indent="-40322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chemeClr val="tx1"/>
                </a:solidFill>
              </a:rPr>
              <a:t>Shortlisted three websites suitable for ingredient-recipe dataset:</a:t>
            </a:r>
            <a:endParaRPr sz="2750" dirty="0">
              <a:solidFill>
                <a:schemeClr val="tx1"/>
              </a:solidFill>
            </a:endParaRPr>
          </a:p>
          <a:p>
            <a:pPr marL="914400" lvl="1" indent="-4032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○"/>
            </a:pPr>
            <a:r>
              <a:rPr lang="en-US" sz="2750" dirty="0">
                <a:solidFill>
                  <a:schemeClr val="tx1"/>
                </a:solidFill>
              </a:rPr>
              <a:t>Epicurious</a:t>
            </a:r>
            <a:endParaRPr sz="2750" dirty="0">
              <a:solidFill>
                <a:schemeClr val="tx1"/>
              </a:solidFill>
            </a:endParaRPr>
          </a:p>
          <a:p>
            <a:pPr marL="914400" lvl="1" indent="-4032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○"/>
            </a:pPr>
            <a:r>
              <a:rPr lang="en-US" sz="2750" dirty="0">
                <a:solidFill>
                  <a:schemeClr val="tx1"/>
                </a:solidFill>
              </a:rPr>
              <a:t>All Recipes</a:t>
            </a:r>
            <a:endParaRPr sz="2750" dirty="0">
              <a:solidFill>
                <a:schemeClr val="tx1"/>
              </a:solidFill>
            </a:endParaRPr>
          </a:p>
          <a:p>
            <a:pPr marL="914400" lvl="1" indent="-4032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○"/>
            </a:pPr>
            <a:r>
              <a:rPr lang="en-US" sz="2750" dirty="0">
                <a:solidFill>
                  <a:schemeClr val="tx1"/>
                </a:solidFill>
              </a:rPr>
              <a:t>Food Network</a:t>
            </a:r>
            <a:endParaRPr sz="2750" dirty="0">
              <a:solidFill>
                <a:schemeClr val="tx1"/>
              </a:solidFill>
            </a:endParaRPr>
          </a:p>
          <a:p>
            <a:pPr marL="457200" lvl="0" indent="-4032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chemeClr val="tx1"/>
                </a:solidFill>
              </a:rPr>
              <a:t>Developed the code for scraping in python.</a:t>
            </a:r>
            <a:endParaRPr sz="2750" dirty="0">
              <a:solidFill>
                <a:schemeClr val="tx1"/>
              </a:solidFill>
            </a:endParaRPr>
          </a:p>
          <a:p>
            <a:pPr marL="457200" lvl="0" indent="-4032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chemeClr val="tx1"/>
                </a:solidFill>
              </a:rPr>
              <a:t>Scraped the websites using the </a:t>
            </a:r>
            <a:r>
              <a:rPr lang="en-US" sz="2750" b="1" dirty="0">
                <a:solidFill>
                  <a:schemeClr val="accent6">
                    <a:lumMod val="75000"/>
                  </a:schemeClr>
                </a:solidFill>
              </a:rPr>
              <a:t>BeautifulSoup </a:t>
            </a:r>
            <a:r>
              <a:rPr lang="en-US" sz="2750" dirty="0">
                <a:solidFill>
                  <a:schemeClr val="tx1"/>
                </a:solidFill>
              </a:rPr>
              <a:t>module in python.</a:t>
            </a:r>
            <a:endParaRPr sz="275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2" descr="How to Scrape a Website into Excel without programming - Simplified Web  Scraping">
            <a:extLst>
              <a:ext uri="{FF2B5EF4-FFF2-40B4-BE49-F238E27FC236}">
                <a16:creationId xmlns:a16="http://schemas.microsoft.com/office/drawing/2014/main" id="{31984BC3-8616-43B6-AA78-86BCC01D1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799" y="2891915"/>
            <a:ext cx="4268180" cy="188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838200" y="273200"/>
            <a:ext cx="10515600" cy="631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C00000"/>
                </a:solidFill>
              </a:rPr>
              <a:t>Week 5</a:t>
            </a:r>
            <a:endParaRPr sz="32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50" u="sng" dirty="0">
                <a:solidFill>
                  <a:srgbClr val="0070C0"/>
                </a:solidFill>
              </a:rPr>
              <a:t>Designing UML Diagrams:</a:t>
            </a:r>
            <a:endParaRPr sz="2750" u="sng" dirty="0">
              <a:solidFill>
                <a:srgbClr val="0070C0"/>
              </a:solidFill>
            </a:endParaRPr>
          </a:p>
          <a:p>
            <a:pPr marL="457200" lvl="0" indent="-4032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50"/>
              <a:buChar char="●"/>
            </a:pPr>
            <a:r>
              <a:rPr lang="en-US" sz="2750" dirty="0"/>
              <a:t>Use Case Diagram</a:t>
            </a:r>
            <a:endParaRPr sz="2750" dirty="0"/>
          </a:p>
          <a:p>
            <a:pPr marL="457200" lvl="0" indent="-403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0"/>
              <a:buChar char="●"/>
            </a:pPr>
            <a:r>
              <a:rPr lang="en-US" sz="2750" dirty="0"/>
              <a:t>Class Diagram</a:t>
            </a:r>
            <a:endParaRPr sz="2750" dirty="0"/>
          </a:p>
          <a:p>
            <a:pPr marL="457200" lvl="0" indent="-403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0"/>
              <a:buChar char="●"/>
            </a:pPr>
            <a:r>
              <a:rPr lang="en-US" sz="2750" dirty="0"/>
              <a:t>Sequence Diagram</a:t>
            </a:r>
            <a:endParaRPr sz="2750" dirty="0"/>
          </a:p>
          <a:p>
            <a:pPr marL="457200" lvl="0" indent="-403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0"/>
              <a:buChar char="●"/>
            </a:pPr>
            <a:r>
              <a:rPr lang="en-US" sz="2750" dirty="0"/>
              <a:t>Activity Diagram</a:t>
            </a:r>
            <a:endParaRPr sz="2750" dirty="0"/>
          </a:p>
          <a:p>
            <a:pPr marL="457200" lvl="0" indent="-403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0"/>
              <a:buChar char="●"/>
            </a:pPr>
            <a:r>
              <a:rPr lang="en-US" sz="2750" dirty="0"/>
              <a:t>State chart Diagram</a:t>
            </a:r>
            <a:endParaRPr sz="275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50" u="sng" dirty="0">
                <a:solidFill>
                  <a:srgbClr val="0070C0"/>
                </a:solidFill>
              </a:rPr>
              <a:t>Deep Learning Course:</a:t>
            </a:r>
            <a:endParaRPr sz="2750" u="sng" dirty="0">
              <a:solidFill>
                <a:srgbClr val="0070C0"/>
              </a:solidFill>
            </a:endParaRPr>
          </a:p>
          <a:p>
            <a:pPr marL="457200" lvl="0" indent="-403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rgbClr val="000000"/>
                </a:solidFill>
              </a:rPr>
              <a:t>Took a brief overview of the Machine learning specialization on Coursera by Andrew NG.</a:t>
            </a:r>
            <a:endParaRPr sz="2750" dirty="0">
              <a:solidFill>
                <a:srgbClr val="000000"/>
              </a:solidFill>
            </a:endParaRPr>
          </a:p>
          <a:p>
            <a:pPr marL="457200" lvl="0" indent="-403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rgbClr val="000000"/>
                </a:solidFill>
              </a:rPr>
              <a:t>Also referred to some online articles and tutorials regarding NLP.</a:t>
            </a:r>
            <a:endParaRPr sz="275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body" idx="1"/>
          </p:nvPr>
        </p:nvSpPr>
        <p:spPr>
          <a:xfrm>
            <a:off x="838200" y="120800"/>
            <a:ext cx="10515600" cy="658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Week 6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u="sng" dirty="0">
                <a:solidFill>
                  <a:srgbClr val="0070C0"/>
                </a:solidFill>
              </a:rPr>
              <a:t>Writing code for training the model:</a:t>
            </a:r>
            <a:endParaRPr sz="2750" u="sng" dirty="0">
              <a:solidFill>
                <a:srgbClr val="0070C0"/>
              </a:solidFill>
            </a:endParaRPr>
          </a:p>
          <a:p>
            <a:pPr marL="457200" lvl="0" indent="-403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Char char="●"/>
            </a:pPr>
            <a:r>
              <a:rPr lang="en-US" sz="2750" dirty="0">
                <a:solidFill>
                  <a:schemeClr val="tx1"/>
                </a:solidFill>
              </a:rPr>
              <a:t>Drafted code in python using Google </a:t>
            </a:r>
            <a:r>
              <a:rPr lang="en-US" sz="2750" dirty="0" err="1">
                <a:solidFill>
                  <a:schemeClr val="tx1"/>
                </a:solidFill>
              </a:rPr>
              <a:t>Colab</a:t>
            </a:r>
            <a:r>
              <a:rPr lang="en-US" sz="2750" dirty="0">
                <a:solidFill>
                  <a:schemeClr val="tx1"/>
                </a:solidFill>
              </a:rPr>
              <a:t> for model training on input ingredients and giving recipes as the output.</a:t>
            </a:r>
            <a:endParaRPr sz="275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Week 7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50" u="sng" dirty="0">
                <a:solidFill>
                  <a:srgbClr val="0070C0"/>
                </a:solidFill>
              </a:rPr>
              <a:t>Training and Testing of the Model:</a:t>
            </a:r>
            <a:endParaRPr sz="2750" u="sng" dirty="0">
              <a:solidFill>
                <a:srgbClr val="434343"/>
              </a:solidFill>
            </a:endParaRPr>
          </a:p>
          <a:p>
            <a:pPr marL="457200" lvl="0" indent="-403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chemeClr val="tx1"/>
                </a:solidFill>
              </a:rPr>
              <a:t>Trained the Machine  learning model over 20 epochs on Google </a:t>
            </a:r>
            <a:r>
              <a:rPr lang="en-US" sz="2750" dirty="0" err="1">
                <a:solidFill>
                  <a:schemeClr val="tx1"/>
                </a:solidFill>
              </a:rPr>
              <a:t>Colab</a:t>
            </a:r>
            <a:r>
              <a:rPr lang="en-US" sz="2750" dirty="0">
                <a:solidFill>
                  <a:schemeClr val="tx1"/>
                </a:solidFill>
              </a:rPr>
              <a:t>.</a:t>
            </a:r>
            <a:endParaRPr sz="2750" dirty="0">
              <a:solidFill>
                <a:schemeClr val="tx1"/>
              </a:solidFill>
            </a:endParaRPr>
          </a:p>
          <a:p>
            <a:pPr marL="457200" lvl="0" indent="-403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chemeClr val="tx1"/>
                </a:solidFill>
              </a:rPr>
              <a:t>Tested the model and retrieved the output from the model.</a:t>
            </a:r>
            <a:endParaRPr sz="2750" dirty="0">
              <a:solidFill>
                <a:schemeClr val="tx1"/>
              </a:solidFill>
            </a:endParaRPr>
          </a:p>
          <a:p>
            <a:pPr marL="457200" lvl="0" indent="-403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chemeClr val="tx1"/>
                </a:solidFill>
              </a:rPr>
              <a:t>Requested Prof.  Melissa Smith from Clemson access for further training  on Palmetto (Clemson super Computer due to limited resources(13 GB RAM)in Google </a:t>
            </a:r>
            <a:r>
              <a:rPr lang="en-US" sz="2750" dirty="0" err="1">
                <a:solidFill>
                  <a:schemeClr val="tx1"/>
                </a:solidFill>
              </a:rPr>
              <a:t>Colab</a:t>
            </a:r>
            <a:r>
              <a:rPr lang="en-US" sz="2750" dirty="0">
                <a:solidFill>
                  <a:schemeClr val="tx1"/>
                </a:solidFill>
              </a:rPr>
              <a:t>.</a:t>
            </a:r>
            <a:endParaRPr sz="27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247F7E-15B4-4B8E-8D6A-B951C0B25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752" y="1096075"/>
            <a:ext cx="8286491" cy="4934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9C8D43-27AE-49E1-BCCB-DFD4931EA5FB}"/>
              </a:ext>
            </a:extLst>
          </p:cNvPr>
          <p:cNvSpPr txBox="1"/>
          <p:nvPr/>
        </p:nvSpPr>
        <p:spPr>
          <a:xfrm>
            <a:off x="3500714" y="233082"/>
            <a:ext cx="5190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"/>
                <a:cs typeface="Calibri"/>
                <a:sym typeface="Calibri"/>
              </a:rPr>
              <a:t>Data pipeline for </a:t>
            </a:r>
            <a:r>
              <a:rPr lang="en-US" sz="2800" b="1" dirty="0" err="1">
                <a:solidFill>
                  <a:srgbClr val="C00000"/>
                </a:solidFill>
                <a:latin typeface="Calibri"/>
                <a:cs typeface="Calibri"/>
                <a:sym typeface="Calibri"/>
              </a:rPr>
              <a:t>CookOverflow</a:t>
            </a:r>
            <a:endParaRPr lang="en-US" sz="2800" b="1" dirty="0">
              <a:solidFill>
                <a:srgbClr val="C00000"/>
              </a:solidFill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838200" y="149225"/>
            <a:ext cx="10515600" cy="668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Week 9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 dirty="0">
                <a:solidFill>
                  <a:srgbClr val="0070C0"/>
                </a:solidFill>
              </a:rPr>
              <a:t>Started developing the Website:</a:t>
            </a:r>
            <a:endParaRPr u="sng" dirty="0">
              <a:solidFill>
                <a:srgbClr val="0070C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Started developing the 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website’s front end using 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Front End Basic </a:t>
            </a:r>
            <a:r>
              <a:rPr lang="en-US" dirty="0" err="1">
                <a:solidFill>
                  <a:schemeClr val="tx1"/>
                </a:solidFill>
              </a:rPr>
              <a:t>Technolgies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Website Layout designed 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before the start of actual 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implementation by 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team discussions and 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brainstorming.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875" y="1695775"/>
            <a:ext cx="5332700" cy="47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0"/>
          <p:cNvSpPr/>
          <p:nvPr/>
        </p:nvSpPr>
        <p:spPr>
          <a:xfrm>
            <a:off x="10245675" y="2805625"/>
            <a:ext cx="528900" cy="19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0"/>
          <p:cNvSpPr/>
          <p:nvPr/>
        </p:nvSpPr>
        <p:spPr>
          <a:xfrm>
            <a:off x="9559875" y="2805625"/>
            <a:ext cx="528900" cy="19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0"/>
          <p:cNvSpPr/>
          <p:nvPr/>
        </p:nvSpPr>
        <p:spPr>
          <a:xfrm>
            <a:off x="8874075" y="2805625"/>
            <a:ext cx="528900" cy="19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0"/>
          <p:cNvSpPr txBox="1"/>
          <p:nvPr/>
        </p:nvSpPr>
        <p:spPr>
          <a:xfrm>
            <a:off x="6940062" y="2706475"/>
            <a:ext cx="1349220" cy="1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Cook overflow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0"/>
          <p:cNvSpPr txBox="1"/>
          <p:nvPr/>
        </p:nvSpPr>
        <p:spPr>
          <a:xfrm>
            <a:off x="6038025" y="6352200"/>
            <a:ext cx="5332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Wireframing done on </a:t>
            </a:r>
            <a:r>
              <a:rPr lang="en-US" sz="1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https://balsamiq.com/</a:t>
            </a:r>
            <a:endParaRPr sz="17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body" idx="1"/>
          </p:nvPr>
        </p:nvSpPr>
        <p:spPr>
          <a:xfrm>
            <a:off x="838200" y="452675"/>
            <a:ext cx="10386300" cy="58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Week 10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70C0"/>
                </a:solidFill>
              </a:rPr>
              <a:t>Developing the Website backend and Integrating with front end:</a:t>
            </a:r>
            <a:endParaRPr b="1" dirty="0">
              <a:solidFill>
                <a:srgbClr val="434343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Developing the website’s backend using the </a:t>
            </a:r>
            <a:r>
              <a:rPr lang="en-US" dirty="0" err="1">
                <a:solidFill>
                  <a:schemeClr val="tx1"/>
                </a:solidFill>
              </a:rPr>
              <a:t>Django</a:t>
            </a:r>
            <a:r>
              <a:rPr lang="en-US" dirty="0">
                <a:solidFill>
                  <a:schemeClr val="tx1"/>
                </a:solidFill>
              </a:rPr>
              <a:t> framework of python.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Started integrating the frontend and the backend.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Continued with the frontend of the website.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Updated the Project SRS according to further scope of the project.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457199" y="-92075"/>
            <a:ext cx="11369615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6363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 dirty="0">
                <a:solidFill>
                  <a:srgbClr val="C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Updated Software Requirements Specification (SRS)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68" name="Google Shape;268;p42"/>
          <p:cNvSpPr txBox="1">
            <a:spLocks noGrp="1"/>
          </p:cNvSpPr>
          <p:nvPr>
            <p:ph type="body" idx="1"/>
          </p:nvPr>
        </p:nvSpPr>
        <p:spPr>
          <a:xfrm>
            <a:off x="838200" y="978250"/>
            <a:ext cx="10515600" cy="568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Purpose: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/>
              <a:t>to develop a system which primarily is capable of generating extensive recipes out of given set of ingredients.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Intended Audience: 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Any person of any age group, any region and any profession who loves exploring food.</a:t>
            </a:r>
            <a:endParaRPr sz="2800"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A very large size audience!!!</a:t>
            </a:r>
            <a:endParaRPr sz="2800"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Scope: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strike="sngStrike" dirty="0">
                <a:solidFill>
                  <a:srgbClr val="FF0000"/>
                </a:solidFill>
              </a:rPr>
              <a:t>Fetch/</a:t>
            </a:r>
            <a:r>
              <a:rPr lang="en-US" sz="2800" dirty="0"/>
              <a:t>Scrap relevant dataset.</a:t>
            </a:r>
            <a:endParaRPr sz="2800"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Decide upon apt deep learning technique for text generation.</a:t>
            </a:r>
            <a:endParaRPr sz="2800"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Train the ML Model by varying hyper parameters.</a:t>
            </a:r>
            <a:endParaRPr sz="2800"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Develop high-tech and easy-to-use user interface system.</a:t>
            </a:r>
            <a:endParaRPr sz="2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body" idx="1"/>
          </p:nvPr>
        </p:nvSpPr>
        <p:spPr>
          <a:xfrm>
            <a:off x="838200" y="398025"/>
            <a:ext cx="10515600" cy="679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b="1" dirty="0"/>
              <a:t>Product Features:</a:t>
            </a:r>
            <a:endParaRPr b="1"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Ingredients-to-recipe feature</a:t>
            </a:r>
            <a:endParaRPr sz="2800"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Image-to-recipe feature (under Research )</a:t>
            </a:r>
            <a:endParaRPr sz="2800"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○"/>
            </a:pPr>
            <a:r>
              <a:rPr lang="en-US" sz="2800" strike="sngStrike" dirty="0">
                <a:solidFill>
                  <a:srgbClr val="FF0000"/>
                </a:solidFill>
              </a:rPr>
              <a:t>Nutritional analysis for every recipe </a:t>
            </a:r>
            <a:r>
              <a:rPr lang="en-US" sz="2800" dirty="0">
                <a:solidFill>
                  <a:srgbClr val="FF0000"/>
                </a:solidFill>
              </a:rPr>
              <a:t>(relevant dataset was not available and web scraping was not feasible)</a:t>
            </a:r>
            <a:endParaRPr sz="2800" dirty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D10D"/>
              </a:buClr>
              <a:buSzPts val="2200"/>
              <a:buChar char="○"/>
            </a:pPr>
            <a:r>
              <a:rPr lang="en-US" sz="2800" dirty="0">
                <a:solidFill>
                  <a:srgbClr val="0DD10D"/>
                </a:solidFill>
              </a:rPr>
              <a:t>Cuisine and corresponding recipes feature.</a:t>
            </a:r>
            <a:endParaRPr sz="2800" dirty="0">
              <a:solidFill>
                <a:srgbClr val="0DD10D"/>
              </a:solidFill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D10D"/>
              </a:buClr>
              <a:buSzPts val="2200"/>
              <a:buChar char="○"/>
            </a:pPr>
            <a:r>
              <a:rPr lang="en-US" sz="2800" dirty="0">
                <a:solidFill>
                  <a:srgbClr val="0DD10D"/>
                </a:solidFill>
              </a:rPr>
              <a:t>Adding few other features to improve user experience.</a:t>
            </a:r>
            <a:endParaRPr sz="2800" dirty="0">
              <a:solidFill>
                <a:srgbClr val="0DD10D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b="1" dirty="0"/>
              <a:t>User Interface Requirements: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Easy to use dynamic Social Platform which runs on exhaustive set of devices and which is capable of handling heavy user load.</a:t>
            </a:r>
            <a:endParaRPr sz="2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C00000"/>
                </a:solidFill>
              </a:rPr>
              <a:t>Problem Statement?</a:t>
            </a:r>
            <a:endParaRPr sz="48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609600" y="1223375"/>
            <a:ext cx="6964392" cy="538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60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300"/>
              <a:buChar char="•"/>
            </a:pPr>
            <a:r>
              <a:rPr lang="en-US" sz="2700" dirty="0"/>
              <a:t>Often, people get into a situation that they want to cook something delicious but are 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short on ingredients </a:t>
            </a:r>
            <a:r>
              <a:rPr lang="en-US" sz="2700" dirty="0"/>
              <a:t>at home.</a:t>
            </a:r>
            <a:endParaRPr sz="2700" dirty="0"/>
          </a:p>
          <a:p>
            <a:pPr marL="228600" marR="0" lvl="0" indent="-260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300"/>
              <a:buChar char="•"/>
            </a:pPr>
            <a:r>
              <a:rPr lang="en-US" sz="2700" dirty="0"/>
              <a:t>Many times people see an 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image</a:t>
            </a:r>
            <a:r>
              <a:rPr lang="en-US" sz="2700" dirty="0"/>
              <a:t> of a delicious looking dish, but they don't know it’s recipe.</a:t>
            </a:r>
            <a:endParaRPr sz="2700" dirty="0"/>
          </a:p>
          <a:p>
            <a:pPr marL="228600" marR="0" lvl="0" indent="-260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300"/>
              <a:buChar char="•"/>
            </a:pPr>
            <a:r>
              <a:rPr lang="en-US" sz="2700" dirty="0"/>
              <a:t>We aim to make a user aware about the various dishes which can be cooked from available set of ingredients or an input image given by a user.</a:t>
            </a:r>
            <a:endParaRPr sz="2700" dirty="0"/>
          </a:p>
        </p:txBody>
      </p:sp>
      <p:pic>
        <p:nvPicPr>
          <p:cNvPr id="2" name="Google Shape;105;p17" descr="Confused Cook Stock Illustrations – 166 Confused Cook Stock Illustrations,  Vectors &amp; Clipart - Dreamstime">
            <a:extLst>
              <a:ext uri="{FF2B5EF4-FFF2-40B4-BE49-F238E27FC236}">
                <a16:creationId xmlns:a16="http://schemas.microsoft.com/office/drawing/2014/main" id="{373DA9FA-C52E-4589-9DBF-DB1AE954A2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9701" y="992037"/>
            <a:ext cx="2947943" cy="44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>
            <a:spLocks noGrp="1"/>
          </p:cNvSpPr>
          <p:nvPr>
            <p:ph type="body" idx="1"/>
          </p:nvPr>
        </p:nvSpPr>
        <p:spPr>
          <a:xfrm>
            <a:off x="838200" y="500700"/>
            <a:ext cx="10515600" cy="582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 b="1" dirty="0"/>
              <a:t>Hardware Requirements:</a:t>
            </a:r>
            <a:endParaRPr sz="2600" b="1" dirty="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High end computational machine required for Web Scraping and ML Model training if required.</a:t>
            </a:r>
            <a:endParaRPr sz="2600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600" dirty="0"/>
              <a:t>Used </a:t>
            </a:r>
            <a:r>
              <a:rPr lang="en-US" sz="2900" dirty="0">
                <a:solidFill>
                  <a:srgbClr val="434343"/>
                </a:solidFill>
              </a:rPr>
              <a:t>Google </a:t>
            </a:r>
            <a:r>
              <a:rPr lang="en-US" sz="2900" dirty="0" err="1">
                <a:solidFill>
                  <a:srgbClr val="434343"/>
                </a:solidFill>
              </a:rPr>
              <a:t>Colab</a:t>
            </a:r>
            <a:r>
              <a:rPr lang="en-US" sz="2900" dirty="0">
                <a:solidFill>
                  <a:srgbClr val="434343"/>
                </a:solidFill>
              </a:rPr>
              <a:t> and Clemson University Supercomputer </a:t>
            </a:r>
            <a:r>
              <a:rPr lang="en-US" sz="2900" dirty="0" err="1">
                <a:solidFill>
                  <a:srgbClr val="434343"/>
                </a:solidFill>
              </a:rPr>
              <a:t>Palmeto</a:t>
            </a:r>
            <a:r>
              <a:rPr lang="en-US" sz="2900" dirty="0">
                <a:solidFill>
                  <a:srgbClr val="434343"/>
                </a:solidFill>
              </a:rPr>
              <a:t>  (using </a:t>
            </a:r>
            <a:r>
              <a:rPr lang="en-US" sz="2900" dirty="0" err="1">
                <a:solidFill>
                  <a:srgbClr val="434343"/>
                </a:solidFill>
              </a:rPr>
              <a:t>docker</a:t>
            </a:r>
            <a:r>
              <a:rPr lang="en-US" sz="2900" dirty="0">
                <a:solidFill>
                  <a:srgbClr val="434343"/>
                </a:solidFill>
              </a:rPr>
              <a:t> and </a:t>
            </a:r>
            <a:r>
              <a:rPr lang="en-US" sz="2900" dirty="0" err="1">
                <a:solidFill>
                  <a:srgbClr val="434343"/>
                </a:solidFill>
              </a:rPr>
              <a:t>Teamviewer</a:t>
            </a:r>
            <a:r>
              <a:rPr lang="en-US" sz="2900" dirty="0">
                <a:solidFill>
                  <a:srgbClr val="434343"/>
                </a:solidFill>
              </a:rPr>
              <a:t> for training ML Models.</a:t>
            </a:r>
            <a:endParaRPr sz="2600" dirty="0"/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b="1" dirty="0"/>
              <a:t>Software Requirements:</a:t>
            </a:r>
            <a:endParaRPr sz="2600" b="1" dirty="0"/>
          </a:p>
          <a:p>
            <a:pPr lvl="1" indent="-393700">
              <a:lnSpc>
                <a:spcPct val="115000"/>
              </a:lnSpc>
              <a:spcBef>
                <a:spcPts val="0"/>
              </a:spcBef>
              <a:buSzPts val="2600"/>
              <a:buChar char="○"/>
            </a:pPr>
            <a:r>
              <a:rPr lang="en-US" sz="2600" dirty="0"/>
              <a:t>3rd Party dependencies required for Web Scraping (like </a:t>
            </a:r>
            <a:r>
              <a:rPr lang="en-US" sz="2600" dirty="0">
                <a:solidFill>
                  <a:srgbClr val="0DD10D"/>
                </a:solidFill>
              </a:rPr>
              <a:t>BeautifulSoup</a:t>
            </a:r>
            <a:r>
              <a:rPr lang="en-US" sz="2600" dirty="0"/>
              <a:t>, </a:t>
            </a:r>
            <a:r>
              <a:rPr lang="en-US" sz="2600" strike="sngStrike" dirty="0" err="1">
                <a:solidFill>
                  <a:srgbClr val="FF0000"/>
                </a:solidFill>
              </a:rPr>
              <a:t>JSoup</a:t>
            </a:r>
            <a:r>
              <a:rPr lang="en-US" sz="2600" dirty="0"/>
              <a:t>), Model Training script (like </a:t>
            </a:r>
            <a:r>
              <a:rPr lang="en-US" sz="2600" dirty="0">
                <a:solidFill>
                  <a:srgbClr val="0DD10D"/>
                </a:solidFill>
              </a:rPr>
              <a:t>Tensorflow, Keras</a:t>
            </a:r>
            <a:r>
              <a:rPr lang="en-US" sz="2600" dirty="0"/>
              <a:t>, </a:t>
            </a:r>
            <a:r>
              <a:rPr lang="en-US" sz="2600" strike="sngStrike" dirty="0" err="1">
                <a:solidFill>
                  <a:srgbClr val="FF0000"/>
                </a:solidFill>
              </a:rPr>
              <a:t>Pytorch</a:t>
            </a:r>
            <a:r>
              <a:rPr lang="en-US" sz="2600" dirty="0"/>
              <a:t>) and Web interfaces (</a:t>
            </a:r>
            <a:r>
              <a:rPr lang="en-US" sz="2600" dirty="0">
                <a:solidFill>
                  <a:srgbClr val="0DD10D"/>
                </a:solidFill>
              </a:rPr>
              <a:t>HTML ,CSS ,</a:t>
            </a:r>
            <a:r>
              <a:rPr lang="en-US" sz="2600" dirty="0" err="1">
                <a:solidFill>
                  <a:srgbClr val="0DD10D"/>
                </a:solidFill>
              </a:rPr>
              <a:t>Javascript,Bootstap,JQuiry</a:t>
            </a:r>
            <a:r>
              <a:rPr lang="en-US" sz="2600" dirty="0">
                <a:solidFill>
                  <a:srgbClr val="0DD10D"/>
                </a:solidFill>
              </a:rPr>
              <a:t> </a:t>
            </a:r>
            <a:r>
              <a:rPr lang="en-US" sz="2600" dirty="0"/>
              <a:t> ,</a:t>
            </a:r>
            <a:r>
              <a:rPr lang="en-US" sz="2600" strike="sngStrike" dirty="0">
                <a:solidFill>
                  <a:srgbClr val="FF0000"/>
                </a:solidFill>
              </a:rPr>
              <a:t> Reactor </a:t>
            </a:r>
            <a:r>
              <a:rPr lang="en-US" sz="2600" strike="sngStrike" dirty="0" err="1">
                <a:solidFill>
                  <a:srgbClr val="FF0000"/>
                </a:solidFill>
              </a:rPr>
              <a:t>Vue</a:t>
            </a:r>
            <a:r>
              <a:rPr lang="en-US" sz="2600" dirty="0"/>
              <a:t> for frontend,</a:t>
            </a:r>
            <a:r>
              <a:rPr lang="en-US" sz="2600" dirty="0">
                <a:solidFill>
                  <a:srgbClr val="0DD10D"/>
                </a:solidFill>
              </a:rPr>
              <a:t> </a:t>
            </a:r>
            <a:r>
              <a:rPr lang="en-US" sz="2600" dirty="0" err="1">
                <a:solidFill>
                  <a:srgbClr val="0DD10D"/>
                </a:solidFill>
              </a:rPr>
              <a:t>Django</a:t>
            </a:r>
            <a:r>
              <a:rPr lang="en-US" sz="2600" strike="sngStrike" dirty="0">
                <a:solidFill>
                  <a:srgbClr val="FF0000"/>
                </a:solidFill>
              </a:rPr>
              <a:t>, Express or </a:t>
            </a:r>
            <a:r>
              <a:rPr lang="en-US" sz="2600" strike="sngStrike" dirty="0" err="1">
                <a:solidFill>
                  <a:srgbClr val="FF0000"/>
                </a:solidFill>
              </a:rPr>
              <a:t>Flask</a:t>
            </a:r>
            <a:r>
              <a:rPr lang="en-US" sz="2600" dirty="0" err="1"/>
              <a:t>for</a:t>
            </a:r>
            <a:r>
              <a:rPr lang="en-US" sz="2600" dirty="0"/>
              <a:t> backend).</a:t>
            </a:r>
            <a:endParaRPr sz="26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body" idx="1"/>
          </p:nvPr>
        </p:nvSpPr>
        <p:spPr>
          <a:xfrm>
            <a:off x="838200" y="450350"/>
            <a:ext cx="10515600" cy="639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C00000"/>
                </a:solidFill>
              </a:rPr>
              <a:t>Week 12</a:t>
            </a:r>
            <a:endParaRPr sz="32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70C0"/>
                </a:solidFill>
              </a:rPr>
              <a:t>Completed scrapping and started preparing model training code:</a:t>
            </a:r>
            <a:endParaRPr u="sng" dirty="0">
              <a:solidFill>
                <a:srgbClr val="0070C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Continued development of website by adding certain features to it(login page).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Started scraping websites to get dataset for Cuisine-to-Recipe.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>
            <a:spLocks noGrp="1"/>
          </p:cNvSpPr>
          <p:nvPr>
            <p:ph type="body" idx="1"/>
          </p:nvPr>
        </p:nvSpPr>
        <p:spPr>
          <a:xfrm>
            <a:off x="838200" y="452675"/>
            <a:ext cx="10515600" cy="58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C00000"/>
                </a:solidFill>
              </a:rPr>
              <a:t>Week 11-13</a:t>
            </a:r>
            <a:endParaRPr sz="32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 dirty="0">
                <a:solidFill>
                  <a:srgbClr val="0070C0"/>
                </a:solidFill>
              </a:rPr>
              <a:t>Further Developed the </a:t>
            </a:r>
            <a:r>
              <a:rPr lang="en-US" u="sng" dirty="0" err="1">
                <a:solidFill>
                  <a:srgbClr val="0070C0"/>
                </a:solidFill>
              </a:rPr>
              <a:t>Cookoverflwo</a:t>
            </a:r>
            <a:r>
              <a:rPr lang="en-US" u="sng" dirty="0">
                <a:solidFill>
                  <a:srgbClr val="0070C0"/>
                </a:solidFill>
              </a:rPr>
              <a:t> Website:</a:t>
            </a:r>
            <a:endParaRPr u="sng" dirty="0">
              <a:solidFill>
                <a:srgbClr val="0070C0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Developed the website’s front end </a:t>
            </a: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Added additional features/components like login page, user dashboard, favourite recipe feature, about us </a:t>
            </a:r>
            <a:r>
              <a:rPr lang="en-US" dirty="0" err="1">
                <a:solidFill>
                  <a:schemeClr val="tx1"/>
                </a:solidFill>
              </a:rPr>
              <a:t>page,notifications</a:t>
            </a:r>
            <a:r>
              <a:rPr lang="en-US" dirty="0">
                <a:solidFill>
                  <a:schemeClr val="tx1"/>
                </a:solidFill>
              </a:rPr>
              <a:t> ,Profiles ,Tags ,Follow/</a:t>
            </a:r>
            <a:r>
              <a:rPr lang="en-US" dirty="0" err="1">
                <a:solidFill>
                  <a:schemeClr val="tx1"/>
                </a:solidFill>
              </a:rPr>
              <a:t>Unflollow</a:t>
            </a:r>
            <a:r>
              <a:rPr lang="en-US" dirty="0">
                <a:solidFill>
                  <a:schemeClr val="tx1"/>
                </a:solidFill>
              </a:rPr>
              <a:t> ,Likes ,Comments, Update Profile, Post (Image ,Text ,Video ,Tag),Search ,Friends View  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Integrated front end components with each other.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Integrated front end with Backend ,And sending Info From Our Website to the Model to update its recipe Data Set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>
            <a:spLocks noGrp="1"/>
          </p:cNvSpPr>
          <p:nvPr>
            <p:ph type="title"/>
          </p:nvPr>
        </p:nvSpPr>
        <p:spPr>
          <a:xfrm>
            <a:off x="838200" y="-158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C00000"/>
                </a:solidFill>
              </a:rPr>
              <a:t>Further Scope Of The Project...</a:t>
            </a:r>
            <a:endParaRPr dirty="0"/>
          </a:p>
        </p:txBody>
      </p:sp>
      <p:sp>
        <p:nvSpPr>
          <p:cNvPr id="299" name="Google Shape;299;p48"/>
          <p:cNvSpPr txBox="1">
            <a:spLocks noGrp="1"/>
          </p:cNvSpPr>
          <p:nvPr>
            <p:ph type="body" idx="1"/>
          </p:nvPr>
        </p:nvSpPr>
        <p:spPr>
          <a:xfrm>
            <a:off x="762000" y="1216025"/>
            <a:ext cx="10515600" cy="559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u="sng" dirty="0">
                <a:solidFill>
                  <a:srgbClr val="0070C0"/>
                </a:solidFill>
              </a:rPr>
              <a:t>CURRENT CHALLENGES:</a:t>
            </a:r>
            <a:endParaRPr sz="2700" u="sng" dirty="0">
              <a:solidFill>
                <a:srgbClr val="0070C0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●"/>
            </a:pPr>
            <a:r>
              <a:rPr lang="en-US" sz="2700" dirty="0">
                <a:solidFill>
                  <a:schemeClr val="tx1"/>
                </a:solidFill>
              </a:rPr>
              <a:t>The Ingredients-to-Recipe recommender sometimes produces irrelevant outputs, due to constraint on dataset size, Image to Recipe Under Research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u="sng" dirty="0">
                <a:solidFill>
                  <a:srgbClr val="0070C0"/>
                </a:solidFill>
              </a:rPr>
              <a:t>FURTHER SCOPE:</a:t>
            </a: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●"/>
            </a:pPr>
            <a:r>
              <a:rPr lang="en-US" sz="2700" dirty="0">
                <a:solidFill>
                  <a:schemeClr val="tx1"/>
                </a:solidFill>
              </a:rPr>
              <a:t>Expanding our dataset and improving the recommender system model.</a:t>
            </a: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●"/>
            </a:pPr>
            <a:r>
              <a:rPr lang="en-US" sz="2700" dirty="0">
                <a:solidFill>
                  <a:schemeClr val="tx1"/>
                </a:solidFill>
              </a:rPr>
              <a:t>The Ingredients-to-recipe model can be further extended to image recommendation corresponding to the recipe.</a:t>
            </a:r>
            <a:endParaRPr sz="2700" dirty="0">
              <a:solidFill>
                <a:schemeClr val="tx1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●"/>
            </a:pPr>
            <a:r>
              <a:rPr lang="en-US" sz="2700" dirty="0">
                <a:solidFill>
                  <a:schemeClr val="tx1"/>
                </a:solidFill>
              </a:rPr>
              <a:t>Discussion forum for Q/A among the users.</a:t>
            </a: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●"/>
            </a:pPr>
            <a:r>
              <a:rPr lang="en-US" sz="2700" dirty="0">
                <a:solidFill>
                  <a:schemeClr val="tx1"/>
                </a:solidFill>
              </a:rPr>
              <a:t>Make our platform support Arabic.</a:t>
            </a:r>
          </a:p>
          <a:p>
            <a:pPr marL="571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None/>
            </a:pPr>
            <a:endParaRPr sz="2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9"/>
          <p:cNvPicPr preferRelativeResize="0"/>
          <p:nvPr/>
        </p:nvPicPr>
        <p:blipFill rotWithShape="1">
          <a:blip r:embed="rId3">
            <a:alphaModFix amt="94000"/>
          </a:blip>
          <a:srcRect/>
          <a:stretch/>
        </p:blipFill>
        <p:spPr>
          <a:xfrm>
            <a:off x="2124475" y="1315300"/>
            <a:ext cx="7943050" cy="42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838200" y="-92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n-US" sz="4800" b="1" dirty="0">
                <a:solidFill>
                  <a:srgbClr val="C00000"/>
                </a:solidFill>
              </a:rPr>
              <a:t>Our Contribution...</a:t>
            </a:r>
            <a:endParaRPr sz="4800" b="1" dirty="0">
              <a:solidFill>
                <a:srgbClr val="C00000"/>
              </a:solidFill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685800" y="1063625"/>
            <a:ext cx="11415300" cy="53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2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00"/>
              <a:buFont typeface="Arial"/>
              <a:buChar char="•"/>
            </a:pPr>
            <a:r>
              <a:rPr lang="en-US" sz="2700" u="sng" dirty="0">
                <a:solidFill>
                  <a:srgbClr val="0070C0"/>
                </a:solidFill>
              </a:rPr>
              <a:t>What already exists</a:t>
            </a:r>
            <a:r>
              <a:rPr lang="en-US" sz="2700" dirty="0">
                <a:solidFill>
                  <a:srgbClr val="0070C0"/>
                </a:solidFill>
              </a:rPr>
              <a:t>:</a:t>
            </a:r>
            <a:endParaRPr sz="2700" dirty="0">
              <a:solidFill>
                <a:srgbClr val="0070C0"/>
              </a:solidFill>
            </a:endParaRPr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Recipes-by-name search system</a:t>
            </a:r>
            <a:endParaRPr sz="2700" dirty="0"/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Recipes recommender system</a:t>
            </a:r>
            <a:endParaRPr sz="2700" dirty="0"/>
          </a:p>
          <a:p>
            <a:pPr marL="228600" lvl="0" indent="-222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u="sng" dirty="0">
                <a:solidFill>
                  <a:srgbClr val="0070C0"/>
                </a:solidFill>
              </a:rPr>
              <a:t>Existing Problems:</a:t>
            </a:r>
            <a:endParaRPr sz="2700" dirty="0"/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dirty="0"/>
              <a:t>No Recipes-by-Ingredients </a:t>
            </a:r>
            <a:r>
              <a:rPr lang="en-US" sz="2700"/>
              <a:t>search system</a:t>
            </a:r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There </a:t>
            </a:r>
            <a:r>
              <a:rPr lang="en-US" sz="2700" dirty="0"/>
              <a:t>is no platform combined search for recipes by ingredient and let users interact with each other.</a:t>
            </a:r>
            <a:endParaRPr sz="2700" dirty="0"/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No Ingredients-Recipe and Image-Recipe datasets.</a:t>
            </a:r>
            <a:endParaRPr sz="2700" dirty="0"/>
          </a:p>
          <a:p>
            <a:pPr marL="228600" lvl="0" indent="-222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u="sng" dirty="0">
                <a:solidFill>
                  <a:srgbClr val="0070C0"/>
                </a:solidFill>
              </a:rPr>
              <a:t>Our Contribution:</a:t>
            </a:r>
            <a:endParaRPr sz="2700" dirty="0"/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Scraped Ingredients-Recipe and Image-Recipe datasets.</a:t>
            </a:r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Build our Own Data From The Platform we Designed ,Making Data Pipeline.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700" dirty="0"/>
          </a:p>
        </p:txBody>
      </p:sp>
      <p:pic>
        <p:nvPicPr>
          <p:cNvPr id="1026" name="Picture 2" descr="Just A Day In Social Studies: Learning about Native American Tribes using  the Jigsaw Method!">
            <a:extLst>
              <a:ext uri="{FF2B5EF4-FFF2-40B4-BE49-F238E27FC236}">
                <a16:creationId xmlns:a16="http://schemas.microsoft.com/office/drawing/2014/main" id="{C3C89170-3FEC-46CA-9200-58FAE90EF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259" y="570776"/>
            <a:ext cx="3377629" cy="253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838200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C00000"/>
              </a:buClr>
              <a:buSzPts val="4800"/>
            </a:pPr>
            <a:r>
              <a:rPr lang="en-US" sz="4800" b="1" dirty="0">
                <a:solidFill>
                  <a:srgbClr val="C00000"/>
                </a:solidFill>
              </a:rPr>
              <a:t>What is </a:t>
            </a:r>
            <a:r>
              <a:rPr lang="en-US" sz="4800" b="1" dirty="0" err="1">
                <a:solidFill>
                  <a:srgbClr val="C00000"/>
                </a:solidFill>
              </a:rPr>
              <a:t>CookOverflow</a:t>
            </a:r>
            <a:r>
              <a:rPr lang="en-US" sz="4800" b="1" dirty="0">
                <a:solidFill>
                  <a:srgbClr val="C00000"/>
                </a:solidFill>
              </a:rPr>
              <a:t>?</a:t>
            </a:r>
            <a:endParaRPr sz="4800" b="1" dirty="0">
              <a:solidFill>
                <a:srgbClr val="C00000"/>
              </a:solidFill>
            </a:endParaRPr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762000" y="1216025"/>
            <a:ext cx="6699849" cy="52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2700" dirty="0"/>
              <a:t>A 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dynamic Social Media website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700" dirty="0"/>
              <a:t>incorporating 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machine learning techniques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sz="27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25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2700" dirty="0"/>
              <a:t>Search options:</a:t>
            </a:r>
            <a:endParaRPr sz="2700" dirty="0"/>
          </a:p>
          <a:p>
            <a:pPr marL="91440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2700" dirty="0"/>
              <a:t>Search by Ingredients</a:t>
            </a:r>
            <a:endParaRPr sz="2700" dirty="0"/>
          </a:p>
          <a:p>
            <a:pPr marL="91440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2700" dirty="0"/>
              <a:t>Search by image (under research )</a:t>
            </a:r>
            <a:endParaRPr sz="2700" dirty="0"/>
          </a:p>
          <a:p>
            <a:pPr marL="457200" lvl="0" indent="-425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2700" dirty="0"/>
              <a:t>Output: recipes from the website.</a:t>
            </a:r>
            <a:endParaRPr sz="2700" dirty="0"/>
          </a:p>
          <a:p>
            <a:pPr lvl="0" indent="-425450">
              <a:lnSpc>
                <a:spcPct val="115000"/>
              </a:lnSpc>
              <a:spcBef>
                <a:spcPts val="0"/>
              </a:spcBef>
              <a:buSzPts val="3100"/>
            </a:pPr>
            <a:r>
              <a:rPr lang="en-US" sz="2700" dirty="0"/>
              <a:t>It is a 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recommender system,</a:t>
            </a:r>
          </a:p>
          <a:p>
            <a:pPr marL="31750" lvl="0" indent="0">
              <a:lnSpc>
                <a:spcPct val="115000"/>
              </a:lnSpc>
              <a:spcBef>
                <a:spcPts val="0"/>
              </a:spcBef>
              <a:buSzPts val="3100"/>
              <a:buNone/>
            </a:pP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Not a </a:t>
            </a:r>
            <a:r>
              <a:rPr lang="en-US" sz="2700" dirty="0"/>
              <a:t>recipe generator system !! </a:t>
            </a:r>
            <a:endParaRPr sz="2700" dirty="0"/>
          </a:p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100" dirty="0"/>
          </a:p>
        </p:txBody>
      </p:sp>
      <p:pic>
        <p:nvPicPr>
          <p:cNvPr id="1026" name="Picture 2" descr="C:\Users\hp\Desktop\seniorGraduationProject2022_cookOverflow\static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162" y="903409"/>
            <a:ext cx="4456636" cy="398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n-US" sz="4800" b="1" dirty="0">
                <a:solidFill>
                  <a:srgbClr val="C00000"/>
                </a:solidFill>
              </a:rPr>
              <a:t>Technologies used...</a:t>
            </a:r>
            <a:endParaRPr sz="4800" b="1" dirty="0">
              <a:solidFill>
                <a:srgbClr val="C00000"/>
              </a:solidFill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838200" y="1520825"/>
            <a:ext cx="60198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sz="2700" dirty="0">
                <a:solidFill>
                  <a:srgbClr val="0070C0"/>
                </a:solidFill>
              </a:rPr>
              <a:t>Website front end: </a:t>
            </a:r>
            <a:r>
              <a:rPr lang="en-US" sz="2700" dirty="0"/>
              <a:t>Bootstrap, CSS, HTML, JavaScript, JQuery, AJAX</a:t>
            </a:r>
            <a:endParaRPr sz="2700" dirty="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sz="2700" dirty="0">
                <a:solidFill>
                  <a:srgbClr val="0070C0"/>
                </a:solidFill>
              </a:rPr>
              <a:t>Website Back end: </a:t>
            </a:r>
            <a:r>
              <a:rPr lang="en-US" sz="2700" dirty="0" err="1"/>
              <a:t>Django</a:t>
            </a:r>
            <a:r>
              <a:rPr lang="en-US" sz="2700" dirty="0"/>
              <a:t>(Python Framework)</a:t>
            </a:r>
            <a:endParaRPr sz="2700" dirty="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sz="2700" dirty="0">
                <a:solidFill>
                  <a:srgbClr val="0070C0"/>
                </a:solidFill>
              </a:rPr>
              <a:t>Database:</a:t>
            </a:r>
            <a:r>
              <a:rPr lang="en-US" sz="2700" dirty="0"/>
              <a:t> PostgreSQL</a:t>
            </a:r>
            <a:endParaRPr sz="2700" dirty="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sz="2700" dirty="0">
                <a:solidFill>
                  <a:srgbClr val="0070C0"/>
                </a:solidFill>
              </a:rPr>
              <a:t>Machine learning: </a:t>
            </a:r>
            <a:r>
              <a:rPr lang="en-US" sz="2700" dirty="0"/>
              <a:t>Unsupervised learning, NLP, RNN and </a:t>
            </a:r>
            <a:r>
              <a:rPr lang="en-US" sz="2700" dirty="0" err="1"/>
              <a:t>Keras</a:t>
            </a:r>
            <a:r>
              <a:rPr lang="en-US" sz="2700" dirty="0"/>
              <a:t> Framework</a:t>
            </a:r>
            <a:endParaRPr lang="en-US" sz="2700" dirty="0">
              <a:solidFill>
                <a:srgbClr val="0070C0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sz="2700" dirty="0">
                <a:solidFill>
                  <a:srgbClr val="0070C0"/>
                </a:solidFill>
              </a:rPr>
              <a:t>Web Scraping: </a:t>
            </a:r>
            <a:r>
              <a:rPr lang="en-US" sz="2700" dirty="0"/>
              <a:t>BeautifulSoup (Python)</a:t>
            </a:r>
            <a:endParaRPr sz="2700" dirty="0"/>
          </a:p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700" dirty="0"/>
          </a:p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700" dirty="0"/>
          </a:p>
        </p:txBody>
      </p:sp>
      <p:pic>
        <p:nvPicPr>
          <p:cNvPr id="121" name="Google Shape;121;p19" descr="Beautiful Soup 4 | Funth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8461" y="1924955"/>
            <a:ext cx="2350150" cy="10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صورة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61" y="4178784"/>
            <a:ext cx="1825339" cy="1825339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770" y="539508"/>
            <a:ext cx="1257300" cy="1257300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382" y="3279575"/>
            <a:ext cx="1628775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622540" y="565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Timeline...</a:t>
            </a: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29242" y="1382200"/>
            <a:ext cx="9159815" cy="510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 u="sng" dirty="0">
              <a:solidFill>
                <a:srgbClr val="434343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	Week 0</a:t>
            </a:r>
            <a:endParaRPr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0070C0"/>
                </a:solidFill>
              </a:rPr>
              <a:t>Team formation and Mentor Selection:</a:t>
            </a:r>
            <a:endParaRPr sz="2600" u="sng" dirty="0">
              <a:solidFill>
                <a:srgbClr val="0070C0"/>
              </a:solidFill>
            </a:endParaRPr>
          </a:p>
          <a:p>
            <a:pPr marL="228600" marR="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dirty="0"/>
              <a:t>Team Member Formation.</a:t>
            </a:r>
            <a:endParaRPr dirty="0"/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dirty="0"/>
              <a:t>Choosing the field/technology of interest after a series of meetings with the team members.</a:t>
            </a:r>
            <a:endParaRPr dirty="0"/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dirty="0"/>
              <a:t>Selecting the appropriate mentor best suited for the technology to be used.</a:t>
            </a:r>
          </a:p>
        </p:txBody>
      </p:sp>
      <p:pic>
        <p:nvPicPr>
          <p:cNvPr id="2050" name="Picture 2" descr="DRS Tips from Cohort 3--Part 3">
            <a:extLst>
              <a:ext uri="{FF2B5EF4-FFF2-40B4-BE49-F238E27FC236}">
                <a16:creationId xmlns:a16="http://schemas.microsoft.com/office/drawing/2014/main" id="{FB6EAA45-4F64-4AF2-BC61-05CE7E1F2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744" y="794435"/>
            <a:ext cx="3362639" cy="196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24287" y="77638"/>
            <a:ext cx="11602528" cy="67803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u="sng" dirty="0">
                <a:solidFill>
                  <a:srgbClr val="C00000"/>
                </a:solidFill>
              </a:rPr>
              <a:t>Week 1</a:t>
            </a:r>
            <a:endParaRPr sz="32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 u="sng" dirty="0">
                <a:solidFill>
                  <a:srgbClr val="0070C0"/>
                </a:solidFill>
              </a:rPr>
              <a:t>Project Idea Discussion and Synopsis Drafting:</a:t>
            </a:r>
            <a:endParaRPr sz="2700" dirty="0">
              <a:solidFill>
                <a:srgbClr val="0070C0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●"/>
            </a:pPr>
            <a:r>
              <a:rPr lang="en-US" sz="2700" dirty="0">
                <a:solidFill>
                  <a:srgbClr val="000000"/>
                </a:solidFill>
              </a:rPr>
              <a:t>Came up with three project ideas:</a:t>
            </a:r>
            <a:endParaRPr sz="2700" dirty="0">
              <a:solidFill>
                <a:srgbClr val="000000"/>
              </a:solidFill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700" dirty="0">
                <a:solidFill>
                  <a:srgbClr val="000000"/>
                </a:solidFill>
              </a:rPr>
              <a:t>A gaming project which uses physical movement detection for moves in the game. This would collaborate exercise with gaming.</a:t>
            </a:r>
            <a:endParaRPr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700" dirty="0">
                <a:solidFill>
                  <a:srgbClr val="000000"/>
                </a:solidFill>
              </a:rPr>
              <a:t>Personal voice assistant software and hardware for blinds to detect the objects around. </a:t>
            </a:r>
            <a:endParaRPr sz="2700" dirty="0">
              <a:solidFill>
                <a:srgbClr val="000000"/>
              </a:solidFill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700" dirty="0">
                <a:solidFill>
                  <a:srgbClr val="000000"/>
                </a:solidFill>
              </a:rPr>
              <a:t>Platform for  AI Search Recommendation recipes based on given set of ingredients. This was influenced by the cooking trend during lockdown situation.</a:t>
            </a:r>
            <a:endParaRPr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●"/>
            </a:pPr>
            <a:r>
              <a:rPr lang="en-US" sz="2700" dirty="0">
                <a:solidFill>
                  <a:srgbClr val="000000"/>
                </a:solidFill>
              </a:rPr>
              <a:t>Finally, we decided to take up the third idea, as we found it to be a more practical and useful idea. And also it was feasible according to our knowledge and skill set.</a:t>
            </a:r>
            <a:endParaRPr sz="2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8200" y="273375"/>
            <a:ext cx="10515600" cy="612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 dirty="0">
                <a:solidFill>
                  <a:srgbClr val="C00000"/>
                </a:solidFill>
              </a:rPr>
              <a:t>Week 2</a:t>
            </a:r>
            <a:endParaRPr sz="3200" b="1" u="sng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 dirty="0">
                <a:solidFill>
                  <a:srgbClr val="0070C0"/>
                </a:solidFill>
              </a:rPr>
              <a:t>Discovering Project Requirements:</a:t>
            </a:r>
            <a:endParaRPr u="sng" dirty="0">
              <a:solidFill>
                <a:srgbClr val="0070C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rgbClr val="000000"/>
                </a:solidFill>
              </a:rPr>
              <a:t>Looking onto the existing work in this related field, if done.</a:t>
            </a:r>
            <a:endParaRPr dirty="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rgbClr val="000000"/>
                </a:solidFill>
              </a:rPr>
              <a:t>Deciding the further contributions we can make.</a:t>
            </a:r>
            <a:endParaRPr dirty="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rgbClr val="000000"/>
                </a:solidFill>
              </a:rPr>
              <a:t>Looking for availability of datasets for training purposes of our models to be able to predict the required output.</a:t>
            </a:r>
            <a:endParaRPr dirty="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rgbClr val="000000"/>
                </a:solidFill>
              </a:rPr>
              <a:t>Looking for platform to perform high end computations like web scraping and machine learning model training.</a:t>
            </a:r>
            <a:endParaRPr dirty="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rgbClr val="000000"/>
                </a:solidFill>
              </a:rPr>
              <a:t>Developing a user interface through which the user can access all the functionality easily and innovatively.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76" name="Picture 4" descr="What exactly ARE requirements? - SD Times">
            <a:extLst>
              <a:ext uri="{FF2B5EF4-FFF2-40B4-BE49-F238E27FC236}">
                <a16:creationId xmlns:a16="http://schemas.microsoft.com/office/drawing/2014/main" id="{B51B66E7-A384-4EF1-8DE1-E88F99277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366" y="645814"/>
            <a:ext cx="1944663" cy="12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6363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C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Software Requirements Specification (SRS)</a:t>
            </a:r>
            <a:endParaRPr sz="4600" b="1" dirty="0">
              <a:solidFill>
                <a:srgbClr val="C00000"/>
              </a:solidFill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633046" y="1090246"/>
            <a:ext cx="10720754" cy="520277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Purpose: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develop a system which primarily is capable of generating extensive recipes out of given set of ingredients.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Intended Audience: 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-US" sz="2800" dirty="0">
                <a:solidFill>
                  <a:schemeClr val="tx1"/>
                </a:solidFill>
              </a:rPr>
              <a:t>Any person of any age group, any region and any profession who loves exploring food.</a:t>
            </a:r>
            <a:endParaRPr sz="2800" dirty="0">
              <a:solidFill>
                <a:schemeClr val="tx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-US" sz="2800" dirty="0">
                <a:solidFill>
                  <a:schemeClr val="tx1"/>
                </a:solidFill>
              </a:rPr>
              <a:t>A very large size audience!!!,students ,Professionals (</a:t>
            </a:r>
            <a:r>
              <a:rPr lang="en-US" sz="2800" dirty="0" err="1">
                <a:solidFill>
                  <a:schemeClr val="tx1"/>
                </a:solidFill>
              </a:rPr>
              <a:t>Cheifs</a:t>
            </a:r>
            <a:r>
              <a:rPr lang="en-US" sz="2800" dirty="0">
                <a:solidFill>
                  <a:schemeClr val="tx1"/>
                </a:solidFill>
              </a:rPr>
              <a:t>),our Mothers …</a:t>
            </a:r>
            <a:r>
              <a:rPr lang="en-US" sz="2800" dirty="0" err="1">
                <a:solidFill>
                  <a:schemeClr val="tx1"/>
                </a:solidFill>
              </a:rPr>
              <a:t>ects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Scope: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-US" sz="2800" dirty="0">
                <a:solidFill>
                  <a:schemeClr val="tx1"/>
                </a:solidFill>
              </a:rPr>
              <a:t>Fetch/Scrap relevant dataset</a:t>
            </a:r>
            <a:endParaRPr sz="2800" dirty="0">
              <a:solidFill>
                <a:schemeClr val="tx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-US" sz="2800" dirty="0">
                <a:solidFill>
                  <a:schemeClr val="tx1"/>
                </a:solidFill>
              </a:rPr>
              <a:t>Decide upon apt deep learning technique for text generation and Modeling And Searching </a:t>
            </a:r>
            <a:endParaRPr sz="2800" dirty="0">
              <a:solidFill>
                <a:schemeClr val="tx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-US" sz="2800" dirty="0">
                <a:solidFill>
                  <a:schemeClr val="tx1"/>
                </a:solidFill>
              </a:rPr>
              <a:t>Train the ML Model on variations of hyper parameters</a:t>
            </a: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-US" sz="2800" dirty="0">
                <a:solidFill>
                  <a:schemeClr val="tx1"/>
                </a:solidFill>
              </a:rPr>
              <a:t>Develop </a:t>
            </a:r>
            <a:r>
              <a:rPr lang="en-US" sz="2800" dirty="0" err="1">
                <a:solidFill>
                  <a:schemeClr val="tx1"/>
                </a:solidFill>
              </a:rPr>
              <a:t>hitech</a:t>
            </a:r>
            <a:r>
              <a:rPr lang="en-US" sz="2800" dirty="0">
                <a:solidFill>
                  <a:schemeClr val="tx1"/>
                </a:solidFill>
              </a:rPr>
              <a:t> and easy-to-use user interface system</a:t>
            </a: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7136</TotalTime>
  <Words>1516</Words>
  <Application>Microsoft Office PowerPoint</Application>
  <PresentationFormat>Widescreen</PresentationFormat>
  <Paragraphs>172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Arial</vt:lpstr>
      <vt:lpstr>Office Theme</vt:lpstr>
      <vt:lpstr>COOkOverflOw</vt:lpstr>
      <vt:lpstr>Problem Statement?</vt:lpstr>
      <vt:lpstr>Our Contribution...</vt:lpstr>
      <vt:lpstr>What is CookOverflow?</vt:lpstr>
      <vt:lpstr>Technologies used...</vt:lpstr>
      <vt:lpstr>Timeline...</vt:lpstr>
      <vt:lpstr>PowerPoint Presentation</vt:lpstr>
      <vt:lpstr>PowerPoint Presentation</vt:lpstr>
      <vt:lpstr>Software Requirements Specification (SRS)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Updated Software Requirements Specification (SRS)</vt:lpstr>
      <vt:lpstr>PowerPoint Presentation</vt:lpstr>
      <vt:lpstr>PowerPoint Presentation</vt:lpstr>
      <vt:lpstr>PowerPoint Presentation</vt:lpstr>
      <vt:lpstr>PowerPoint Presentation</vt:lpstr>
      <vt:lpstr>Further Scope Of The Project...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HOMEM  DE REC PE BOWL</dc:title>
  <dc:creator>KRISH GARG</dc:creator>
  <cp:lastModifiedBy>Ataa Shaqour</cp:lastModifiedBy>
  <cp:revision>61</cp:revision>
  <dcterms:modified xsi:type="dcterms:W3CDTF">2022-05-28T18:06:56Z</dcterms:modified>
</cp:coreProperties>
</file>