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</p:sldIdLst>
  <p:sldSz cx="12192000" cy="6858000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  <p:embeddedFont>
      <p:font typeface="Lora Regular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>
        <p:scale>
          <a:sx n="81" d="100"/>
          <a:sy n="81" d="100"/>
        </p:scale>
        <p:origin x="-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78982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99a822c0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99a822c0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99a822c0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99a822c0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9a822c0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9a822c0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99a822c0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99a822c0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99a822c0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99a822c0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99a822c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99a822c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99a822c0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99a822c0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9a822c0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99a822c0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99a822c0f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99a822c0f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9a822c0f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99a822c0f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9a822c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9a822c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9a822c0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99a822c0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99a822c0f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99a822c0f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99a822c0f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99a822c0f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9a822c0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9a822c0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99a822c0f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99a822c0f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99a822c0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99a822c0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aa591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aa591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9aa591db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9aa591db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9a822c0f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9a822c0f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99a822c0f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99a822c0f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9aa591d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a9aa591d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99a822c0f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99a822c0f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99a822c0f_4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99a822c0f_4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9aa591d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9aa591d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9a822c0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9a822c0f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9a822c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9a822c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9a822c0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9a822c0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99a822c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99a822c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431320" y="-25879"/>
            <a:ext cx="112833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7200"/>
            </a:pPr>
            <a:r>
              <a:rPr lang="en-US" sz="7200" b="1" dirty="0" err="1" smtClean="0"/>
              <a:t>C</a:t>
            </a:r>
            <a:r>
              <a:rPr lang="en-US" sz="7200" b="1" dirty="0" err="1" smtClean="0">
                <a:solidFill>
                  <a:srgbClr val="C00000"/>
                </a:solidFill>
              </a:rPr>
              <a:t>OO</a:t>
            </a:r>
            <a:r>
              <a:rPr lang="en-US" sz="7200" b="1" dirty="0" err="1" smtClean="0"/>
              <a:t>k</a:t>
            </a:r>
            <a:r>
              <a:rPr lang="en-US" sz="7200" b="1" dirty="0" err="1" smtClean="0">
                <a:solidFill>
                  <a:srgbClr val="C00000"/>
                </a:solidFill>
              </a:rPr>
              <a:t>O</a:t>
            </a:r>
            <a:r>
              <a:rPr lang="en-US" sz="7200" b="1" dirty="0" err="1" smtClean="0"/>
              <a:t>verfl</a:t>
            </a:r>
            <a:r>
              <a:rPr lang="en-US" sz="7200" b="1" dirty="0" err="1" smtClean="0">
                <a:solidFill>
                  <a:srgbClr val="C00000"/>
                </a:solidFill>
              </a:rPr>
              <a:t>O</a:t>
            </a:r>
            <a:r>
              <a:rPr lang="en-US" sz="7200" b="1" dirty="0" err="1" smtClean="0"/>
              <a:t>w</a:t>
            </a:r>
            <a:endParaRPr sz="7200" b="1"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1444218" y="218899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3300" b="1" dirty="0" smtClean="0">
                <a:solidFill>
                  <a:srgbClr val="C00000"/>
                </a:solidFill>
              </a:rPr>
              <a:t>Your </a:t>
            </a:r>
            <a:r>
              <a:rPr lang="en-US" sz="3300" b="1" dirty="0">
                <a:solidFill>
                  <a:srgbClr val="C00000"/>
                </a:solidFill>
              </a:rPr>
              <a:t>Ingredients, Our </a:t>
            </a:r>
            <a:r>
              <a:rPr lang="en-US" sz="3300" b="1" dirty="0" smtClean="0">
                <a:solidFill>
                  <a:srgbClr val="C00000"/>
                </a:solidFill>
              </a:rPr>
              <a:t>Recipes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3300" b="1" dirty="0" smtClean="0">
                <a:solidFill>
                  <a:srgbClr val="C00000"/>
                </a:solidFill>
              </a:rPr>
              <a:t>Social Media Platform For Food lovers ,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endParaRPr sz="3300" b="1" dirty="0">
              <a:solidFill>
                <a:srgbClr val="C00000"/>
              </a:solidFill>
            </a:endParaRPr>
          </a:p>
        </p:txBody>
      </p:sp>
      <p:pic>
        <p:nvPicPr>
          <p:cNvPr id="89" name="Google Shape;89;p15" descr="Cartoon Of A Cook In The Kitchen Stock Illustration - Illustration of good,  taste: 222829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6218" y="3190610"/>
            <a:ext cx="4200150" cy="41578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012625" y="3548775"/>
            <a:ext cx="3861300" cy="3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 lang="en-US" sz="1900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2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3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hamd</a:t>
            </a:r>
            <a:r>
              <a:rPr lang="en-US" sz="2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Droob</a:t>
            </a:r>
            <a:r>
              <a:rPr lang="en-US" sz="2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Ataa</a:t>
            </a:r>
            <a:r>
              <a:rPr lang="en-US" sz="2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Shaqour</a:t>
            </a:r>
            <a:r>
              <a:rPr lang="en-US" sz="23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3274" y="4192726"/>
            <a:ext cx="120467" cy="73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7319" y="996333"/>
            <a:ext cx="248974" cy="19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3983" y="4168292"/>
            <a:ext cx="505366" cy="7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9942" y="5157525"/>
            <a:ext cx="505366" cy="7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981" y="996333"/>
            <a:ext cx="248974" cy="19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1136" y="996333"/>
            <a:ext cx="248974" cy="19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7991" y="989971"/>
            <a:ext cx="248974" cy="193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C:\Users\hp\Desktop\seniorGraduationProject2022_cookOverflow\static\images\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669" y="196728"/>
            <a:ext cx="1788430" cy="159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838200" y="71350"/>
            <a:ext cx="10515600" cy="653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Product Features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:.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Ingredients-to-recipe </a:t>
            </a:r>
            <a:r>
              <a:rPr lang="en-US" dirty="0" smtClean="0">
                <a:solidFill>
                  <a:schemeClr val="tx1"/>
                </a:solidFill>
              </a:rPr>
              <a:t>feature</a:t>
            </a: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 smtClean="0">
                <a:solidFill>
                  <a:schemeClr val="tx1"/>
                </a:solidFill>
              </a:rPr>
              <a:t>Full </a:t>
            </a:r>
            <a:r>
              <a:rPr lang="en-US" dirty="0" err="1" smtClean="0">
                <a:solidFill>
                  <a:schemeClr val="tx1"/>
                </a:solidFill>
              </a:rPr>
              <a:t>Socail</a:t>
            </a:r>
            <a:r>
              <a:rPr lang="en-US" dirty="0" smtClean="0">
                <a:solidFill>
                  <a:schemeClr val="tx1"/>
                </a:solidFill>
              </a:rPr>
              <a:t> Media </a:t>
            </a:r>
            <a:r>
              <a:rPr lang="en-US" dirty="0" err="1" smtClean="0">
                <a:solidFill>
                  <a:schemeClr val="tx1"/>
                </a:solidFill>
              </a:rPr>
              <a:t>Platfrom</a:t>
            </a:r>
            <a:r>
              <a:rPr lang="en-US" dirty="0" smtClean="0">
                <a:solidFill>
                  <a:schemeClr val="tx1"/>
                </a:solidFill>
              </a:rPr>
              <a:t> (Notifications, Posts ,</a:t>
            </a:r>
            <a:r>
              <a:rPr lang="en-US" dirty="0" err="1" smtClean="0">
                <a:solidFill>
                  <a:schemeClr val="tx1"/>
                </a:solidFill>
              </a:rPr>
              <a:t>Comments,Rating</a:t>
            </a:r>
            <a:r>
              <a:rPr lang="en-US" dirty="0" smtClean="0">
                <a:solidFill>
                  <a:schemeClr val="tx1"/>
                </a:solidFill>
              </a:rPr>
              <a:t> ,Tags…)</a:t>
            </a:r>
            <a:endParaRPr dirty="0">
              <a:solidFill>
                <a:schemeClr val="tx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Image-to-recipe </a:t>
            </a:r>
            <a:r>
              <a:rPr lang="en-US" dirty="0" smtClean="0">
                <a:solidFill>
                  <a:schemeClr val="tx1"/>
                </a:solidFill>
              </a:rPr>
              <a:t>feature(under </a:t>
            </a:r>
            <a:r>
              <a:rPr lang="en-US" dirty="0" err="1" smtClean="0">
                <a:solidFill>
                  <a:schemeClr val="tx1"/>
                </a:solidFill>
              </a:rPr>
              <a:t>Rsearch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lvl="1" indent="-38100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400"/>
              <a:buFont typeface="Arial"/>
              <a:buChar char="○"/>
            </a:pPr>
            <a:r>
              <a:rPr lang="en-US" dirty="0">
                <a:solidFill>
                  <a:schemeClr val="tx1"/>
                </a:solidFill>
              </a:rPr>
              <a:t>Nutritional analysis for every recipe(under </a:t>
            </a:r>
            <a:r>
              <a:rPr lang="en-US" dirty="0" err="1">
                <a:solidFill>
                  <a:schemeClr val="tx1"/>
                </a:solidFill>
              </a:rPr>
              <a:t>Rsearch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User Interface Requirements: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Easy to use dynamic website which runs on exhaustive set of devices and which is capable of handling heavy user load.</a:t>
            </a:r>
            <a:endParaRPr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Hardware Requirements: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High end computational machine required for Web Scraping and ML Model training if required.</a:t>
            </a:r>
            <a:endParaRPr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Software Requirements:</a:t>
            </a:r>
            <a:endParaRPr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3rd Party dependencies required for Web Scraping (like BeautifulSoup, </a:t>
            </a:r>
            <a:r>
              <a:rPr lang="en-US" dirty="0" err="1">
                <a:solidFill>
                  <a:schemeClr val="tx1"/>
                </a:solidFill>
              </a:rPr>
              <a:t>JSoup</a:t>
            </a:r>
            <a:r>
              <a:rPr lang="en-US" dirty="0">
                <a:solidFill>
                  <a:schemeClr val="tx1"/>
                </a:solidFill>
              </a:rPr>
              <a:t>), Model Training script (like Tensorflow, Keras, </a:t>
            </a:r>
            <a:r>
              <a:rPr lang="en-US" dirty="0" err="1">
                <a:solidFill>
                  <a:schemeClr val="tx1"/>
                </a:solidFill>
              </a:rPr>
              <a:t>Pytorch</a:t>
            </a:r>
            <a:r>
              <a:rPr lang="en-US" dirty="0">
                <a:solidFill>
                  <a:schemeClr val="tx1"/>
                </a:solidFill>
              </a:rPr>
              <a:t>) and Web interfaces (React or Vue for frontend, Flask, Express or Django for backend).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838199" y="394149"/>
            <a:ext cx="10515600" cy="578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3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Exploring </a:t>
            </a:r>
            <a:r>
              <a:rPr lang="en-US" u="sng" dirty="0">
                <a:solidFill>
                  <a:srgbClr val="0070C0"/>
                </a:solidFill>
              </a:rPr>
              <a:t>datasets and websites for scrapping (if required):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Looked up for the existing datasets on the internet.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Found one nearly exhaustive dataset by MIT, but the access was not public, wasn’t accessible.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Could not find any other dataset related to the Recipe name along with ingredients and instructions.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Created the </a:t>
            </a: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Repository for the project 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en-US" dirty="0" err="1" smtClean="0">
                <a:solidFill>
                  <a:schemeClr val="tx1"/>
                </a:solidFill>
              </a:rPr>
              <a:t>Cookoverflow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(Currently the repository is private)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838200" y="414775"/>
            <a:ext cx="10515600" cy="608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4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Scraping </a:t>
            </a:r>
            <a:r>
              <a:rPr lang="en-US" u="sng" dirty="0">
                <a:solidFill>
                  <a:srgbClr val="0070C0"/>
                </a:solidFill>
              </a:rPr>
              <a:t>Websites:</a:t>
            </a:r>
            <a:endParaRPr dirty="0">
              <a:solidFill>
                <a:srgbClr val="434343"/>
              </a:solidFill>
            </a:endParaRPr>
          </a:p>
          <a:p>
            <a:pPr marL="457200" lvl="0" indent="-40322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Shortlisted three websites suitable for ingredient-recipe dataset:</a:t>
            </a:r>
            <a:endParaRPr sz="2750" dirty="0">
              <a:solidFill>
                <a:schemeClr val="tx1"/>
              </a:solidFill>
            </a:endParaRPr>
          </a:p>
          <a:p>
            <a:pPr marL="914400" lvl="1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○"/>
            </a:pPr>
            <a:r>
              <a:rPr lang="en-US" sz="2750" dirty="0">
                <a:solidFill>
                  <a:schemeClr val="tx1"/>
                </a:solidFill>
              </a:rPr>
              <a:t>Epicurious</a:t>
            </a:r>
            <a:endParaRPr sz="2750" dirty="0">
              <a:solidFill>
                <a:schemeClr val="tx1"/>
              </a:solidFill>
            </a:endParaRPr>
          </a:p>
          <a:p>
            <a:pPr marL="914400" lvl="1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○"/>
            </a:pPr>
            <a:r>
              <a:rPr lang="en-US" sz="2750" dirty="0">
                <a:solidFill>
                  <a:schemeClr val="tx1"/>
                </a:solidFill>
              </a:rPr>
              <a:t>All Recipes</a:t>
            </a:r>
            <a:endParaRPr sz="2750" dirty="0">
              <a:solidFill>
                <a:schemeClr val="tx1"/>
              </a:solidFill>
            </a:endParaRPr>
          </a:p>
          <a:p>
            <a:pPr marL="914400" lvl="1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○"/>
            </a:pPr>
            <a:r>
              <a:rPr lang="en-US" sz="2750" dirty="0">
                <a:solidFill>
                  <a:schemeClr val="tx1"/>
                </a:solidFill>
              </a:rPr>
              <a:t>Food Network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Developed the code for scraping in python.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Scraped the websites using the </a:t>
            </a:r>
            <a:r>
              <a:rPr lang="en-US" sz="2750" b="1" dirty="0">
                <a:solidFill>
                  <a:schemeClr val="accent6">
                    <a:lumMod val="75000"/>
                  </a:schemeClr>
                </a:solidFill>
              </a:rPr>
              <a:t>BeautifulSoup </a:t>
            </a:r>
            <a:r>
              <a:rPr lang="en-US" sz="2750" dirty="0">
                <a:solidFill>
                  <a:schemeClr val="tx1"/>
                </a:solidFill>
              </a:rPr>
              <a:t>module in python.</a:t>
            </a:r>
            <a:endParaRPr sz="275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2" descr="How to Scrape a Website into Excel without programming - Simplified Web  Scraping">
            <a:extLst>
              <a:ext uri="{FF2B5EF4-FFF2-40B4-BE49-F238E27FC236}">
                <a16:creationId xmlns="" xmlns:a16="http://schemas.microsoft.com/office/drawing/2014/main" id="{31984BC3-8616-43B6-AA78-86BCC01D1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799" y="2891915"/>
            <a:ext cx="4268180" cy="188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838200" y="273200"/>
            <a:ext cx="10515600" cy="631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5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 u="sng" dirty="0" smtClean="0">
                <a:solidFill>
                  <a:srgbClr val="0070C0"/>
                </a:solidFill>
              </a:rPr>
              <a:t>Designing </a:t>
            </a:r>
            <a:r>
              <a:rPr lang="en-US" sz="2750" u="sng" dirty="0">
                <a:solidFill>
                  <a:srgbClr val="0070C0"/>
                </a:solidFill>
              </a:rPr>
              <a:t>UML Diagrams:</a:t>
            </a:r>
            <a:endParaRPr sz="2750" u="sng" dirty="0">
              <a:solidFill>
                <a:srgbClr val="0070C0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Use Case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Class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Sequence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Activity Diagram</a:t>
            </a:r>
            <a:endParaRPr sz="2750" dirty="0"/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0"/>
              <a:buChar char="●"/>
            </a:pPr>
            <a:r>
              <a:rPr lang="en-US" sz="2750" dirty="0"/>
              <a:t>State chart Diagram</a:t>
            </a:r>
            <a:endParaRPr sz="275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 u="sng" dirty="0">
                <a:solidFill>
                  <a:srgbClr val="0070C0"/>
                </a:solidFill>
              </a:rPr>
              <a:t>Deep Learning Course:</a:t>
            </a:r>
            <a:endParaRPr sz="2750" u="sng" dirty="0">
              <a:solidFill>
                <a:srgbClr val="0070C0"/>
              </a:solidFill>
            </a:endParaRPr>
          </a:p>
          <a:p>
            <a:pPr marL="45720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rgbClr val="000000"/>
                </a:solidFill>
              </a:rPr>
              <a:t>Took a brief overview of the </a:t>
            </a:r>
            <a:r>
              <a:rPr lang="en-US" sz="2750" dirty="0" smtClean="0">
                <a:solidFill>
                  <a:srgbClr val="000000"/>
                </a:solidFill>
              </a:rPr>
              <a:t>Machine learning </a:t>
            </a:r>
            <a:r>
              <a:rPr lang="en-US" sz="2750" dirty="0">
                <a:solidFill>
                  <a:srgbClr val="000000"/>
                </a:solidFill>
              </a:rPr>
              <a:t>specialization on Coursera by Andrew NG.</a:t>
            </a:r>
            <a:endParaRPr sz="2750" dirty="0">
              <a:solidFill>
                <a:srgbClr val="000000"/>
              </a:solidFill>
            </a:endParaRPr>
          </a:p>
          <a:p>
            <a:pPr marL="45720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rgbClr val="000000"/>
                </a:solidFill>
              </a:rPr>
              <a:t>Also referred to some online articles and tutorials regarding NLP.</a:t>
            </a:r>
            <a:endParaRPr sz="275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USE CASE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8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8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t="3092" b="3754"/>
          <a:stretch/>
        </p:blipFill>
        <p:spPr>
          <a:xfrm>
            <a:off x="1004525" y="129200"/>
            <a:ext cx="10468251" cy="654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65DEE04-714C-43F7-8190-A32ED9130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102" y="5341108"/>
            <a:ext cx="671027" cy="378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CLASS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185" name="Google Shape;185;p30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0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30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30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C1DFA47-1E0C-4181-B15E-EE029FE2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91" y="102101"/>
            <a:ext cx="8458217" cy="66537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02108"/>
            <a:ext cx="8458200" cy="6653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SEQUENCE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2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2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2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85DA5A-FE50-462E-9C89-B9BD72F7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28" y="0"/>
            <a:ext cx="6875744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65532"/>
            <a:ext cx="7086600" cy="6726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C00000"/>
                </a:solidFill>
              </a:rPr>
              <a:t>Problem Statement?</a:t>
            </a:r>
            <a:endParaRPr sz="48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609600" y="1223375"/>
            <a:ext cx="6964392" cy="538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US" sz="2700" dirty="0"/>
              <a:t>Often, people get into a situation that they want to cook something delicious but are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short on ingredients </a:t>
            </a:r>
            <a:r>
              <a:rPr lang="en-US" sz="2700" dirty="0"/>
              <a:t>at home.</a:t>
            </a:r>
            <a:endParaRPr sz="2700" dirty="0"/>
          </a:p>
          <a:p>
            <a:pPr marL="228600" marR="0" lvl="0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US" sz="2700" dirty="0"/>
              <a:t>Many times people see an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image</a:t>
            </a:r>
            <a:r>
              <a:rPr lang="en-US" sz="2700" dirty="0"/>
              <a:t> of a delicious looking dish, but they don't know it’s recipe.</a:t>
            </a:r>
            <a:endParaRPr sz="2700" dirty="0"/>
          </a:p>
          <a:p>
            <a:pPr marL="228600" marR="0" lvl="0" indent="-260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00"/>
              <a:buChar char="•"/>
            </a:pPr>
            <a:r>
              <a:rPr lang="en-US" sz="2700" dirty="0"/>
              <a:t>We aim to make a user aware about the various dishes which can be cooked from available set of ingredients or an input image given by a user.</a:t>
            </a:r>
            <a:endParaRPr sz="2700" dirty="0"/>
          </a:p>
        </p:txBody>
      </p:sp>
      <p:pic>
        <p:nvPicPr>
          <p:cNvPr id="2" name="Google Shape;105;p17" descr="Confused Cook Stock Illustrations – 166 Confused Cook Stock Illustrations,  Vectors &amp; Clipart - Dreamstime">
            <a:extLst>
              <a:ext uri="{FF2B5EF4-FFF2-40B4-BE49-F238E27FC236}">
                <a16:creationId xmlns="" xmlns:a16="http://schemas.microsoft.com/office/drawing/2014/main" id="{373DA9FA-C52E-4589-9DBF-DB1AE954A2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9701" y="992037"/>
            <a:ext cx="2947943" cy="4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ACTIVITY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213" name="Google Shape;213;p34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4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4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4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579" y="152400"/>
            <a:ext cx="8350841" cy="65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16" y="56388"/>
            <a:ext cx="9345168" cy="6745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81851" y="548640"/>
            <a:ext cx="1593669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2">
                    <a:lumMod val="50000"/>
                  </a:schemeClr>
                </a:solidFill>
              </a:rPr>
              <a:t>Model</a:t>
            </a:r>
            <a:endParaRPr lang="en-IN" sz="105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120500" y="2074150"/>
            <a:ext cx="59388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STATE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0070C0"/>
                </a:solidFill>
                <a:latin typeface="Lora Regular"/>
                <a:ea typeface="Lora Regular"/>
                <a:cs typeface="Lora Regular"/>
                <a:sym typeface="Lora Regular"/>
              </a:rPr>
              <a:t>DIAGRAM</a:t>
            </a:r>
            <a:endParaRPr sz="6700">
              <a:solidFill>
                <a:srgbClr val="0070C0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cxnSp>
        <p:nvCxnSpPr>
          <p:cNvPr id="227" name="Google Shape;227;p36"/>
          <p:cNvCxnSpPr/>
          <p:nvPr/>
        </p:nvCxnSpPr>
        <p:spPr>
          <a:xfrm rot="10800000">
            <a:off x="2934300" y="1734750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2934400" y="1734738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6"/>
          <p:cNvCxnSpPr/>
          <p:nvPr/>
        </p:nvCxnSpPr>
        <p:spPr>
          <a:xfrm>
            <a:off x="7763900" y="4900201"/>
            <a:ext cx="15120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36"/>
          <p:cNvCxnSpPr/>
          <p:nvPr/>
        </p:nvCxnSpPr>
        <p:spPr>
          <a:xfrm rot="10800000">
            <a:off x="9275800" y="3450613"/>
            <a:ext cx="0" cy="14496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4997F25-5750-408C-A378-BC6649E0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5" y="294222"/>
            <a:ext cx="11080304" cy="61410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5" y="294222"/>
            <a:ext cx="11080304" cy="6141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838200" y="120800"/>
            <a:ext cx="10515600" cy="658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6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u="sng" dirty="0" smtClean="0">
                <a:solidFill>
                  <a:srgbClr val="0070C0"/>
                </a:solidFill>
              </a:rPr>
              <a:t>Writing </a:t>
            </a:r>
            <a:r>
              <a:rPr lang="en-US" sz="2750" u="sng" dirty="0">
                <a:solidFill>
                  <a:srgbClr val="0070C0"/>
                </a:solidFill>
              </a:rPr>
              <a:t>code for training the model:</a:t>
            </a:r>
            <a:endParaRPr sz="2750" u="sng" dirty="0">
              <a:solidFill>
                <a:srgbClr val="0070C0"/>
              </a:solidFill>
            </a:endParaRPr>
          </a:p>
          <a:p>
            <a:pPr marL="457200" lvl="0" indent="-403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Drafted code in python using Google </a:t>
            </a:r>
            <a:r>
              <a:rPr lang="en-US" sz="2750" dirty="0" err="1">
                <a:solidFill>
                  <a:schemeClr val="tx1"/>
                </a:solidFill>
              </a:rPr>
              <a:t>Colab</a:t>
            </a:r>
            <a:r>
              <a:rPr lang="en-US" sz="2750" dirty="0">
                <a:solidFill>
                  <a:schemeClr val="tx1"/>
                </a:solidFill>
              </a:rPr>
              <a:t> for model training on input ingredients and giving recipes as the output.</a:t>
            </a:r>
            <a:endParaRPr sz="275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7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50" u="sng" dirty="0" smtClean="0">
                <a:solidFill>
                  <a:srgbClr val="0070C0"/>
                </a:solidFill>
              </a:rPr>
              <a:t>Training </a:t>
            </a:r>
            <a:r>
              <a:rPr lang="en-US" sz="2750" u="sng" dirty="0">
                <a:solidFill>
                  <a:srgbClr val="0070C0"/>
                </a:solidFill>
              </a:rPr>
              <a:t>and Testing of the Model:</a:t>
            </a:r>
            <a:endParaRPr sz="2750" u="sng" dirty="0">
              <a:solidFill>
                <a:srgbClr val="434343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Trained the </a:t>
            </a:r>
            <a:r>
              <a:rPr lang="en-US" sz="2750" dirty="0" smtClean="0">
                <a:solidFill>
                  <a:schemeClr val="tx1"/>
                </a:solidFill>
              </a:rPr>
              <a:t>Machine  </a:t>
            </a:r>
            <a:r>
              <a:rPr lang="en-US" sz="2750" dirty="0">
                <a:solidFill>
                  <a:schemeClr val="tx1"/>
                </a:solidFill>
              </a:rPr>
              <a:t>learning model over 20 epochs on Google </a:t>
            </a:r>
            <a:r>
              <a:rPr lang="en-US" sz="2750" dirty="0" err="1">
                <a:solidFill>
                  <a:schemeClr val="tx1"/>
                </a:solidFill>
              </a:rPr>
              <a:t>Colab</a:t>
            </a:r>
            <a:r>
              <a:rPr lang="en-US" sz="2750" dirty="0">
                <a:solidFill>
                  <a:schemeClr val="tx1"/>
                </a:solidFill>
              </a:rPr>
              <a:t>.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Tested the model and retrieved the output from the model.</a:t>
            </a:r>
            <a:endParaRPr sz="2750" dirty="0">
              <a:solidFill>
                <a:schemeClr val="tx1"/>
              </a:solidFill>
            </a:endParaRPr>
          </a:p>
          <a:p>
            <a:pPr marL="457200" lvl="0" indent="-403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50"/>
              <a:buFont typeface="Calibri"/>
              <a:buChar char="●"/>
            </a:pPr>
            <a:r>
              <a:rPr lang="en-US" sz="2750" dirty="0">
                <a:solidFill>
                  <a:schemeClr val="tx1"/>
                </a:solidFill>
              </a:rPr>
              <a:t>Requested Prof. </a:t>
            </a:r>
            <a:r>
              <a:rPr lang="en-US" sz="2750" dirty="0" smtClean="0">
                <a:solidFill>
                  <a:schemeClr val="tx1"/>
                </a:solidFill>
              </a:rPr>
              <a:t> Melissa Smith from Clemson access </a:t>
            </a:r>
            <a:r>
              <a:rPr lang="en-US" sz="2750" dirty="0">
                <a:solidFill>
                  <a:schemeClr val="tx1"/>
                </a:solidFill>
              </a:rPr>
              <a:t>for further training </a:t>
            </a:r>
            <a:r>
              <a:rPr lang="en-US" sz="2750" dirty="0" smtClean="0">
                <a:solidFill>
                  <a:schemeClr val="tx1"/>
                </a:solidFill>
              </a:rPr>
              <a:t> on Palmetto (Clemson super Computer due </a:t>
            </a:r>
            <a:r>
              <a:rPr lang="en-US" sz="2750" dirty="0">
                <a:solidFill>
                  <a:schemeClr val="tx1"/>
                </a:solidFill>
              </a:rPr>
              <a:t>to limited resources(13 GB </a:t>
            </a:r>
            <a:r>
              <a:rPr lang="en-US" sz="2750" dirty="0" smtClean="0">
                <a:solidFill>
                  <a:schemeClr val="tx1"/>
                </a:solidFill>
              </a:rPr>
              <a:t>RAM)in Google </a:t>
            </a:r>
            <a:r>
              <a:rPr lang="en-US" sz="2750" dirty="0" err="1" smtClean="0">
                <a:solidFill>
                  <a:schemeClr val="tx1"/>
                </a:solidFill>
              </a:rPr>
              <a:t>Colab</a:t>
            </a:r>
            <a:r>
              <a:rPr lang="en-US" sz="2750" dirty="0" smtClean="0">
                <a:solidFill>
                  <a:schemeClr val="tx1"/>
                </a:solidFill>
              </a:rPr>
              <a:t>.</a:t>
            </a:r>
            <a:endParaRPr sz="27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655250" y="111825"/>
            <a:ext cx="10905600" cy="637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434343"/>
                </a:solidFill>
              </a:rPr>
              <a:t>Week 8</a:t>
            </a:r>
            <a:endParaRPr sz="2700" b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 dirty="0" smtClean="0">
                <a:solidFill>
                  <a:srgbClr val="0070C0"/>
                </a:solidFill>
              </a:rPr>
              <a:t>Training </a:t>
            </a:r>
            <a:r>
              <a:rPr lang="en-US" sz="2700" u="sng" dirty="0">
                <a:solidFill>
                  <a:srgbClr val="0070C0"/>
                </a:solidFill>
              </a:rPr>
              <a:t>the model on DGX’s GPU:</a:t>
            </a:r>
            <a:endParaRPr sz="2700" u="sng" dirty="0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rgbClr val="434343"/>
                </a:solidFill>
              </a:rPr>
              <a:t>Trained and tested our model </a:t>
            </a:r>
            <a:r>
              <a:rPr lang="en-US" sz="2700" dirty="0" smtClean="0">
                <a:solidFill>
                  <a:srgbClr val="434343"/>
                </a:solidFill>
              </a:rPr>
              <a:t>Palmetto GPU </a:t>
            </a:r>
            <a:r>
              <a:rPr lang="en-US" sz="2700" dirty="0">
                <a:solidFill>
                  <a:srgbClr val="434343"/>
                </a:solidFill>
              </a:rPr>
              <a:t>using </a:t>
            </a:r>
            <a:r>
              <a:rPr lang="en-US" sz="2700" dirty="0" err="1">
                <a:solidFill>
                  <a:srgbClr val="434343"/>
                </a:solidFill>
              </a:rPr>
              <a:t>docker</a:t>
            </a:r>
            <a:r>
              <a:rPr lang="en-US" sz="2700" dirty="0">
                <a:solidFill>
                  <a:srgbClr val="434343"/>
                </a:solidFill>
              </a:rPr>
              <a:t> and </a:t>
            </a:r>
            <a:r>
              <a:rPr lang="en-US" sz="2700" dirty="0" err="1">
                <a:solidFill>
                  <a:srgbClr val="434343"/>
                </a:solidFill>
              </a:rPr>
              <a:t>Teamviewer</a:t>
            </a:r>
            <a:r>
              <a:rPr lang="en-US" sz="2700" dirty="0">
                <a:solidFill>
                  <a:srgbClr val="434343"/>
                </a:solidFill>
              </a:rPr>
              <a:t> and extracted the following models:</a:t>
            </a:r>
            <a:endParaRPr sz="27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dirty="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-US" sz="1600" dirty="0">
                <a:solidFill>
                  <a:srgbClr val="434343"/>
                </a:solidFill>
              </a:rPr>
              <a:t>Batch Size = 64</a:t>
            </a:r>
            <a:endParaRPr sz="1600" dirty="0">
              <a:solidFill>
                <a:srgbClr val="434343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-US" sz="1600" dirty="0">
                <a:solidFill>
                  <a:srgbClr val="434343"/>
                </a:solidFill>
              </a:rPr>
              <a:t>Loss Function = </a:t>
            </a:r>
            <a:r>
              <a:rPr lang="en-US" sz="1600" dirty="0" err="1">
                <a:solidFill>
                  <a:srgbClr val="434343"/>
                </a:solidFill>
              </a:rPr>
              <a:t>sparse_categorical_crossentropy</a:t>
            </a:r>
            <a:endParaRPr sz="16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rgbClr val="434343"/>
                </a:solidFill>
              </a:rPr>
              <a:t>RMSProp</a:t>
            </a:r>
            <a:r>
              <a:rPr lang="en-US" sz="1600" b="1" dirty="0">
                <a:solidFill>
                  <a:srgbClr val="434343"/>
                </a:solidFill>
              </a:rPr>
              <a:t>*</a:t>
            </a:r>
            <a:endParaRPr sz="1600" b="1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434343"/>
                </a:solidFill>
              </a:rPr>
              <a:t>VERY LARGE FLUCTUATIONS IN THE LOSS OVER CONSECUTIVE EPOCHS, SO NOT PREFERABLE</a:t>
            </a:r>
            <a:endParaRPr sz="1600" b="1" u="sng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 b="1" dirty="0">
              <a:solidFill>
                <a:srgbClr val="434343"/>
              </a:solidFill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51" y="2674600"/>
            <a:ext cx="7684925" cy="29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Arrow 1"/>
          <p:cNvSpPr/>
          <p:nvPr/>
        </p:nvSpPr>
        <p:spPr>
          <a:xfrm>
            <a:off x="1097280" y="5081451"/>
            <a:ext cx="1021771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981821" y="4850350"/>
            <a:ext cx="1685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Selected Model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838200" y="149225"/>
            <a:ext cx="10515600" cy="668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9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Started </a:t>
            </a:r>
            <a:r>
              <a:rPr lang="en-US" u="sng" dirty="0">
                <a:solidFill>
                  <a:srgbClr val="0070C0"/>
                </a:solidFill>
              </a:rPr>
              <a:t>developing the </a:t>
            </a:r>
            <a:r>
              <a:rPr lang="en-US" u="sng" dirty="0" smtClean="0">
                <a:solidFill>
                  <a:srgbClr val="0070C0"/>
                </a:solidFill>
              </a:rPr>
              <a:t>Website</a:t>
            </a:r>
            <a:r>
              <a:rPr lang="en-US" u="sng" dirty="0">
                <a:solidFill>
                  <a:srgbClr val="0070C0"/>
                </a:solidFill>
              </a:rPr>
              <a:t>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developing the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website’s front end using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Front End Basic </a:t>
            </a:r>
            <a:r>
              <a:rPr lang="en-US" dirty="0" err="1" smtClean="0">
                <a:solidFill>
                  <a:schemeClr val="tx1"/>
                </a:solidFill>
              </a:rPr>
              <a:t>Technolgies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Website Layout designed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before the start of actual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implementation by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team discussions and 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brainstorming.</a:t>
            </a:r>
            <a:endParaRPr dirty="0">
              <a:solidFill>
                <a:schemeClr val="tx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875" y="1695775"/>
            <a:ext cx="5332700" cy="47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/>
          <p:nvPr/>
        </p:nvSpPr>
        <p:spPr>
          <a:xfrm>
            <a:off x="10245675" y="2805625"/>
            <a:ext cx="528900" cy="19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0"/>
          <p:cNvSpPr/>
          <p:nvPr/>
        </p:nvSpPr>
        <p:spPr>
          <a:xfrm>
            <a:off x="9559875" y="2805625"/>
            <a:ext cx="528900" cy="19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8874075" y="2805625"/>
            <a:ext cx="528900" cy="19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6940062" y="2706475"/>
            <a:ext cx="1349220" cy="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Cook overflow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6038025" y="6352200"/>
            <a:ext cx="5332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Wireframing done on </a:t>
            </a:r>
            <a:r>
              <a:rPr lang="en-US" sz="1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https://balsamiq.com/</a:t>
            </a:r>
            <a:endParaRPr sz="1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838200" y="452675"/>
            <a:ext cx="10386300" cy="58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Week 10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Developing </a:t>
            </a:r>
            <a:r>
              <a:rPr lang="en-US" u="sng" dirty="0">
                <a:solidFill>
                  <a:srgbClr val="0070C0"/>
                </a:solidFill>
              </a:rPr>
              <a:t>the </a:t>
            </a:r>
            <a:r>
              <a:rPr lang="en-US" u="sng" dirty="0" smtClean="0">
                <a:solidFill>
                  <a:srgbClr val="0070C0"/>
                </a:solidFill>
              </a:rPr>
              <a:t>Website </a:t>
            </a:r>
            <a:r>
              <a:rPr lang="en-US" u="sng" dirty="0">
                <a:solidFill>
                  <a:srgbClr val="0070C0"/>
                </a:solidFill>
              </a:rPr>
              <a:t>backend and Integrating with front end:</a:t>
            </a:r>
            <a:endParaRPr b="1" dirty="0">
              <a:solidFill>
                <a:srgbClr val="434343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Developing the website’s backend using the </a:t>
            </a:r>
            <a:r>
              <a:rPr lang="en-US" dirty="0" err="1" smtClean="0">
                <a:solidFill>
                  <a:schemeClr val="tx1"/>
                </a:solidFill>
              </a:rPr>
              <a:t>Django</a:t>
            </a:r>
            <a:r>
              <a:rPr lang="en-US" dirty="0" smtClean="0">
                <a:solidFill>
                  <a:schemeClr val="tx1"/>
                </a:solidFill>
              </a:rPr>
              <a:t> framework </a:t>
            </a:r>
            <a:r>
              <a:rPr lang="en-US" dirty="0">
                <a:solidFill>
                  <a:schemeClr val="tx1"/>
                </a:solidFill>
              </a:rPr>
              <a:t>of python.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integrating the frontend and the backend.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Continued with the frontend of the website.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Updated the Project SRS according to further scope of the project.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>
            <a:spLocks noGrp="1"/>
          </p:cNvSpPr>
          <p:nvPr>
            <p:ph type="title"/>
          </p:nvPr>
        </p:nvSpPr>
        <p:spPr>
          <a:xfrm>
            <a:off x="457199" y="-92075"/>
            <a:ext cx="11369615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 dirty="0">
                <a:solidFill>
                  <a:srgbClr val="C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Updated Software Requirements Specification (SRS)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68" name="Google Shape;268;p42"/>
          <p:cNvSpPr txBox="1">
            <a:spLocks noGrp="1"/>
          </p:cNvSpPr>
          <p:nvPr>
            <p:ph type="body" idx="1"/>
          </p:nvPr>
        </p:nvSpPr>
        <p:spPr>
          <a:xfrm>
            <a:off x="838200" y="978250"/>
            <a:ext cx="10515600" cy="568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Purpose: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/>
              <a:t>to develop a system which primarily is capable of generating extensive recipes out of given set of ingredients.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Intended Audience: 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Any person of any age group, any region and any profession who loves exploring food.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A very large size audience!!!</a:t>
            </a:r>
            <a:endParaRPr sz="2800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Scope:</a:t>
            </a:r>
            <a:endParaRPr b="1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strike="sngStrike" dirty="0">
                <a:solidFill>
                  <a:srgbClr val="FF0000"/>
                </a:solidFill>
              </a:rPr>
              <a:t>Fetch/</a:t>
            </a:r>
            <a:r>
              <a:rPr lang="en-US" sz="2800" dirty="0"/>
              <a:t>Scrap relevant dataset.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Decide upon apt deep learning technique for text generation.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Train the ML Model by varying hyper parameters.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 smtClean="0"/>
              <a:t>Develop high-tech and easy-to-use user interface system.</a:t>
            </a:r>
            <a:endParaRPr sz="2800" dirty="0" smtClean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body" idx="1"/>
          </p:nvPr>
        </p:nvSpPr>
        <p:spPr>
          <a:xfrm>
            <a:off x="838200" y="398025"/>
            <a:ext cx="10515600" cy="679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/>
              <a:t>Product Features:</a:t>
            </a:r>
            <a:endParaRPr b="1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Ingredients-to-recipe feature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Image-to-recipe </a:t>
            </a:r>
            <a:r>
              <a:rPr lang="en-US" sz="2800" dirty="0" smtClean="0"/>
              <a:t>feature (under Research )</a:t>
            </a:r>
            <a:endParaRPr sz="2800"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 sz="2800" strike="sngStrike" dirty="0">
                <a:solidFill>
                  <a:srgbClr val="FF0000"/>
                </a:solidFill>
              </a:rPr>
              <a:t>Nutritional analysis for every recipe </a:t>
            </a:r>
            <a:r>
              <a:rPr lang="en-US" sz="2800" dirty="0">
                <a:solidFill>
                  <a:srgbClr val="FF0000"/>
                </a:solidFill>
              </a:rPr>
              <a:t>(relevant dataset was not available and web scraping was not feasible)</a:t>
            </a:r>
            <a:endParaRPr sz="28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D10D"/>
              </a:buClr>
              <a:buSzPts val="2200"/>
              <a:buChar char="○"/>
            </a:pPr>
            <a:r>
              <a:rPr lang="en-US" sz="2800" dirty="0">
                <a:solidFill>
                  <a:srgbClr val="0DD10D"/>
                </a:solidFill>
              </a:rPr>
              <a:t>Cuisine and corresponding recipes feature.</a:t>
            </a:r>
            <a:endParaRPr sz="2800" dirty="0">
              <a:solidFill>
                <a:srgbClr val="0DD10D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D10D"/>
              </a:buClr>
              <a:buSzPts val="2200"/>
              <a:buChar char="○"/>
            </a:pPr>
            <a:r>
              <a:rPr lang="en-US" sz="2800" dirty="0">
                <a:solidFill>
                  <a:srgbClr val="0DD10D"/>
                </a:solidFill>
              </a:rPr>
              <a:t>Adding few other features to improve user experience.</a:t>
            </a:r>
            <a:endParaRPr sz="2800" dirty="0">
              <a:solidFill>
                <a:srgbClr val="0DD10D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b="1" dirty="0"/>
              <a:t>User Interface Requirements: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/>
              <a:t>Easy to use dynamic </a:t>
            </a:r>
            <a:r>
              <a:rPr lang="en-US" sz="2800" dirty="0" smtClean="0"/>
              <a:t>Social Platform which </a:t>
            </a:r>
            <a:r>
              <a:rPr lang="en-US" sz="2800" dirty="0"/>
              <a:t>runs on exhaustive set of devices and which is capable of handling heavy user load.</a:t>
            </a:r>
            <a:endParaRPr sz="2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838200" y="-9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rgbClr val="C00000"/>
                </a:solidFill>
              </a:rPr>
              <a:t>Our Contribution...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685800" y="1063625"/>
            <a:ext cx="11415300" cy="5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Font typeface="Arial"/>
              <a:buChar char="•"/>
            </a:pPr>
            <a:r>
              <a:rPr lang="en-US" sz="2700" u="sng" dirty="0">
                <a:solidFill>
                  <a:srgbClr val="0070C0"/>
                </a:solidFill>
              </a:rPr>
              <a:t>What already exists</a:t>
            </a:r>
            <a:r>
              <a:rPr lang="en-US" sz="2700" dirty="0">
                <a:solidFill>
                  <a:srgbClr val="0070C0"/>
                </a:solidFill>
              </a:rPr>
              <a:t>:</a:t>
            </a:r>
            <a:endParaRPr sz="2700" dirty="0">
              <a:solidFill>
                <a:srgbClr val="0070C0"/>
              </a:solidFill>
            </a:endParaRPr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Recipes-by-name search system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Recipes recommender </a:t>
            </a:r>
            <a:r>
              <a:rPr lang="en-US" sz="2700" dirty="0" smtClean="0"/>
              <a:t>system</a:t>
            </a:r>
            <a:endParaRPr sz="2700" dirty="0"/>
          </a:p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u="sng" dirty="0">
                <a:solidFill>
                  <a:srgbClr val="0070C0"/>
                </a:solidFill>
              </a:rPr>
              <a:t>Existing Problems: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/>
              <a:t>No Recipes-by-Ingredients search system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No Recipes-by-Images search system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No Ingredients-Recipe and Image-Recipe datasets.</a:t>
            </a:r>
            <a:endParaRPr sz="2700" dirty="0"/>
          </a:p>
          <a:p>
            <a:pPr marL="228600" lvl="0" indent="-222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u="sng" dirty="0">
                <a:solidFill>
                  <a:srgbClr val="0070C0"/>
                </a:solidFill>
              </a:rPr>
              <a:t>Our Contribution: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/>
              <a:t>Scraped Ingredients-Recipe and Image-Recipe datasets.</a:t>
            </a:r>
            <a:endParaRPr sz="2700" dirty="0"/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 smtClean="0"/>
              <a:t>Recipe </a:t>
            </a:r>
            <a:r>
              <a:rPr lang="en-US" sz="2700" dirty="0"/>
              <a:t>generator using character-level RNN text generation ML technique</a:t>
            </a:r>
            <a:r>
              <a:rPr lang="en-US" sz="2700" dirty="0" smtClean="0"/>
              <a:t>.</a:t>
            </a:r>
          </a:p>
          <a:p>
            <a:pPr marL="6858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 dirty="0" smtClean="0"/>
              <a:t>Build our Own Data From The Platform we Designed ,Making Data Pipeline </a:t>
            </a:r>
            <a:endParaRPr sz="2700" dirty="0"/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dirty="0"/>
          </a:p>
        </p:txBody>
      </p:sp>
      <p:pic>
        <p:nvPicPr>
          <p:cNvPr id="1026" name="Picture 2" descr="Just A Day In Social Studies: Learning about Native American Tribes using  the Jigsaw Method!">
            <a:extLst>
              <a:ext uri="{FF2B5EF4-FFF2-40B4-BE49-F238E27FC236}">
                <a16:creationId xmlns="" xmlns:a16="http://schemas.microsoft.com/office/drawing/2014/main" id="{C3C89170-3FEC-46CA-9200-58FAE90E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930" y="570775"/>
            <a:ext cx="4509959" cy="339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838200" y="500700"/>
            <a:ext cx="10515600" cy="582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 dirty="0"/>
              <a:t>Hardware Requirements:</a:t>
            </a:r>
            <a:endParaRPr sz="2600" b="1" dirty="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High end computational machine required for Web Scraping and ML Model training if required.</a:t>
            </a:r>
            <a:endParaRPr sz="26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600" dirty="0"/>
              <a:t>Used </a:t>
            </a:r>
            <a:r>
              <a:rPr lang="en-US" sz="2900" dirty="0" smtClean="0">
                <a:solidFill>
                  <a:srgbClr val="434343"/>
                </a:solidFill>
              </a:rPr>
              <a:t>Google </a:t>
            </a:r>
            <a:r>
              <a:rPr lang="en-US" sz="2900" dirty="0" err="1" smtClean="0">
                <a:solidFill>
                  <a:srgbClr val="434343"/>
                </a:solidFill>
              </a:rPr>
              <a:t>Colab</a:t>
            </a:r>
            <a:r>
              <a:rPr lang="en-US" sz="2900" dirty="0" smtClean="0">
                <a:solidFill>
                  <a:srgbClr val="434343"/>
                </a:solidFill>
              </a:rPr>
              <a:t> and Clemson University Supercomputer </a:t>
            </a:r>
            <a:r>
              <a:rPr lang="en-US" sz="2900" dirty="0" err="1" smtClean="0">
                <a:solidFill>
                  <a:srgbClr val="434343"/>
                </a:solidFill>
              </a:rPr>
              <a:t>Palmeto</a:t>
            </a:r>
            <a:r>
              <a:rPr lang="en-US" sz="2900" dirty="0" smtClean="0">
                <a:solidFill>
                  <a:srgbClr val="434343"/>
                </a:solidFill>
              </a:rPr>
              <a:t>  (using </a:t>
            </a:r>
            <a:r>
              <a:rPr lang="en-US" sz="2900" dirty="0" err="1">
                <a:solidFill>
                  <a:srgbClr val="434343"/>
                </a:solidFill>
              </a:rPr>
              <a:t>docker</a:t>
            </a:r>
            <a:r>
              <a:rPr lang="en-US" sz="2900" dirty="0">
                <a:solidFill>
                  <a:srgbClr val="434343"/>
                </a:solidFill>
              </a:rPr>
              <a:t> and </a:t>
            </a:r>
            <a:r>
              <a:rPr lang="en-US" sz="2900" dirty="0" err="1">
                <a:solidFill>
                  <a:srgbClr val="434343"/>
                </a:solidFill>
              </a:rPr>
              <a:t>Teamviewer</a:t>
            </a:r>
            <a:r>
              <a:rPr lang="en-US" sz="2900" dirty="0">
                <a:solidFill>
                  <a:srgbClr val="434343"/>
                </a:solidFill>
              </a:rPr>
              <a:t> for training ML Models.</a:t>
            </a:r>
            <a:endParaRPr sz="2600" dirty="0"/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 dirty="0"/>
              <a:t>Software Requirements:</a:t>
            </a:r>
            <a:endParaRPr sz="2600" b="1" dirty="0"/>
          </a:p>
          <a:p>
            <a:pPr lvl="1" indent="-393700">
              <a:lnSpc>
                <a:spcPct val="115000"/>
              </a:lnSpc>
              <a:spcBef>
                <a:spcPts val="0"/>
              </a:spcBef>
              <a:buSzPts val="2600"/>
              <a:buChar char="○"/>
            </a:pPr>
            <a:r>
              <a:rPr lang="en-US" sz="2600" dirty="0"/>
              <a:t>3rd Party dependencies required for Web Scraping (like </a:t>
            </a:r>
            <a:r>
              <a:rPr lang="en-US" sz="2600" dirty="0">
                <a:solidFill>
                  <a:srgbClr val="0DD10D"/>
                </a:solidFill>
              </a:rPr>
              <a:t>BeautifulSoup</a:t>
            </a:r>
            <a:r>
              <a:rPr lang="en-US" sz="2600" dirty="0"/>
              <a:t>, </a:t>
            </a:r>
            <a:r>
              <a:rPr lang="en-US" sz="2600" strike="sngStrike" dirty="0" err="1">
                <a:solidFill>
                  <a:srgbClr val="FF0000"/>
                </a:solidFill>
              </a:rPr>
              <a:t>JSoup</a:t>
            </a:r>
            <a:r>
              <a:rPr lang="en-US" sz="2600" dirty="0"/>
              <a:t>), Model Training script (like </a:t>
            </a:r>
            <a:r>
              <a:rPr lang="en-US" sz="2600" dirty="0">
                <a:solidFill>
                  <a:srgbClr val="0DD10D"/>
                </a:solidFill>
              </a:rPr>
              <a:t>Tensorflow, Keras</a:t>
            </a:r>
            <a:r>
              <a:rPr lang="en-US" sz="2600" dirty="0"/>
              <a:t>, </a:t>
            </a:r>
            <a:r>
              <a:rPr lang="en-US" sz="2600" strike="sngStrike" dirty="0" err="1">
                <a:solidFill>
                  <a:srgbClr val="FF0000"/>
                </a:solidFill>
              </a:rPr>
              <a:t>Pytorch</a:t>
            </a:r>
            <a:r>
              <a:rPr lang="en-US" sz="2600" dirty="0"/>
              <a:t>) and Web interfaces 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rgbClr val="0DD10D"/>
                </a:solidFill>
              </a:rPr>
              <a:t>HTML ,CSS ,</a:t>
            </a:r>
            <a:r>
              <a:rPr lang="en-US" sz="2600" dirty="0" err="1" smtClean="0">
                <a:solidFill>
                  <a:srgbClr val="0DD10D"/>
                </a:solidFill>
              </a:rPr>
              <a:t>Javascript,Bootstap,JQuiry</a:t>
            </a:r>
            <a:r>
              <a:rPr lang="en-US" sz="2600" dirty="0" smtClean="0">
                <a:solidFill>
                  <a:srgbClr val="0DD10D"/>
                </a:solidFill>
              </a:rPr>
              <a:t> </a:t>
            </a:r>
            <a:r>
              <a:rPr lang="en-US" sz="2600" dirty="0" smtClean="0"/>
              <a:t> ,</a:t>
            </a:r>
            <a:r>
              <a:rPr lang="en-US" sz="2600" strike="sngStrike" dirty="0" smtClean="0">
                <a:solidFill>
                  <a:srgbClr val="FF0000"/>
                </a:solidFill>
              </a:rPr>
              <a:t> Reactor </a:t>
            </a:r>
            <a:r>
              <a:rPr lang="en-US" sz="2600" strike="sngStrike" dirty="0" err="1">
                <a:solidFill>
                  <a:srgbClr val="FF0000"/>
                </a:solidFill>
              </a:rPr>
              <a:t>Vue</a:t>
            </a:r>
            <a:r>
              <a:rPr lang="en-US" sz="2600" dirty="0"/>
              <a:t> for frontend,</a:t>
            </a:r>
            <a:r>
              <a:rPr lang="en-US" sz="2600" dirty="0">
                <a:solidFill>
                  <a:srgbClr val="0DD10D"/>
                </a:solidFill>
              </a:rPr>
              <a:t> </a:t>
            </a:r>
            <a:r>
              <a:rPr lang="en-US" sz="2600" dirty="0" err="1" smtClean="0">
                <a:solidFill>
                  <a:srgbClr val="0DD10D"/>
                </a:solidFill>
              </a:rPr>
              <a:t>Django</a:t>
            </a:r>
            <a:r>
              <a:rPr lang="en-US" sz="2600" strike="sngStrike" dirty="0" smtClean="0">
                <a:solidFill>
                  <a:srgbClr val="FF0000"/>
                </a:solidFill>
              </a:rPr>
              <a:t>, </a:t>
            </a:r>
            <a:r>
              <a:rPr lang="en-US" sz="2600" strike="sngStrike" dirty="0">
                <a:solidFill>
                  <a:srgbClr val="FF0000"/>
                </a:solidFill>
              </a:rPr>
              <a:t>Express or </a:t>
            </a:r>
            <a:r>
              <a:rPr lang="en-US" sz="2600" strike="sngStrike" dirty="0" err="1" smtClean="0">
                <a:solidFill>
                  <a:srgbClr val="FF0000"/>
                </a:solidFill>
              </a:rPr>
              <a:t>Flask</a:t>
            </a:r>
            <a:r>
              <a:rPr lang="en-US" sz="2600" dirty="0" err="1" smtClean="0"/>
              <a:t>for</a:t>
            </a:r>
            <a:r>
              <a:rPr lang="en-US" sz="2600" dirty="0" smtClean="0"/>
              <a:t> </a:t>
            </a:r>
            <a:r>
              <a:rPr lang="en-US" sz="2600" dirty="0"/>
              <a:t>backend).</a:t>
            </a:r>
            <a:endParaRPr sz="26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body" idx="1"/>
          </p:nvPr>
        </p:nvSpPr>
        <p:spPr>
          <a:xfrm>
            <a:off x="838200" y="450350"/>
            <a:ext cx="10515600" cy="63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12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Completed </a:t>
            </a:r>
            <a:r>
              <a:rPr lang="en-US" u="sng" dirty="0">
                <a:solidFill>
                  <a:srgbClr val="0070C0"/>
                </a:solidFill>
              </a:rPr>
              <a:t>scrapping and started preparing model training code: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Continued </a:t>
            </a:r>
            <a:r>
              <a:rPr lang="en-US" dirty="0">
                <a:solidFill>
                  <a:schemeClr val="tx1"/>
                </a:solidFill>
              </a:rPr>
              <a:t>development of website by adding certain features to it(login page).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Started scraping websites to get dataset for Cuisine-to-Recipe.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body" idx="1"/>
          </p:nvPr>
        </p:nvSpPr>
        <p:spPr>
          <a:xfrm>
            <a:off x="838200" y="452675"/>
            <a:ext cx="10515600" cy="58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rgbClr val="C00000"/>
                </a:solidFill>
              </a:rPr>
              <a:t>Week </a:t>
            </a:r>
            <a:r>
              <a:rPr lang="en-US" sz="3200" b="1" dirty="0" smtClean="0">
                <a:solidFill>
                  <a:srgbClr val="C00000"/>
                </a:solidFill>
              </a:rPr>
              <a:t>11-13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Further </a:t>
            </a:r>
            <a:r>
              <a:rPr lang="en-US" u="sng" dirty="0">
                <a:solidFill>
                  <a:srgbClr val="0070C0"/>
                </a:solidFill>
              </a:rPr>
              <a:t>Developed the </a:t>
            </a:r>
            <a:r>
              <a:rPr lang="en-US" u="sng" dirty="0" err="1" smtClean="0">
                <a:solidFill>
                  <a:srgbClr val="0070C0"/>
                </a:solidFill>
              </a:rPr>
              <a:t>Cookoverflwo</a:t>
            </a:r>
            <a:r>
              <a:rPr lang="en-US" u="sng" dirty="0" smtClean="0">
                <a:solidFill>
                  <a:srgbClr val="0070C0"/>
                </a:solidFill>
              </a:rPr>
              <a:t> Website</a:t>
            </a:r>
            <a:r>
              <a:rPr lang="en-US" u="sng" dirty="0">
                <a:solidFill>
                  <a:srgbClr val="0070C0"/>
                </a:solidFill>
              </a:rPr>
              <a:t>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Developed the website’s front end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Added </a:t>
            </a:r>
            <a:r>
              <a:rPr lang="en-US" dirty="0">
                <a:solidFill>
                  <a:schemeClr val="tx1"/>
                </a:solidFill>
              </a:rPr>
              <a:t>additional features/components like login page, user dashboard, favourite recipe feature, about us </a:t>
            </a:r>
            <a:r>
              <a:rPr lang="en-US" dirty="0" err="1" smtClean="0">
                <a:solidFill>
                  <a:schemeClr val="tx1"/>
                </a:solidFill>
              </a:rPr>
              <a:t>page,notifications</a:t>
            </a:r>
            <a:r>
              <a:rPr lang="en-US" dirty="0" smtClean="0">
                <a:solidFill>
                  <a:schemeClr val="tx1"/>
                </a:solidFill>
              </a:rPr>
              <a:t> ,Profiles ,Tags ,Follow/</a:t>
            </a:r>
            <a:r>
              <a:rPr lang="en-US" dirty="0" err="1" smtClean="0">
                <a:solidFill>
                  <a:schemeClr val="tx1"/>
                </a:solidFill>
              </a:rPr>
              <a:t>Unflollow</a:t>
            </a:r>
            <a:r>
              <a:rPr lang="en-US" dirty="0" smtClean="0">
                <a:solidFill>
                  <a:schemeClr val="tx1"/>
                </a:solidFill>
              </a:rPr>
              <a:t> ,Likes ,Comments, Update Profile, Post (Image ,Text ,Video ,Tag),Search ,Friends View  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Integrated front end components with each other.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chemeClr val="tx1"/>
                </a:solidFill>
              </a:rPr>
              <a:t>Integrated front end with </a:t>
            </a:r>
            <a:r>
              <a:rPr lang="en-US" dirty="0" smtClean="0">
                <a:solidFill>
                  <a:schemeClr val="tx1"/>
                </a:solidFill>
              </a:rPr>
              <a:t>Backend ,And sending Info From Our Website to the Model to update its recipe Data Set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Further Scope Of The Project...</a:t>
            </a:r>
            <a:endParaRPr dirty="0"/>
          </a:p>
        </p:txBody>
      </p:sp>
      <p:sp>
        <p:nvSpPr>
          <p:cNvPr id="299" name="Google Shape;299;p48"/>
          <p:cNvSpPr txBox="1">
            <a:spLocks noGrp="1"/>
          </p:cNvSpPr>
          <p:nvPr>
            <p:ph type="body" idx="1"/>
          </p:nvPr>
        </p:nvSpPr>
        <p:spPr>
          <a:xfrm>
            <a:off x="762000" y="1216025"/>
            <a:ext cx="10515600" cy="559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 dirty="0">
                <a:solidFill>
                  <a:srgbClr val="0070C0"/>
                </a:solidFill>
              </a:rPr>
              <a:t>CURRENT CHALLENGES:</a:t>
            </a:r>
            <a:endParaRPr sz="2700" u="sng" dirty="0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chemeClr val="tx1"/>
                </a:solidFill>
              </a:rPr>
              <a:t>The Ingredients-to-Recipe </a:t>
            </a:r>
            <a:r>
              <a:rPr lang="en-US" sz="2700" dirty="0" smtClean="0">
                <a:solidFill>
                  <a:schemeClr val="tx1"/>
                </a:solidFill>
              </a:rPr>
              <a:t>generator sometimes produces irrelevant outputs, due to constraint on dataset size, Image to Recipe Under Research </a:t>
            </a:r>
            <a:endParaRPr sz="27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 dirty="0">
                <a:solidFill>
                  <a:srgbClr val="0070C0"/>
                </a:solidFill>
              </a:rPr>
              <a:t>FURTHER SCOPE:</a:t>
            </a:r>
            <a:endParaRPr sz="2700" u="sng" dirty="0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 smtClean="0">
                <a:solidFill>
                  <a:schemeClr val="tx1"/>
                </a:solidFill>
              </a:rPr>
              <a:t>Expanding our dataset </a:t>
            </a:r>
            <a:r>
              <a:rPr lang="en-US" sz="2700" dirty="0">
                <a:solidFill>
                  <a:schemeClr val="tx1"/>
                </a:solidFill>
              </a:rPr>
              <a:t>and </a:t>
            </a:r>
            <a:r>
              <a:rPr lang="en-US" sz="2700" dirty="0" smtClean="0">
                <a:solidFill>
                  <a:schemeClr val="tx1"/>
                </a:solidFill>
              </a:rPr>
              <a:t>improving the text generation model.</a:t>
            </a: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 smtClean="0">
                <a:solidFill>
                  <a:schemeClr val="tx1"/>
                </a:solidFill>
              </a:rPr>
              <a:t>The Ingredients-to-recipe model can be further extended to image generation corresponding to the recipe generated.</a:t>
            </a:r>
            <a:endParaRPr sz="2700" dirty="0">
              <a:solidFill>
                <a:schemeClr val="tx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●"/>
            </a:pPr>
            <a:r>
              <a:rPr lang="en-US" sz="2700" dirty="0" smtClean="0">
                <a:solidFill>
                  <a:schemeClr val="tx1"/>
                </a:solidFill>
              </a:rPr>
              <a:t>Discussion </a:t>
            </a:r>
            <a:r>
              <a:rPr lang="en-US" sz="2700" dirty="0">
                <a:solidFill>
                  <a:schemeClr val="tx1"/>
                </a:solidFill>
              </a:rPr>
              <a:t>forum for Q/A among the users</a:t>
            </a:r>
            <a:r>
              <a:rPr lang="en-US" sz="2700" dirty="0" smtClean="0">
                <a:solidFill>
                  <a:schemeClr val="tx1"/>
                </a:solidFill>
              </a:rPr>
              <a:t>.</a:t>
            </a:r>
          </a:p>
          <a:p>
            <a:pPr marL="571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None/>
            </a:pPr>
            <a:endParaRPr sz="2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9"/>
          <p:cNvPicPr preferRelativeResize="0"/>
          <p:nvPr/>
        </p:nvPicPr>
        <p:blipFill rotWithShape="1">
          <a:blip r:embed="rId3">
            <a:alphaModFix amt="94000"/>
          </a:blip>
          <a:srcRect/>
          <a:stretch/>
        </p:blipFill>
        <p:spPr>
          <a:xfrm>
            <a:off x="2124475" y="1315300"/>
            <a:ext cx="7943050" cy="42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C00000"/>
              </a:buClr>
              <a:buSzPts val="4800"/>
            </a:pPr>
            <a:r>
              <a:rPr lang="en-US" sz="4800" b="1" dirty="0">
                <a:solidFill>
                  <a:srgbClr val="C00000"/>
                </a:solidFill>
              </a:rPr>
              <a:t>What is </a:t>
            </a:r>
            <a:r>
              <a:rPr lang="en-US" sz="4800" b="1" dirty="0" err="1" smtClean="0">
                <a:solidFill>
                  <a:srgbClr val="C00000"/>
                </a:solidFill>
              </a:rPr>
              <a:t>CookOverflow</a:t>
            </a:r>
            <a:r>
              <a:rPr lang="en-US" sz="4800" b="1" dirty="0">
                <a:solidFill>
                  <a:srgbClr val="C00000"/>
                </a:solidFill>
              </a:rPr>
              <a:t>?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762000" y="1216025"/>
            <a:ext cx="6699849" cy="52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A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dynamic </a:t>
            </a:r>
            <a:r>
              <a:rPr lang="en-US" sz="2700" b="1" dirty="0" smtClean="0">
                <a:solidFill>
                  <a:schemeClr val="accent1">
                    <a:lumMod val="75000"/>
                  </a:schemeClr>
                </a:solidFill>
              </a:rPr>
              <a:t>Social Media website</a:t>
            </a:r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700" dirty="0"/>
              <a:t>incorporating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machine learning techniques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sz="27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Search options:</a:t>
            </a:r>
            <a:endParaRPr sz="2700" dirty="0"/>
          </a:p>
          <a:p>
            <a:pPr marL="91440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Search by Ingredients</a:t>
            </a:r>
            <a:endParaRPr sz="2700" dirty="0"/>
          </a:p>
          <a:p>
            <a:pPr marL="91440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 smtClean="0"/>
              <a:t>Search </a:t>
            </a:r>
            <a:r>
              <a:rPr lang="en-US" sz="2700" dirty="0"/>
              <a:t>by </a:t>
            </a:r>
            <a:r>
              <a:rPr lang="en-US" sz="2700" dirty="0" smtClean="0"/>
              <a:t>cuisine</a:t>
            </a:r>
          </a:p>
          <a:p>
            <a:pPr marL="91440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 smtClean="0"/>
              <a:t>Search by image (under research )</a:t>
            </a:r>
            <a:endParaRPr sz="2700" dirty="0"/>
          </a:p>
          <a:p>
            <a:pPr marL="457200" lvl="0" indent="-425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700" dirty="0"/>
              <a:t>Output: self generated recipes</a:t>
            </a:r>
            <a:endParaRPr sz="2700" dirty="0"/>
          </a:p>
          <a:p>
            <a:pPr lvl="0" indent="-425450">
              <a:lnSpc>
                <a:spcPct val="115000"/>
              </a:lnSpc>
              <a:spcBef>
                <a:spcPts val="0"/>
              </a:spcBef>
              <a:buSzPts val="3100"/>
            </a:pPr>
            <a:r>
              <a:rPr lang="en-US" sz="2700" dirty="0"/>
              <a:t>It is a </a:t>
            </a:r>
            <a:r>
              <a:rPr lang="en-US" sz="2700" dirty="0" smtClean="0"/>
              <a:t>and  </a:t>
            </a:r>
            <a:r>
              <a:rPr lang="en-US" sz="2700" dirty="0"/>
              <a:t>a </a:t>
            </a: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</a:rPr>
              <a:t>recommender </a:t>
            </a:r>
            <a:r>
              <a:rPr lang="en-US" sz="2700" b="1" dirty="0" smtClean="0">
                <a:solidFill>
                  <a:schemeClr val="accent1">
                    <a:lumMod val="75000"/>
                  </a:schemeClr>
                </a:solidFill>
              </a:rPr>
              <a:t>system,</a:t>
            </a:r>
          </a:p>
          <a:p>
            <a:pPr marL="31750" lvl="0" indent="0">
              <a:lnSpc>
                <a:spcPct val="115000"/>
              </a:lnSpc>
              <a:spcBef>
                <a:spcPts val="0"/>
              </a:spcBef>
              <a:buSzPts val="3100"/>
              <a:buNone/>
            </a:pPr>
            <a:r>
              <a:rPr lang="en-US" sz="2700" b="1" dirty="0" smtClean="0">
                <a:solidFill>
                  <a:schemeClr val="accent1">
                    <a:lumMod val="75000"/>
                  </a:schemeClr>
                </a:solidFill>
              </a:rPr>
              <a:t>Not a </a:t>
            </a:r>
            <a:r>
              <a:rPr lang="en-US" sz="2700" dirty="0" smtClean="0"/>
              <a:t>recipe </a:t>
            </a:r>
            <a:r>
              <a:rPr lang="en-US" sz="2700" dirty="0"/>
              <a:t>generator </a:t>
            </a:r>
            <a:r>
              <a:rPr lang="en-US" sz="2700" dirty="0" smtClean="0"/>
              <a:t>system</a:t>
            </a:r>
            <a:r>
              <a:rPr lang="en-US" sz="2700" dirty="0"/>
              <a:t> !!</a:t>
            </a:r>
            <a:r>
              <a:rPr lang="en-US" sz="2700" dirty="0" smtClean="0"/>
              <a:t> </a:t>
            </a:r>
            <a:endParaRPr sz="2700"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100" dirty="0"/>
          </a:p>
        </p:txBody>
      </p:sp>
      <p:pic>
        <p:nvPicPr>
          <p:cNvPr id="1026" name="Picture 2" descr="C:\Users\hp\Desktop\seniorGraduationProject2022_cookOverflow\static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62" y="903409"/>
            <a:ext cx="4456636" cy="398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Calibri"/>
              <a:buNone/>
            </a:pPr>
            <a:r>
              <a:rPr lang="en-US" sz="4800" b="1" dirty="0">
                <a:solidFill>
                  <a:srgbClr val="C00000"/>
                </a:solidFill>
              </a:rPr>
              <a:t>Technologies used...</a:t>
            </a:r>
            <a:endParaRPr sz="4800" b="1" dirty="0">
              <a:solidFill>
                <a:srgbClr val="C00000"/>
              </a:solidFill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60198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Website front end: </a:t>
            </a:r>
            <a:r>
              <a:rPr lang="en-US" sz="2700" dirty="0" smtClean="0"/>
              <a:t>Bootstrap, </a:t>
            </a:r>
            <a:r>
              <a:rPr lang="en-US" sz="2700" dirty="0"/>
              <a:t>CSS, HTML, </a:t>
            </a:r>
            <a:r>
              <a:rPr lang="en-US" sz="2700" dirty="0" smtClean="0"/>
              <a:t>JavaScript, JQuery, </a:t>
            </a:r>
            <a:r>
              <a:rPr lang="en-US" sz="2700" dirty="0"/>
              <a:t>AJAX</a:t>
            </a:r>
            <a:endParaRPr sz="2700"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Website Back end: </a:t>
            </a:r>
            <a:r>
              <a:rPr lang="en-US" sz="2700" dirty="0" err="1" smtClean="0"/>
              <a:t>Django</a:t>
            </a:r>
            <a:r>
              <a:rPr lang="en-US" sz="2700" dirty="0" smtClean="0"/>
              <a:t>(Python </a:t>
            </a:r>
            <a:r>
              <a:rPr lang="en-US" sz="2700" dirty="0"/>
              <a:t>Framework)</a:t>
            </a:r>
            <a:endParaRPr sz="2700"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Database:</a:t>
            </a:r>
            <a:r>
              <a:rPr lang="en-US" sz="2700" dirty="0"/>
              <a:t> </a:t>
            </a:r>
            <a:r>
              <a:rPr lang="en-US" sz="2700" dirty="0" err="1" smtClean="0"/>
              <a:t>Postgres</a:t>
            </a:r>
            <a:r>
              <a:rPr lang="en-US" sz="2700" dirty="0" smtClean="0"/>
              <a:t> SQL</a:t>
            </a:r>
            <a:endParaRPr sz="2700" dirty="0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Deep learning: </a:t>
            </a:r>
            <a:r>
              <a:rPr lang="en-US" sz="2700" dirty="0"/>
              <a:t>Tensorflow and Keras Framework</a:t>
            </a:r>
            <a:endParaRPr sz="2700" dirty="0">
              <a:solidFill>
                <a:srgbClr val="0070C0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700" dirty="0">
                <a:solidFill>
                  <a:srgbClr val="0070C0"/>
                </a:solidFill>
              </a:rPr>
              <a:t>Web Scraping: </a:t>
            </a:r>
            <a:r>
              <a:rPr lang="en-US" sz="2700" dirty="0"/>
              <a:t>BeautifulSoup (Python)</a:t>
            </a:r>
            <a:endParaRPr sz="2700"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dirty="0"/>
          </a:p>
          <a:p>
            <a:pPr marL="228600" lvl="0" indent="-50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700" dirty="0"/>
          </a:p>
        </p:txBody>
      </p:sp>
      <p:pic>
        <p:nvPicPr>
          <p:cNvPr id="121" name="Google Shape;121;p19" descr="Beautiful Soup 4 | Funth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0274" y="1047023"/>
            <a:ext cx="2350150" cy="10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l="20092" t="18191" r="20163" b="19573"/>
          <a:stretch/>
        </p:blipFill>
        <p:spPr>
          <a:xfrm>
            <a:off x="9250203" y="4930402"/>
            <a:ext cx="2262135" cy="13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203" y="2430667"/>
            <a:ext cx="1825339" cy="1825339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770" y="539508"/>
            <a:ext cx="1257300" cy="1257300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645" y="2487089"/>
            <a:ext cx="162877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22540" y="565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>
                <a:solidFill>
                  <a:srgbClr val="C00000"/>
                </a:solidFill>
              </a:rPr>
              <a:t>Timeline...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29242" y="1382200"/>
            <a:ext cx="9159815" cy="510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1" u="sng" dirty="0">
              <a:solidFill>
                <a:srgbClr val="434343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	Week </a:t>
            </a:r>
            <a:r>
              <a:rPr lang="en-US" b="1" dirty="0" smtClean="0"/>
              <a:t>0</a:t>
            </a:r>
            <a:endParaRPr b="1" dirty="0" smtClean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Team formation and Mentor Selection:</a:t>
            </a:r>
            <a:endParaRPr sz="2600" u="sng" dirty="0" smtClean="0">
              <a:solidFill>
                <a:srgbClr val="0070C0"/>
              </a:solidFill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dirty="0" smtClean="0"/>
              <a:t>Team Member Formation.</a:t>
            </a:r>
            <a:endParaRPr dirty="0" smtClean="0"/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dirty="0" smtClean="0"/>
              <a:t>Choosing </a:t>
            </a:r>
            <a:r>
              <a:rPr lang="en-US" dirty="0"/>
              <a:t>the field/technology of interest after a series of meetings with the team members.</a:t>
            </a:r>
            <a:endParaRPr dirty="0"/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dirty="0"/>
              <a:t>Selecting the appropriate mentor best suited for the technology to be used.</a:t>
            </a:r>
          </a:p>
        </p:txBody>
      </p:sp>
      <p:pic>
        <p:nvPicPr>
          <p:cNvPr id="2050" name="Picture 2" descr="DRS Tips from Cohort 3--Part 3">
            <a:extLst>
              <a:ext uri="{FF2B5EF4-FFF2-40B4-BE49-F238E27FC236}">
                <a16:creationId xmlns="" xmlns:a16="http://schemas.microsoft.com/office/drawing/2014/main" id="{FB6EAA45-4F64-4AF2-BC61-05CE7E1F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44" y="794435"/>
            <a:ext cx="3362639" cy="196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224287" y="77638"/>
            <a:ext cx="11602528" cy="6780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u="sng" dirty="0">
                <a:solidFill>
                  <a:srgbClr val="C00000"/>
                </a:solidFill>
              </a:rPr>
              <a:t>Week 1</a:t>
            </a:r>
            <a:endParaRPr sz="32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 u="sng" dirty="0" smtClean="0">
                <a:solidFill>
                  <a:srgbClr val="0070C0"/>
                </a:solidFill>
              </a:rPr>
              <a:t>Project </a:t>
            </a:r>
            <a:r>
              <a:rPr lang="en-US" sz="2700" u="sng" dirty="0">
                <a:solidFill>
                  <a:srgbClr val="0070C0"/>
                </a:solidFill>
              </a:rPr>
              <a:t>Idea Discussion and Synopsis Drafting:</a:t>
            </a:r>
            <a:endParaRPr sz="2700" dirty="0">
              <a:solidFill>
                <a:srgbClr val="0070C0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 sz="2700" dirty="0" smtClean="0">
                <a:solidFill>
                  <a:srgbClr val="000000"/>
                </a:solidFill>
              </a:rPr>
              <a:t>Came up with </a:t>
            </a:r>
            <a:r>
              <a:rPr lang="en-US" sz="2700" dirty="0">
                <a:solidFill>
                  <a:srgbClr val="000000"/>
                </a:solidFill>
              </a:rPr>
              <a:t>three project ideas:</a:t>
            </a:r>
            <a:endParaRPr sz="2700" dirty="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700" dirty="0">
                <a:solidFill>
                  <a:srgbClr val="000000"/>
                </a:solidFill>
              </a:rPr>
              <a:t>A gaming project which uses physical movement detection for moves in the game. This would collaborate exercise with gaming.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700" dirty="0">
                <a:solidFill>
                  <a:srgbClr val="000000"/>
                </a:solidFill>
              </a:rPr>
              <a:t>Personal voice assistant software and hardware for blinds to detect the objects around. </a:t>
            </a:r>
            <a:endParaRPr sz="2700" dirty="0">
              <a:solidFill>
                <a:srgbClr val="000000"/>
              </a:solidFill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700" dirty="0">
                <a:solidFill>
                  <a:srgbClr val="000000"/>
                </a:solidFill>
              </a:rPr>
              <a:t>Platform for </a:t>
            </a:r>
            <a:r>
              <a:rPr lang="en-US" sz="2700" dirty="0" smtClean="0">
                <a:solidFill>
                  <a:srgbClr val="000000"/>
                </a:solidFill>
              </a:rPr>
              <a:t> AI Search Recommendation recipes </a:t>
            </a:r>
            <a:r>
              <a:rPr lang="en-US" sz="2700" dirty="0">
                <a:solidFill>
                  <a:srgbClr val="000000"/>
                </a:solidFill>
              </a:rPr>
              <a:t>based on given set of ingredients. This was influenced by the cooking trend during lockdown situation.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 sz="2700" dirty="0">
                <a:solidFill>
                  <a:srgbClr val="000000"/>
                </a:solidFill>
              </a:rPr>
              <a:t>Finally, we decided to take up the third idea, as we found it to be a more practical and useful idea. And also it was feasible according to our knowledge and skill set.</a:t>
            </a:r>
            <a:endParaRPr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273375"/>
            <a:ext cx="10515600" cy="6128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>
                <a:solidFill>
                  <a:srgbClr val="C00000"/>
                </a:solidFill>
              </a:rPr>
              <a:t>Week 2</a:t>
            </a:r>
            <a:endParaRPr sz="3200" b="1" u="sng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Discovering </a:t>
            </a:r>
            <a:r>
              <a:rPr lang="en-US" u="sng" dirty="0">
                <a:solidFill>
                  <a:srgbClr val="0070C0"/>
                </a:solidFill>
              </a:rPr>
              <a:t>Project Requirements:</a:t>
            </a:r>
            <a:endParaRPr u="sng" dirty="0">
              <a:solidFill>
                <a:srgbClr val="0070C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Looking onto the existing work in this related field, if done.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Deciding the further contributions we can make.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Looking for availability of datasets for training purposes of our models to be able to predict the required output.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Looking for platform to perform high end computations like web scraping and machine learning model </a:t>
            </a:r>
            <a:r>
              <a:rPr lang="en-US" dirty="0" smtClean="0">
                <a:solidFill>
                  <a:srgbClr val="000000"/>
                </a:solidFill>
              </a:rPr>
              <a:t>training.</a:t>
            </a:r>
            <a:endParaRPr dirty="0">
              <a:solidFill>
                <a:srgbClr val="00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-US" dirty="0">
                <a:solidFill>
                  <a:srgbClr val="000000"/>
                </a:solidFill>
              </a:rPr>
              <a:t>Developing a user interface through which the user can access all the functionality easily and innovatively.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6" name="Picture 4" descr="What exactly ARE requirements? - SD Times">
            <a:extLst>
              <a:ext uri="{FF2B5EF4-FFF2-40B4-BE49-F238E27FC236}">
                <a16:creationId xmlns="" xmlns:a16="http://schemas.microsoft.com/office/drawing/2014/main" id="{B51B66E7-A384-4EF1-8DE1-E88F9927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366" y="645814"/>
            <a:ext cx="1944663" cy="12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36363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C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Software Requirements Specification (SRS)</a:t>
            </a:r>
            <a:endParaRPr sz="4600" b="1" dirty="0">
              <a:solidFill>
                <a:srgbClr val="C00000"/>
              </a:solidFill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633046" y="1090246"/>
            <a:ext cx="10720754" cy="520277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Purpose: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develop a system which primarily is capable of generating extensive recipes out of given set of ingredients.</a:t>
            </a:r>
            <a:endParaRPr dirty="0">
              <a:solidFill>
                <a:schemeClr val="tx1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Intended Audience: 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Any person of any age group, any region and any profession who loves exploring food.</a:t>
            </a:r>
            <a:endParaRPr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A very large size audience</a:t>
            </a:r>
            <a:r>
              <a:rPr lang="en-US" sz="2800" dirty="0" smtClean="0">
                <a:solidFill>
                  <a:schemeClr val="tx1"/>
                </a:solidFill>
              </a:rPr>
              <a:t>!!!,students ,Professionals (</a:t>
            </a:r>
            <a:r>
              <a:rPr lang="en-US" sz="2800" dirty="0" err="1" smtClean="0">
                <a:solidFill>
                  <a:schemeClr val="tx1"/>
                </a:solidFill>
              </a:rPr>
              <a:t>Cheifs</a:t>
            </a:r>
            <a:r>
              <a:rPr lang="en-US" sz="2800" dirty="0" smtClean="0">
                <a:solidFill>
                  <a:schemeClr val="tx1"/>
                </a:solidFill>
              </a:rPr>
              <a:t>),our Mothers …</a:t>
            </a:r>
            <a:r>
              <a:rPr lang="en-US" sz="2800" dirty="0" err="1" smtClean="0">
                <a:solidFill>
                  <a:schemeClr val="tx1"/>
                </a:solidFill>
              </a:rPr>
              <a:t>ects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Scope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 smtClean="0">
                <a:solidFill>
                  <a:schemeClr val="tx1"/>
                </a:solidFill>
              </a:rPr>
              <a:t>Fetch/Scrap relevant dataset</a:t>
            </a:r>
            <a:endParaRPr sz="2800" dirty="0" smtClean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 smtClean="0">
                <a:solidFill>
                  <a:schemeClr val="tx1"/>
                </a:solidFill>
              </a:rPr>
              <a:t>Decide </a:t>
            </a:r>
            <a:r>
              <a:rPr lang="en-US" sz="2800" dirty="0">
                <a:solidFill>
                  <a:schemeClr val="tx1"/>
                </a:solidFill>
              </a:rPr>
              <a:t>upon apt deep learning technique for text </a:t>
            </a:r>
            <a:r>
              <a:rPr lang="en-US" sz="2800" dirty="0" smtClean="0">
                <a:solidFill>
                  <a:schemeClr val="tx1"/>
                </a:solidFill>
              </a:rPr>
              <a:t>generation and Modeling And Searching </a:t>
            </a:r>
            <a:endParaRPr sz="2800" dirty="0">
              <a:solidFill>
                <a:schemeClr val="tx1"/>
              </a:solidFill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>
                <a:solidFill>
                  <a:schemeClr val="tx1"/>
                </a:solidFill>
              </a:rPr>
              <a:t>Train the ML Model on variations of hyper </a:t>
            </a:r>
            <a:r>
              <a:rPr lang="en-US" sz="2800" dirty="0" smtClean="0">
                <a:solidFill>
                  <a:schemeClr val="tx1"/>
                </a:solidFill>
              </a:rPr>
              <a:t>parameters</a:t>
            </a: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Char char="○"/>
            </a:pPr>
            <a:r>
              <a:rPr lang="en-US" sz="2800" dirty="0" smtClean="0">
                <a:solidFill>
                  <a:schemeClr val="tx1"/>
                </a:solidFill>
              </a:rPr>
              <a:t>Develop </a:t>
            </a:r>
            <a:r>
              <a:rPr lang="en-US" sz="2800" dirty="0" err="1" smtClean="0">
                <a:solidFill>
                  <a:schemeClr val="tx1"/>
                </a:solidFill>
              </a:rPr>
              <a:t>hitech</a:t>
            </a:r>
            <a:r>
              <a:rPr lang="en-US" sz="2800" dirty="0" smtClean="0">
                <a:solidFill>
                  <a:schemeClr val="tx1"/>
                </a:solidFill>
              </a:rPr>
              <a:t> and easy-to-use user interface system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7102</TotalTime>
  <Words>1489</Words>
  <Application>Microsoft Office PowerPoint</Application>
  <PresentationFormat>مخصص</PresentationFormat>
  <Paragraphs>198</Paragraphs>
  <Slides>34</Slides>
  <Notes>34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34</vt:i4>
      </vt:variant>
    </vt:vector>
  </HeadingPairs>
  <TitlesOfParts>
    <vt:vector size="39" baseType="lpstr">
      <vt:lpstr>Arial</vt:lpstr>
      <vt:lpstr>Calibri</vt:lpstr>
      <vt:lpstr>Lora Regular</vt:lpstr>
      <vt:lpstr>Office Theme</vt:lpstr>
      <vt:lpstr>Custom</vt:lpstr>
      <vt:lpstr>COOkOverflOw</vt:lpstr>
      <vt:lpstr>Problem Statement?</vt:lpstr>
      <vt:lpstr>Our Contribution...</vt:lpstr>
      <vt:lpstr>What is CookOverflow?</vt:lpstr>
      <vt:lpstr>Technologies used...</vt:lpstr>
      <vt:lpstr>Timeline...</vt:lpstr>
      <vt:lpstr>عرض تقديمي في PowerPoint</vt:lpstr>
      <vt:lpstr>عرض تقديمي في PowerPoint</vt:lpstr>
      <vt:lpstr>Software Requirements Specification (SRS)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USE CASE DIAGRAM</vt:lpstr>
      <vt:lpstr>عرض تقديمي في PowerPoint</vt:lpstr>
      <vt:lpstr>CLASS DIAGRAM</vt:lpstr>
      <vt:lpstr>عرض تقديمي في PowerPoint</vt:lpstr>
      <vt:lpstr>SEQUENCE DIAGRAM</vt:lpstr>
      <vt:lpstr>عرض تقديمي في PowerPoint</vt:lpstr>
      <vt:lpstr>ACTIVITY DIAGRAM</vt:lpstr>
      <vt:lpstr>عرض تقديمي في PowerPoint</vt:lpstr>
      <vt:lpstr>STATE DIAGRAM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Updated Software Requirements Specification (SRS)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Further Scope Of The Project...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HOMEM  DE REC PE BOWL</dc:title>
  <dc:creator>KRISH GARG</dc:creator>
  <cp:lastModifiedBy>hp</cp:lastModifiedBy>
  <cp:revision>49</cp:revision>
  <dcterms:modified xsi:type="dcterms:W3CDTF">2022-05-12T21:44:36Z</dcterms:modified>
</cp:coreProperties>
</file>