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5.xml"/><Relationship Id="rId41" Type="http://schemas.openxmlformats.org/officeDocument/2006/relationships/font" Target="fonts/Maven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e453a55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6e453a55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6e453a55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6e453a55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6e453a55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6e453a55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6e453a55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6e453a55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6e453a55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6e453a55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6e453a55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6e453a55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69d07372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69d0737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607db5e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607db5e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607db5e2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607db5e2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607db5e2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607db5e2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69d07372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69d07372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6cef30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6cef30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6cef305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6cef305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9d07372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9d07372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76f9020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76f9020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76f9020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76f9020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76f9020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76f9020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76f9020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76f9020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9d07372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9d07372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6a78920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6a7892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6a78920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6a78920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6a78920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6a78920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a78920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6a78920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a78920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6a78920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69d07372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69d07372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1PTV6EmlqvqixDWjfyu7Eiy9aqDZQAIQNVQfKpJAaUY/edit#heading=h.lw29i7ecx9tt" TargetMode="External"/><Relationship Id="rId4" Type="http://schemas.openxmlformats.org/officeDocument/2006/relationships/hyperlink" Target="https://docs.google.com/document/d/11PTV6EmlqvqixDWjfyu7Eiy9aqDZQAIQNVQfKpJAaUY/edit#heading=h.lw29i7ecx9t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1PTV6EmlqvqixDWjfyu7Eiy9aqDZQAIQNVQfKpJAaUY/edit#heading=h.kg179jac5z58" TargetMode="External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1PTV6EmlqvqixDWjfyu7Eiy9aqDZQAIQNVQfKpJAaUY/edit#heading=h.lw29i7ecx9tt" TargetMode="External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1PTV6EmlqvqixDWjfyu7Eiy9aqDZQAIQNVQfKpJAaUY/edit#heading=h.irm2oddbxl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Compute y Contenedores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301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620"/>
              <a:t>Estudio, implementación y comparativa de 4 módulos en                                                                                                                                      Amazon Web Services, Google Cloud y Microsoft Azure</a:t>
            </a:r>
            <a:endParaRPr sz="162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475" y="3480750"/>
            <a:ext cx="57340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2.1- </a:t>
            </a:r>
            <a:r>
              <a:rPr lang="es" sz="2300">
                <a:latin typeface="Arial"/>
                <a:ea typeface="Arial"/>
                <a:cs typeface="Arial"/>
                <a:sym typeface="Arial"/>
              </a:rPr>
              <a:t>Azure Virtual Machines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63800" y="2292875"/>
            <a:ext cx="51963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Amplia elección de máquinas </a:t>
            </a:r>
            <a:r>
              <a:rPr lang="es"/>
              <a:t>según</a:t>
            </a:r>
            <a:r>
              <a:rPr lang="es"/>
              <a:t> los requerimientos o especialidades que necesites.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Capacidad de escalado sin aumento de la </a:t>
            </a:r>
            <a:r>
              <a:rPr lang="es"/>
              <a:t>complejidad.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Posibilidad de almacenamiento en HDD o SDD.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Capacidad de supervisión y seguridad desde el gestor de recursos de Azure.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624" y="1730474"/>
            <a:ext cx="2782326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75" y="2117924"/>
            <a:ext cx="3917524" cy="184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2.2- </a:t>
            </a:r>
            <a:r>
              <a:rPr lang="es" sz="2300">
                <a:latin typeface="Arial"/>
                <a:ea typeface="Arial"/>
                <a:cs typeface="Arial"/>
                <a:sym typeface="Arial"/>
              </a:rPr>
              <a:t>Amazon Lightsail/EC2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844700" y="2071500"/>
            <a:ext cx="46914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Capacidad de ejecutar un sistema operativo (SO), una aplicación preconfigurada o una pila de desarrollo, como WordPress, Plesk, LAMP, Nginx,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instancias de Lightsail están diseñadas especialmente por AWS para servidores web, entornos de desarrollo y casos de uso de bases de datos de tamaño pequeño.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Lightsail se ocupa del almacenamiento y la administración de las claves SSH y ofrece una clave segura para usar en tu propio cliente SSH.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25" y="1430175"/>
            <a:ext cx="3730022" cy="20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254350" y="2949675"/>
            <a:ext cx="545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Amazon Elastic Compute Cloud (Amazon EC2) es un servicio web que proporciona capacidad informática en la nube de tamaño modificable.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la única nube con 400 Gbps de red de Ethernet.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Contratación de 4 tipos una vez configurado el hardware: Bajo demanda, Instancias de Spot, Instancias Reservadas y Host Dedicados.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600" y="870750"/>
            <a:ext cx="3745402" cy="186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2.3- </a:t>
            </a:r>
            <a:r>
              <a:rPr lang="es" sz="2300">
                <a:latin typeface="Arial"/>
                <a:ea typeface="Arial"/>
                <a:cs typeface="Arial"/>
                <a:sym typeface="Arial"/>
              </a:rPr>
              <a:t>Google Cloud Compute Engine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301450" y="2676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Incorporan una tecnología que permite encriptar los datos en uso durante su procesamiento.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Las máquinas virtuales de Compute Engine se pueden migrar en tiempo real entre sistemas de host sin necesidad de reiniciar.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Balanceo de carga global sin necesidad de implementarlo.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2.4 </a:t>
            </a:r>
            <a:r>
              <a:rPr lang="es"/>
              <a:t>Implementación AVM con balanceo de carga y escalado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552350" y="2315025"/>
            <a:ext cx="493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Crear un equilibrador de carga.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Creación de un conjunto de escalado de máquinas virtuales.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Cambio de la capacidad de un conjunto de escalado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Gestión</a:t>
            </a:r>
            <a:r>
              <a:rPr lang="es"/>
              <a:t> de las máquinas a su gusto</a:t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25" y="3736000"/>
            <a:ext cx="6052836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311" y="1878538"/>
            <a:ext cx="2287139" cy="183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727650" y="122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2.5 Conclusiones sobre VM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75" y="1824350"/>
            <a:ext cx="302153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4154650" y="2759925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vs.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350" y="862975"/>
            <a:ext cx="2667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300" y="3106557"/>
            <a:ext cx="3332700" cy="174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300">
                <a:latin typeface="Arial"/>
                <a:ea typeface="Arial"/>
                <a:cs typeface="Arial"/>
                <a:sym typeface="Arial"/>
              </a:rPr>
              <a:t>3- </a:t>
            </a:r>
            <a:r>
              <a:rPr lang="es" sz="2300">
                <a:latin typeface="Arial"/>
                <a:ea typeface="Arial"/>
                <a:cs typeface="Arial"/>
                <a:sym typeface="Arial"/>
              </a:rPr>
              <a:t>RED HAT OPENSHIFT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584850" y="2349550"/>
            <a:ext cx="35433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</a:t>
            </a:r>
            <a:r>
              <a:rPr lang="es" sz="1400"/>
              <a:t>mplementa clústeres de OpenShift totalmente administrados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Amplía Kubernetes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Creación de aplicaciones basadas en contenedores</a:t>
            </a:r>
            <a:endParaRPr sz="1400"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50"/>
            <a:ext cx="4160025" cy="1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300">
                <a:latin typeface="Arial"/>
                <a:ea typeface="Arial"/>
                <a:cs typeface="Arial"/>
                <a:sym typeface="Arial"/>
              </a:rPr>
              <a:t>3.1- Red Hat Openshift en Azure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729450" y="2103125"/>
            <a:ext cx="37743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Acceso, seguridad y supervisión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Azure Active Directory (Azure AD)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Clúster y nodo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El clúster dentro de una red virtual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Los nodos (principales y de trabajo) tienen su propia subred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Cada subred:</a:t>
            </a:r>
            <a:endParaRPr/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/>
              <a:t>equilibrador de carga interno</a:t>
            </a:r>
            <a:endParaRPr/>
          </a:p>
          <a:p>
            <a:pPr indent="-298450" lvl="2" marL="1371600" rtl="0" algn="just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/>
              <a:t>equilibrador de carga externo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Acuerdo de nivel de servicio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Disponible el 99,95% del tiempo</a:t>
            </a:r>
            <a:endParaRPr/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175" y="2103125"/>
            <a:ext cx="3955425" cy="14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300">
                <a:latin typeface="Arial"/>
                <a:ea typeface="Arial"/>
                <a:cs typeface="Arial"/>
                <a:sym typeface="Arial"/>
              </a:rPr>
              <a:t>3.2- Red Hat Openshift en AWS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Grado empresarial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Dinámica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Soporte de nube híbrida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Portátil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Multi lenguaje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Clientes destacados: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Omnitracs, Cathay Pacific y Macquarie</a:t>
            </a:r>
            <a:endParaRPr/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4" name="Google Shape;234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16426" l="23404" r="20498" t="22757"/>
          <a:stretch/>
        </p:blipFill>
        <p:spPr>
          <a:xfrm>
            <a:off x="4643609" y="2078875"/>
            <a:ext cx="4098641" cy="21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300">
                <a:latin typeface="Arial"/>
                <a:ea typeface="Arial"/>
                <a:cs typeface="Arial"/>
                <a:sym typeface="Arial"/>
              </a:rPr>
              <a:t>3.3- Red Hat Openshift en Google Cloud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2" name="Google Shape;242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Grado empresarial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Soporte de nube híbrida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Implementar aplicaciones con o sin estado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2 tipos de máquinas virtuales: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nodos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masters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Cloud Storage → almacenamiento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Google OAuth → autenticación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Cloud DNS → registro de recursos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2702500"/>
            <a:ext cx="372611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Índice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s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Container I</a:t>
            </a: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nstances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Container I</a:t>
            </a: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nstances Azure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Amazon Elastic Container Service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Cloud Run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Virtual Machines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Azure Virtual Machines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Amazon Lightsail/EC2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Google Cloud Compute Engine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 Hat OpenShift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Google Cloud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Implementación - Creación y conexión de un clúster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Fabric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Azure Service Fabric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AWS App Mesh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lang="e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3.4- Implementación - Creación y conexión de un clúster de Red Hat Openshift en Azure</a:t>
            </a:r>
            <a:endParaRPr sz="1516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6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6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729450" y="1967350"/>
            <a:ext cx="3267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43">
              <a:highlight>
                <a:schemeClr val="accent1"/>
              </a:highlight>
            </a:endParaRPr>
          </a:p>
          <a:p>
            <a:pPr indent="-30099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850"/>
              <a:t>Instalación y ejecución de la CLI de Azure </a:t>
            </a:r>
            <a:endParaRPr sz="2850"/>
          </a:p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850"/>
              <a:t>Comprobación de los permisos</a:t>
            </a:r>
            <a:endParaRPr sz="2850"/>
          </a:p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850"/>
              <a:t>Registro de los proveedores de recursos</a:t>
            </a:r>
            <a:endParaRPr sz="2850"/>
          </a:p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850"/>
              <a:t>Obtención de un secreto de extracción de Red Hat</a:t>
            </a:r>
            <a:endParaRPr sz="2850"/>
          </a:p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850"/>
              <a:t>Creación de una red virtual que contenga dos subredes vacías</a:t>
            </a:r>
            <a:endParaRPr sz="2850"/>
          </a:p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850"/>
              <a:t>Creación del clúster</a:t>
            </a:r>
            <a:endParaRPr sz="2850"/>
          </a:p>
          <a:p>
            <a:pPr indent="-3009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850"/>
              <a:t>Conexión al clúster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025" y="2232775"/>
            <a:ext cx="4344684" cy="298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300">
                <a:latin typeface="Arial"/>
                <a:ea typeface="Arial"/>
                <a:cs typeface="Arial"/>
                <a:sym typeface="Arial"/>
              </a:rPr>
              <a:t>3.6- Conclusiones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9" name="Google Shape;259;p3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 b="16453" l="0" r="0" t="7373"/>
          <a:stretch/>
        </p:blipFill>
        <p:spPr>
          <a:xfrm>
            <a:off x="1495500" y="1996225"/>
            <a:ext cx="6152999" cy="27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4- </a:t>
            </a:r>
            <a:r>
              <a:rPr lang="es" sz="23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SERVICE FABRIC</a:t>
            </a:r>
            <a:endParaRPr sz="3800"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729450" y="2078875"/>
            <a:ext cx="440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Basado en servicios con estado.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Escalamiento horizontal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Latencia </a:t>
            </a:r>
            <a:r>
              <a:rPr lang="es"/>
              <a:t>mínima</a:t>
            </a:r>
            <a:r>
              <a:rPr lang="es"/>
              <a:t> en microservicios.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Sin necesidad de colas ni caches adicionales.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Replicas de servicio secundarias y servicios redundantes ante fallos.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Adecuado para servicios que requieran transacciones paralelas, gran cantidad de lecturas/escrituras, disponibilidad permanente.</a:t>
            </a:r>
            <a:endParaRPr/>
          </a:p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350" y="2397124"/>
            <a:ext cx="3816150" cy="21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4.1 Azure Service Fabric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Permite usar distintos modelos a la hora de configurar el cluster.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Permite controlar el ciclo de vida de las aplicaciones mediante integración con herramientas como Azure Pipelines, Jenkins, 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Clientes conocidos incluyen: Honeywell, PCL Construction, Crestron, BMW y Schneider Electric.</a:t>
            </a:r>
            <a:endParaRPr/>
          </a:p>
        </p:txBody>
      </p:sp>
      <p:sp>
        <p:nvSpPr>
          <p:cNvPr id="275" name="Google Shape;275;p3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2078864"/>
            <a:ext cx="4493300" cy="195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4.2 AWS App Mesh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Orientado a microservicios.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implementa servicios con estado nativamente.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Especializado en coordinar servicios de una misma aplicación.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Envuelto en un proxy que permite controlar cómo funciona la comunicación entre servicios</a:t>
            </a:r>
            <a:endParaRPr/>
          </a:p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225" y="1230850"/>
            <a:ext cx="3463675" cy="3335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4.3 Implementación de Azure service Fabric</a:t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Conexión con Azure.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Creación de grupo de recursos.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Incorporar nodos principales.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Escalamiento de instancias (nodos) en un cluster a gran escala.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Empaquetamiento de la aplicación.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Implementación de la aplicación.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4.4 Conclusiones</a:t>
            </a:r>
            <a:endParaRPr/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78875"/>
            <a:ext cx="4083451" cy="20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78874"/>
            <a:ext cx="3816150" cy="21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1- </a:t>
            </a:r>
            <a:r>
              <a:rPr lang="es" sz="23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CONTAINER INSTANCES</a:t>
            </a:r>
            <a:endParaRPr sz="2300"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Empaqueta código y dependencias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Gran portabilidad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Ejecución rápida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Docker como </a:t>
            </a:r>
            <a:r>
              <a:rPr lang="es"/>
              <a:t>estándar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75" y="2005575"/>
            <a:ext cx="2547250" cy="21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1.1- Azure Container Instances (ACI)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Ejecución de contenedores sin administrar servidores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Agilidad con contenedores a petición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Ampliación basada en ráfagas con AKS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Aplicaciones seguras con aislamiento de hipervisor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975" y="3665300"/>
            <a:ext cx="5248876" cy="12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975" y="1151150"/>
            <a:ext cx="883537" cy="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1.2- Amazon Elastic Container Service (ECS)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Opción sin servidor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Aplicación en primer lugar con los proveedores de capacidad (EC2 y Fargate)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Rendimiento a escala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Seguridad (Amazon VPL)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Fiabilidad (&gt; 99.99% de actividad mensual)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Optimización del costo (EC2, Fargate y Outposts)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175" y="1201650"/>
            <a:ext cx="769200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775" y="2959550"/>
            <a:ext cx="3862950" cy="17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1.3- Cloud Run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Contenedor a producción en segundos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Completamente administrada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Únicamente</a:t>
            </a:r>
            <a:r>
              <a:rPr lang="es"/>
              <a:t> de ejecución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Funciona junto con Cloud Build y Container Registry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675" y="1311902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188" y="3833900"/>
            <a:ext cx="5097224" cy="8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00" y="1888225"/>
            <a:ext cx="2184600" cy="13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1.4- Implementación ACI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Ejecución de contenedores en ACI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Control del comportamiento de reinicio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Establecimiento de </a:t>
            </a:r>
            <a:r>
              <a:rPr lang="es"/>
              <a:t>variables</a:t>
            </a:r>
            <a:r>
              <a:rPr lang="es"/>
              <a:t> de entorno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Uso de volúmenes de datos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Solución</a:t>
            </a:r>
            <a:r>
              <a:rPr lang="es"/>
              <a:t> de problemas de ACI</a:t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150" y="1407888"/>
            <a:ext cx="2800800" cy="19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775" y="3612625"/>
            <a:ext cx="3589675" cy="9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1.5- Conclusiones sobre Container Instances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50" y="1921350"/>
            <a:ext cx="3031350" cy="15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4209600" y="2837050"/>
            <a:ext cx="4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VS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750" y="2129839"/>
            <a:ext cx="1432475" cy="14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1839500" y="3714350"/>
            <a:ext cx="184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Documentación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Facilidad de uso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216178" y="3753550"/>
            <a:ext cx="2297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80% cuota de mercado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Interoperabilidad AWS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s" sz="1000">
                <a:latin typeface="Lato"/>
                <a:ea typeface="Lato"/>
                <a:cs typeface="Lato"/>
                <a:sym typeface="Lato"/>
              </a:rPr>
              <a:t>Múltiples opciones de pago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2- </a:t>
            </a:r>
            <a:r>
              <a:rPr lang="es" sz="23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 MACHINES</a:t>
            </a:r>
            <a:endParaRPr sz="2300"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</a:t>
            </a:r>
            <a:r>
              <a:rPr lang="es"/>
              <a:t>ervicio de imagen que proporcionan recursos informáticos a petición y escalables a precios basados en el uso.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 un equipo dentro de un equipo que proporciona al usuario la misma experiencia que tendría con el propio sistema operativo host.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 usan para migrar la carga de trabajo empresarial o crítica a una infraestructura Cloud que en caso de caída se pueda recuperar en segundos.</a:t>
            </a:r>
            <a:endParaRPr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