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D45DF0-2B73-457E-86EA-E613EFDCFE3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E0056D0-0EBD-4103-8290-29F434E0A3CA}">
      <dgm:prSet/>
      <dgm:spPr/>
      <dgm:t>
        <a:bodyPr/>
        <a:lstStyle/>
        <a:p>
          <a:r>
            <a:rPr lang="tr-TR" b="0" i="0" dirty="0" err="1"/>
            <a:t>Kapsülleme</a:t>
          </a:r>
          <a:r>
            <a:rPr lang="tr-TR" b="0" i="0" dirty="0"/>
            <a:t> (</a:t>
          </a:r>
          <a:r>
            <a:rPr lang="tr-TR" b="0" i="0" dirty="0" err="1"/>
            <a:t>Encapsulation</a:t>
          </a:r>
          <a:r>
            <a:rPr lang="tr-TR" b="0" i="0" dirty="0"/>
            <a:t>)</a:t>
          </a:r>
          <a:endParaRPr lang="en-US" dirty="0"/>
        </a:p>
      </dgm:t>
    </dgm:pt>
    <dgm:pt modelId="{295F1F5E-4F2B-4060-8672-435D625607BC}" type="parTrans" cxnId="{40222BBE-774D-4B04-92E1-B2BC9B8851B8}">
      <dgm:prSet/>
      <dgm:spPr/>
      <dgm:t>
        <a:bodyPr/>
        <a:lstStyle/>
        <a:p>
          <a:endParaRPr lang="en-US"/>
        </a:p>
      </dgm:t>
    </dgm:pt>
    <dgm:pt modelId="{1DAA5E3E-A0E2-4EAA-A489-8086C7FC1CED}" type="sibTrans" cxnId="{40222BBE-774D-4B04-92E1-B2BC9B8851B8}">
      <dgm:prSet/>
      <dgm:spPr/>
      <dgm:t>
        <a:bodyPr/>
        <a:lstStyle/>
        <a:p>
          <a:endParaRPr lang="en-US"/>
        </a:p>
      </dgm:t>
    </dgm:pt>
    <dgm:pt modelId="{8F1A4CC6-2DA7-4AB2-8CDF-C9B83A1DB625}">
      <dgm:prSet/>
      <dgm:spPr/>
      <dgm:t>
        <a:bodyPr/>
        <a:lstStyle/>
        <a:p>
          <a:r>
            <a:rPr lang="tr-TR" b="0" i="0" dirty="0"/>
            <a:t>Miras Alma (</a:t>
          </a:r>
          <a:r>
            <a:rPr lang="tr-TR" b="0" i="0" dirty="0" err="1"/>
            <a:t>Inheritance</a:t>
          </a:r>
          <a:r>
            <a:rPr lang="tr-TR" b="0" i="0" dirty="0"/>
            <a:t>)</a:t>
          </a:r>
          <a:endParaRPr lang="en-US" dirty="0"/>
        </a:p>
      </dgm:t>
    </dgm:pt>
    <dgm:pt modelId="{FA1C648E-D357-4DCE-BB7E-3DE3DB74CE49}" type="parTrans" cxnId="{2AED87DD-8D44-4907-ABA3-874BCF8626E4}">
      <dgm:prSet/>
      <dgm:spPr/>
      <dgm:t>
        <a:bodyPr/>
        <a:lstStyle/>
        <a:p>
          <a:endParaRPr lang="en-US"/>
        </a:p>
      </dgm:t>
    </dgm:pt>
    <dgm:pt modelId="{D648472E-B837-4AA6-8E98-497A74E5A69E}" type="sibTrans" cxnId="{2AED87DD-8D44-4907-ABA3-874BCF8626E4}">
      <dgm:prSet/>
      <dgm:spPr/>
      <dgm:t>
        <a:bodyPr/>
        <a:lstStyle/>
        <a:p>
          <a:endParaRPr lang="en-US"/>
        </a:p>
      </dgm:t>
    </dgm:pt>
    <dgm:pt modelId="{793AEAE7-D670-45FC-92A9-9A9C506BC687}">
      <dgm:prSet/>
      <dgm:spPr/>
      <dgm:t>
        <a:bodyPr/>
        <a:lstStyle/>
        <a:p>
          <a:r>
            <a:rPr lang="tr-TR" b="0" i="0" dirty="0"/>
            <a:t>Çok Biçimlilik (</a:t>
          </a:r>
          <a:r>
            <a:rPr lang="tr-TR" b="0" i="0" dirty="0" err="1"/>
            <a:t>Polymorphism</a:t>
          </a:r>
          <a:r>
            <a:rPr lang="tr-TR" b="0" i="0" dirty="0"/>
            <a:t>)</a:t>
          </a:r>
          <a:endParaRPr lang="en-US" dirty="0"/>
        </a:p>
      </dgm:t>
    </dgm:pt>
    <dgm:pt modelId="{C8D75985-F35D-4EB3-A4C2-13A0BAD6DCE9}" type="parTrans" cxnId="{63081A80-07AF-4816-920D-0F37AED0CB84}">
      <dgm:prSet/>
      <dgm:spPr/>
      <dgm:t>
        <a:bodyPr/>
        <a:lstStyle/>
        <a:p>
          <a:endParaRPr lang="en-US"/>
        </a:p>
      </dgm:t>
    </dgm:pt>
    <dgm:pt modelId="{E7F630F4-D4D4-46C4-8F44-7627EDCBE764}" type="sibTrans" cxnId="{63081A80-07AF-4816-920D-0F37AED0CB84}">
      <dgm:prSet/>
      <dgm:spPr/>
      <dgm:t>
        <a:bodyPr/>
        <a:lstStyle/>
        <a:p>
          <a:endParaRPr lang="en-US"/>
        </a:p>
      </dgm:t>
    </dgm:pt>
    <dgm:pt modelId="{DA21D520-F54B-4F7B-BEB3-06C77C268FD2}">
      <dgm:prSet/>
      <dgm:spPr/>
      <dgm:t>
        <a:bodyPr/>
        <a:lstStyle/>
        <a:p>
          <a:r>
            <a:rPr lang="tr-TR" b="0" i="0" dirty="0"/>
            <a:t>Soyutlama (</a:t>
          </a:r>
          <a:r>
            <a:rPr lang="tr-TR" b="0" i="0" dirty="0" err="1"/>
            <a:t>Abstraction</a:t>
          </a:r>
          <a:r>
            <a:rPr lang="tr-TR" b="0" i="0" dirty="0"/>
            <a:t>)</a:t>
          </a:r>
          <a:endParaRPr lang="en-US" dirty="0"/>
        </a:p>
      </dgm:t>
    </dgm:pt>
    <dgm:pt modelId="{120402AC-F680-42B5-A3A0-F5E73E641ABE}" type="parTrans" cxnId="{9121FE47-6B67-4A3A-9DC7-01DDD8A4B084}">
      <dgm:prSet/>
      <dgm:spPr/>
      <dgm:t>
        <a:bodyPr/>
        <a:lstStyle/>
        <a:p>
          <a:endParaRPr lang="en-US"/>
        </a:p>
      </dgm:t>
    </dgm:pt>
    <dgm:pt modelId="{764707BD-AA29-492D-AD71-6F5AB08B6CC8}" type="sibTrans" cxnId="{9121FE47-6B67-4A3A-9DC7-01DDD8A4B084}">
      <dgm:prSet/>
      <dgm:spPr/>
      <dgm:t>
        <a:bodyPr/>
        <a:lstStyle/>
        <a:p>
          <a:endParaRPr lang="en-US"/>
        </a:p>
      </dgm:t>
    </dgm:pt>
    <dgm:pt modelId="{772365CD-9C55-4EF2-BBCD-882FE890964E}" type="pres">
      <dgm:prSet presAssocID="{4BD45DF0-2B73-457E-86EA-E613EFDCFE31}" presName="linear" presStyleCnt="0">
        <dgm:presLayoutVars>
          <dgm:animLvl val="lvl"/>
          <dgm:resizeHandles val="exact"/>
        </dgm:presLayoutVars>
      </dgm:prSet>
      <dgm:spPr/>
    </dgm:pt>
    <dgm:pt modelId="{85AC1EEE-6CE8-4EBC-A14C-ED0D0725AE9A}" type="pres">
      <dgm:prSet presAssocID="{5E0056D0-0EBD-4103-8290-29F434E0A3C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A35E89D-FB38-432B-A9D2-033EF95AD1A9}" type="pres">
      <dgm:prSet presAssocID="{1DAA5E3E-A0E2-4EAA-A489-8086C7FC1CED}" presName="spacer" presStyleCnt="0"/>
      <dgm:spPr/>
    </dgm:pt>
    <dgm:pt modelId="{A436619C-5B14-41FE-9ACB-6BA439C46E74}" type="pres">
      <dgm:prSet presAssocID="{8F1A4CC6-2DA7-4AB2-8CDF-C9B83A1DB62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36C28DD-AADF-4992-937D-36E6B268A3DC}" type="pres">
      <dgm:prSet presAssocID="{D648472E-B837-4AA6-8E98-497A74E5A69E}" presName="spacer" presStyleCnt="0"/>
      <dgm:spPr/>
    </dgm:pt>
    <dgm:pt modelId="{A7690BE5-F34F-4308-BC95-71CEDB3675A0}" type="pres">
      <dgm:prSet presAssocID="{793AEAE7-D670-45FC-92A9-9A9C506BC68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CC96B52-67AE-4EA3-8522-4344FA2AE209}" type="pres">
      <dgm:prSet presAssocID="{E7F630F4-D4D4-46C4-8F44-7627EDCBE764}" presName="spacer" presStyleCnt="0"/>
      <dgm:spPr/>
    </dgm:pt>
    <dgm:pt modelId="{19E9F738-AE46-4F82-AAC6-699EA6334172}" type="pres">
      <dgm:prSet presAssocID="{DA21D520-F54B-4F7B-BEB3-06C77C268FD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202D60F-9CF0-47B0-BE51-504C91DB3EEB}" type="presOf" srcId="{DA21D520-F54B-4F7B-BEB3-06C77C268FD2}" destId="{19E9F738-AE46-4F82-AAC6-699EA6334172}" srcOrd="0" destOrd="0" presId="urn:microsoft.com/office/officeart/2005/8/layout/vList2"/>
    <dgm:cxn modelId="{8299E063-C2DE-4C32-8141-B28E8BFCE4AE}" type="presOf" srcId="{4BD45DF0-2B73-457E-86EA-E613EFDCFE31}" destId="{772365CD-9C55-4EF2-BBCD-882FE890964E}" srcOrd="0" destOrd="0" presId="urn:microsoft.com/office/officeart/2005/8/layout/vList2"/>
    <dgm:cxn modelId="{9121FE47-6B67-4A3A-9DC7-01DDD8A4B084}" srcId="{4BD45DF0-2B73-457E-86EA-E613EFDCFE31}" destId="{DA21D520-F54B-4F7B-BEB3-06C77C268FD2}" srcOrd="3" destOrd="0" parTransId="{120402AC-F680-42B5-A3A0-F5E73E641ABE}" sibTransId="{764707BD-AA29-492D-AD71-6F5AB08B6CC8}"/>
    <dgm:cxn modelId="{63081A80-07AF-4816-920D-0F37AED0CB84}" srcId="{4BD45DF0-2B73-457E-86EA-E613EFDCFE31}" destId="{793AEAE7-D670-45FC-92A9-9A9C506BC687}" srcOrd="2" destOrd="0" parTransId="{C8D75985-F35D-4EB3-A4C2-13A0BAD6DCE9}" sibTransId="{E7F630F4-D4D4-46C4-8F44-7627EDCBE764}"/>
    <dgm:cxn modelId="{AD16BF96-0762-4378-8FF6-626CA9395783}" type="presOf" srcId="{8F1A4CC6-2DA7-4AB2-8CDF-C9B83A1DB625}" destId="{A436619C-5B14-41FE-9ACB-6BA439C46E74}" srcOrd="0" destOrd="0" presId="urn:microsoft.com/office/officeart/2005/8/layout/vList2"/>
    <dgm:cxn modelId="{976807A4-A587-4F79-9D2E-77A6448F6F7D}" type="presOf" srcId="{793AEAE7-D670-45FC-92A9-9A9C506BC687}" destId="{A7690BE5-F34F-4308-BC95-71CEDB3675A0}" srcOrd="0" destOrd="0" presId="urn:microsoft.com/office/officeart/2005/8/layout/vList2"/>
    <dgm:cxn modelId="{40222BBE-774D-4B04-92E1-B2BC9B8851B8}" srcId="{4BD45DF0-2B73-457E-86EA-E613EFDCFE31}" destId="{5E0056D0-0EBD-4103-8290-29F434E0A3CA}" srcOrd="0" destOrd="0" parTransId="{295F1F5E-4F2B-4060-8672-435D625607BC}" sibTransId="{1DAA5E3E-A0E2-4EAA-A489-8086C7FC1CED}"/>
    <dgm:cxn modelId="{9F696DD4-ECF0-4A5E-808C-D61774389EBA}" type="presOf" srcId="{5E0056D0-0EBD-4103-8290-29F434E0A3CA}" destId="{85AC1EEE-6CE8-4EBC-A14C-ED0D0725AE9A}" srcOrd="0" destOrd="0" presId="urn:microsoft.com/office/officeart/2005/8/layout/vList2"/>
    <dgm:cxn modelId="{2AED87DD-8D44-4907-ABA3-874BCF8626E4}" srcId="{4BD45DF0-2B73-457E-86EA-E613EFDCFE31}" destId="{8F1A4CC6-2DA7-4AB2-8CDF-C9B83A1DB625}" srcOrd="1" destOrd="0" parTransId="{FA1C648E-D357-4DCE-BB7E-3DE3DB74CE49}" sibTransId="{D648472E-B837-4AA6-8E98-497A74E5A69E}"/>
    <dgm:cxn modelId="{2DC68E07-4C20-4394-A8BD-EA0AA2D07350}" type="presParOf" srcId="{772365CD-9C55-4EF2-BBCD-882FE890964E}" destId="{85AC1EEE-6CE8-4EBC-A14C-ED0D0725AE9A}" srcOrd="0" destOrd="0" presId="urn:microsoft.com/office/officeart/2005/8/layout/vList2"/>
    <dgm:cxn modelId="{A1CEFFAA-CB50-4632-8D2F-6C72945779AC}" type="presParOf" srcId="{772365CD-9C55-4EF2-BBCD-882FE890964E}" destId="{1A35E89D-FB38-432B-A9D2-033EF95AD1A9}" srcOrd="1" destOrd="0" presId="urn:microsoft.com/office/officeart/2005/8/layout/vList2"/>
    <dgm:cxn modelId="{F701E54D-B655-4EA7-8160-BBF001C7CA51}" type="presParOf" srcId="{772365CD-9C55-4EF2-BBCD-882FE890964E}" destId="{A436619C-5B14-41FE-9ACB-6BA439C46E74}" srcOrd="2" destOrd="0" presId="urn:microsoft.com/office/officeart/2005/8/layout/vList2"/>
    <dgm:cxn modelId="{C1C651EF-FF1C-48D8-B993-82FF17CD2AC6}" type="presParOf" srcId="{772365CD-9C55-4EF2-BBCD-882FE890964E}" destId="{B36C28DD-AADF-4992-937D-36E6B268A3DC}" srcOrd="3" destOrd="0" presId="urn:microsoft.com/office/officeart/2005/8/layout/vList2"/>
    <dgm:cxn modelId="{F05F3098-26D8-43DA-A770-F99E37FDB0A3}" type="presParOf" srcId="{772365CD-9C55-4EF2-BBCD-882FE890964E}" destId="{A7690BE5-F34F-4308-BC95-71CEDB3675A0}" srcOrd="4" destOrd="0" presId="urn:microsoft.com/office/officeart/2005/8/layout/vList2"/>
    <dgm:cxn modelId="{53AC2BAC-8EF0-4E3E-A4E0-D89A856EB374}" type="presParOf" srcId="{772365CD-9C55-4EF2-BBCD-882FE890964E}" destId="{FCC96B52-67AE-4EA3-8522-4344FA2AE209}" srcOrd="5" destOrd="0" presId="urn:microsoft.com/office/officeart/2005/8/layout/vList2"/>
    <dgm:cxn modelId="{25ADBBEB-0311-4588-9E78-2D2C281D2429}" type="presParOf" srcId="{772365CD-9C55-4EF2-BBCD-882FE890964E}" destId="{19E9F738-AE46-4F82-AAC6-699EA633417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C1EEE-6CE8-4EBC-A14C-ED0D0725AE9A}">
      <dsp:nvSpPr>
        <dsp:cNvPr id="0" name=""/>
        <dsp:cNvSpPr/>
      </dsp:nvSpPr>
      <dsp:spPr>
        <a:xfrm>
          <a:off x="0" y="826955"/>
          <a:ext cx="6797675" cy="912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000" b="0" i="0" kern="1200" dirty="0" err="1"/>
            <a:t>Kapsülleme</a:t>
          </a:r>
          <a:r>
            <a:rPr lang="tr-TR" sz="4000" b="0" i="0" kern="1200" dirty="0"/>
            <a:t> (</a:t>
          </a:r>
          <a:r>
            <a:rPr lang="tr-TR" sz="4000" b="0" i="0" kern="1200" dirty="0" err="1"/>
            <a:t>Encapsulation</a:t>
          </a:r>
          <a:r>
            <a:rPr lang="tr-TR" sz="4000" b="0" i="0" kern="1200" dirty="0"/>
            <a:t>)</a:t>
          </a:r>
          <a:endParaRPr lang="en-US" sz="4000" kern="1200" dirty="0"/>
        </a:p>
      </dsp:txBody>
      <dsp:txXfrm>
        <a:off x="44549" y="871504"/>
        <a:ext cx="6708577" cy="823502"/>
      </dsp:txXfrm>
    </dsp:sp>
    <dsp:sp modelId="{A436619C-5B14-41FE-9ACB-6BA439C46E74}">
      <dsp:nvSpPr>
        <dsp:cNvPr id="0" name=""/>
        <dsp:cNvSpPr/>
      </dsp:nvSpPr>
      <dsp:spPr>
        <a:xfrm>
          <a:off x="0" y="1854755"/>
          <a:ext cx="6797675" cy="912600"/>
        </a:xfrm>
        <a:prstGeom prst="roundRect">
          <a:avLst/>
        </a:prstGeom>
        <a:solidFill>
          <a:schemeClr val="accent2">
            <a:hueOff val="-443941"/>
            <a:satOff val="-195"/>
            <a:lumOff val="5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000" b="0" i="0" kern="1200" dirty="0"/>
            <a:t>Miras Alma (</a:t>
          </a:r>
          <a:r>
            <a:rPr lang="tr-TR" sz="4000" b="0" i="0" kern="1200" dirty="0" err="1"/>
            <a:t>Inheritance</a:t>
          </a:r>
          <a:r>
            <a:rPr lang="tr-TR" sz="4000" b="0" i="0" kern="1200" dirty="0"/>
            <a:t>)</a:t>
          </a:r>
          <a:endParaRPr lang="en-US" sz="4000" kern="1200" dirty="0"/>
        </a:p>
      </dsp:txBody>
      <dsp:txXfrm>
        <a:off x="44549" y="1899304"/>
        <a:ext cx="6708577" cy="823502"/>
      </dsp:txXfrm>
    </dsp:sp>
    <dsp:sp modelId="{A7690BE5-F34F-4308-BC95-71CEDB3675A0}">
      <dsp:nvSpPr>
        <dsp:cNvPr id="0" name=""/>
        <dsp:cNvSpPr/>
      </dsp:nvSpPr>
      <dsp:spPr>
        <a:xfrm>
          <a:off x="0" y="2882556"/>
          <a:ext cx="6797675" cy="912600"/>
        </a:xfrm>
        <a:prstGeom prst="roundRect">
          <a:avLst/>
        </a:prstGeom>
        <a:solidFill>
          <a:schemeClr val="accent2">
            <a:hueOff val="-887883"/>
            <a:satOff val="-391"/>
            <a:lumOff val="10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000" b="0" i="0" kern="1200" dirty="0"/>
            <a:t>Çok Biçimlilik (</a:t>
          </a:r>
          <a:r>
            <a:rPr lang="tr-TR" sz="4000" b="0" i="0" kern="1200" dirty="0" err="1"/>
            <a:t>Polymorphism</a:t>
          </a:r>
          <a:r>
            <a:rPr lang="tr-TR" sz="4000" b="0" i="0" kern="1200" dirty="0"/>
            <a:t>)</a:t>
          </a:r>
          <a:endParaRPr lang="en-US" sz="4000" kern="1200" dirty="0"/>
        </a:p>
      </dsp:txBody>
      <dsp:txXfrm>
        <a:off x="44549" y="2927105"/>
        <a:ext cx="6708577" cy="823502"/>
      </dsp:txXfrm>
    </dsp:sp>
    <dsp:sp modelId="{19E9F738-AE46-4F82-AAC6-699EA6334172}">
      <dsp:nvSpPr>
        <dsp:cNvPr id="0" name=""/>
        <dsp:cNvSpPr/>
      </dsp:nvSpPr>
      <dsp:spPr>
        <a:xfrm>
          <a:off x="0" y="3910356"/>
          <a:ext cx="6797675" cy="912600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000" b="0" i="0" kern="1200" dirty="0"/>
            <a:t>Soyutlama (</a:t>
          </a:r>
          <a:r>
            <a:rPr lang="tr-TR" sz="4000" b="0" i="0" kern="1200" dirty="0" err="1"/>
            <a:t>Abstraction</a:t>
          </a:r>
          <a:r>
            <a:rPr lang="tr-TR" sz="4000" b="0" i="0" kern="1200" dirty="0"/>
            <a:t>)</a:t>
          </a:r>
          <a:endParaRPr lang="en-US" sz="4000" kern="1200" dirty="0"/>
        </a:p>
      </dsp:txBody>
      <dsp:txXfrm>
        <a:off x="44549" y="3954905"/>
        <a:ext cx="6708577" cy="823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2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1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95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3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71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5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0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0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9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8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26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11E4B98-2057-42F0-9EE2-00EEF5CBC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75" y="640084"/>
            <a:ext cx="8108770" cy="2850319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rgbClr val="FFFFFF"/>
                </a:solidFill>
              </a:rPr>
              <a:t>&lt;Nesne Tabanlı</a:t>
            </a:r>
            <a:br>
              <a:rPr lang="tr-TR" sz="3200" dirty="0">
                <a:solidFill>
                  <a:srgbClr val="FFFFFF"/>
                </a:solidFill>
              </a:rPr>
            </a:br>
            <a:r>
              <a:rPr lang="tr-TR" sz="3200" dirty="0">
                <a:solidFill>
                  <a:srgbClr val="FFFFFF"/>
                </a:solidFill>
              </a:rPr>
              <a:t>Programlama </a:t>
            </a:r>
            <a:r>
              <a:rPr lang="tr-TR" sz="3200" dirty="0">
                <a:solidFill>
                  <a:srgbClr val="FF0000"/>
                </a:solidFill>
              </a:rPr>
              <a:t>Nedir?</a:t>
            </a:r>
            <a:r>
              <a:rPr lang="tr-TR" sz="3200" dirty="0">
                <a:solidFill>
                  <a:srgbClr val="FFFFFF"/>
                </a:solidFill>
              </a:rPr>
              <a:t>&gt;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FCF487D-EACC-4A1F-9FA2-B2744A54D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797" y="3964534"/>
            <a:ext cx="3659246" cy="2349823"/>
          </a:xfrm>
        </p:spPr>
        <p:txBody>
          <a:bodyPr>
            <a:normAutofit/>
          </a:bodyPr>
          <a:lstStyle/>
          <a:p>
            <a:endParaRPr lang="tr-TR" sz="1800" dirty="0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ydınlatılmış devre kartının yakından görünümü">
            <a:extLst>
              <a:ext uri="{FF2B5EF4-FFF2-40B4-BE49-F238E27FC236}">
                <a16:creationId xmlns:a16="http://schemas.microsoft.com/office/drawing/2014/main" id="{81866219-B211-4241-B07E-C3178DF6FB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2" r="1379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68D529A5-2649-4254-A353-32456B811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13" y="4008824"/>
            <a:ext cx="3857145" cy="220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298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16DDB2-F3C6-410A-8625-18A2912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97" y="1409455"/>
            <a:ext cx="11251558" cy="2123858"/>
          </a:xfrm>
        </p:spPr>
        <p:txBody>
          <a:bodyPr>
            <a:normAutofit/>
          </a:bodyPr>
          <a:lstStyle/>
          <a:p>
            <a:r>
              <a:rPr lang="tr-TR" sz="6000" dirty="0" err="1"/>
              <a:t>Python</a:t>
            </a:r>
            <a:r>
              <a:rPr lang="tr-TR" sz="6000" dirty="0"/>
              <a:t> ile Uygulama Zamanı!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06E0DB-6B21-4043-A426-8400AC2BD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445" y="5179875"/>
            <a:ext cx="10058400" cy="3760891"/>
          </a:xfrm>
        </p:spPr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9405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77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 introduction to Object-Oriented Programming in JavaScript">
            <a:extLst>
              <a:ext uri="{FF2B5EF4-FFF2-40B4-BE49-F238E27FC236}">
                <a16:creationId xmlns:a16="http://schemas.microsoft.com/office/drawing/2014/main" id="{DD08FA90-901D-4865-8FF7-5A670C0D09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 bwMode="auto">
          <a:xfrm>
            <a:off x="-32" y="10"/>
            <a:ext cx="1219203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74">
            <a:extLst>
              <a:ext uri="{FF2B5EF4-FFF2-40B4-BE49-F238E27FC236}">
                <a16:creationId xmlns:a16="http://schemas.microsoft.com/office/drawing/2014/main" id="{DFD57664-637D-40CA-83F2-B729A932B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915076"/>
            <a:ext cx="12188952" cy="1942924"/>
          </a:xfrm>
          <a:prstGeom prst="rect">
            <a:avLst/>
          </a:prstGeom>
          <a:gradFill>
            <a:gsLst>
              <a:gs pos="4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2856EB3-5793-471C-B988-AEECB49E3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935" y="5902984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chemeClr val="bg1"/>
                </a:solidFill>
                <a:highlight>
                  <a:srgbClr val="0000FF"/>
                </a:highlight>
              </a:rPr>
              <a:t>OOP NEDİR?</a:t>
            </a:r>
          </a:p>
        </p:txBody>
      </p:sp>
      <p:cxnSp>
        <p:nvCxnSpPr>
          <p:cNvPr id="3079" name="Straight Connector 76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82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8A5032E-F934-47C9-8B8C-578C740C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tr-TR" dirty="0"/>
              <a:t>İçerik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7C123AC-A08F-4CE9-BEF8-2DDDC701D4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38"/>
          <a:stretch/>
        </p:blipFill>
        <p:spPr bwMode="auto">
          <a:xfrm>
            <a:off x="633999" y="640081"/>
            <a:ext cx="6909801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42633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181064-5398-4B2A-B000-BA116B94C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407436"/>
            <a:ext cx="3690257" cy="346165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tr-TR" sz="2400" b="1" dirty="0">
                <a:latin typeface="+mj-lt"/>
              </a:rPr>
              <a:t>OOP Nedir?</a:t>
            </a:r>
          </a:p>
          <a:p>
            <a:pPr>
              <a:lnSpc>
                <a:spcPct val="100000"/>
              </a:lnSpc>
            </a:pPr>
            <a:r>
              <a:rPr lang="tr-TR" sz="2400" b="1" dirty="0">
                <a:latin typeface="+mj-lt"/>
              </a:rPr>
              <a:t>Günümüzden Örnekler</a:t>
            </a:r>
          </a:p>
          <a:p>
            <a:pPr>
              <a:lnSpc>
                <a:spcPct val="100000"/>
              </a:lnSpc>
            </a:pPr>
            <a:r>
              <a:rPr lang="tr-TR" sz="2400" b="1" dirty="0">
                <a:latin typeface="+mj-lt"/>
              </a:rPr>
              <a:t>Nesne Tabanlı Programlama Sistemi</a:t>
            </a:r>
          </a:p>
          <a:p>
            <a:pPr lvl="1">
              <a:lnSpc>
                <a:spcPct val="100000"/>
              </a:lnSpc>
            </a:pPr>
            <a:r>
              <a:rPr lang="tr-TR" sz="1800" dirty="0" err="1"/>
              <a:t>Encapsulation</a:t>
            </a:r>
            <a:endParaRPr lang="tr-TR" sz="1800" dirty="0"/>
          </a:p>
          <a:p>
            <a:pPr lvl="1">
              <a:lnSpc>
                <a:spcPct val="100000"/>
              </a:lnSpc>
            </a:pPr>
            <a:r>
              <a:rPr lang="tr-TR" sz="1800" dirty="0" err="1"/>
              <a:t>Inheritance</a:t>
            </a:r>
            <a:endParaRPr lang="tr-TR" sz="1800" dirty="0"/>
          </a:p>
          <a:p>
            <a:pPr lvl="1">
              <a:lnSpc>
                <a:spcPct val="100000"/>
              </a:lnSpc>
            </a:pPr>
            <a:r>
              <a:rPr lang="tr-TR" sz="1800" dirty="0" err="1"/>
              <a:t>Polymorphism</a:t>
            </a:r>
            <a:endParaRPr lang="tr-TR" sz="1800" dirty="0"/>
          </a:p>
          <a:p>
            <a:pPr lvl="1">
              <a:lnSpc>
                <a:spcPct val="100000"/>
              </a:lnSpc>
            </a:pPr>
            <a:r>
              <a:rPr lang="tr-TR" sz="1800" dirty="0" err="1"/>
              <a:t>Abstraction</a:t>
            </a:r>
            <a:endParaRPr lang="tr-TR" sz="1800" dirty="0"/>
          </a:p>
          <a:p>
            <a:pPr marL="201168" lvl="1" indent="0">
              <a:lnSpc>
                <a:spcPct val="100000"/>
              </a:lnSpc>
              <a:buNone/>
            </a:pPr>
            <a:endParaRPr lang="tr-TR" sz="2400" b="1" dirty="0">
              <a:latin typeface="+mj-lt"/>
            </a:endParaRPr>
          </a:p>
          <a:p>
            <a:pPr marL="201168" lvl="1" indent="0">
              <a:lnSpc>
                <a:spcPct val="100000"/>
              </a:lnSpc>
              <a:buNone/>
            </a:pPr>
            <a:r>
              <a:rPr lang="tr-TR" sz="2400" b="1" dirty="0" err="1">
                <a:latin typeface="+mj-lt"/>
              </a:rPr>
              <a:t>Python</a:t>
            </a:r>
            <a:r>
              <a:rPr lang="tr-TR" sz="2400" b="1" dirty="0">
                <a:latin typeface="+mj-lt"/>
              </a:rPr>
              <a:t> ile Uygulama</a:t>
            </a:r>
          </a:p>
          <a:p>
            <a:pPr lvl="1">
              <a:lnSpc>
                <a:spcPct val="100000"/>
              </a:lnSpc>
            </a:pPr>
            <a:endParaRPr lang="tr-TR" dirty="0"/>
          </a:p>
          <a:p>
            <a:pPr marL="201168" lvl="1" indent="0">
              <a:lnSpc>
                <a:spcPct val="100000"/>
              </a:lnSpc>
              <a:buNone/>
            </a:pPr>
            <a:endParaRPr lang="tr-TR" dirty="0"/>
          </a:p>
          <a:p>
            <a:pPr>
              <a:lnSpc>
                <a:spcPct val="100000"/>
              </a:lnSpc>
            </a:pPr>
            <a:endParaRPr lang="tr-T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457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E08B442-242D-4B69-A342-B54559345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49" y="1408981"/>
            <a:ext cx="3579741" cy="1666501"/>
          </a:xfrm>
        </p:spPr>
        <p:txBody>
          <a:bodyPr>
            <a:normAutofit fontScale="90000"/>
          </a:bodyPr>
          <a:lstStyle/>
          <a:p>
            <a:pPr algn="ctr"/>
            <a:r>
              <a:rPr lang="tr-TR" sz="4000" b="1" dirty="0">
                <a:latin typeface="+mj-lt"/>
              </a:rPr>
              <a:t>Günümüzden   Örnekler</a:t>
            </a:r>
            <a:br>
              <a:rPr lang="tr-TR" sz="4000" b="1" dirty="0">
                <a:latin typeface="+mj-lt"/>
              </a:rPr>
            </a:br>
            <a:endParaRPr lang="tr-TR" sz="4000" dirty="0">
              <a:solidFill>
                <a:schemeClr val="tx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538728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4" name="Content Placeholder 4103">
            <a:extLst>
              <a:ext uri="{FF2B5EF4-FFF2-40B4-BE49-F238E27FC236}">
                <a16:creationId xmlns:a16="http://schemas.microsoft.com/office/drawing/2014/main" id="{57A4925C-61B5-459C-ADE0-99A4C625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731361"/>
            <a:ext cx="2994815" cy="34831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1800" dirty="0">
                <a:solidFill>
                  <a:schemeClr val="tx1"/>
                </a:solidFill>
              </a:rPr>
              <a:t>E-Ticaret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1800" dirty="0">
                <a:solidFill>
                  <a:schemeClr val="tx1"/>
                </a:solidFill>
              </a:rPr>
              <a:t>Şirket Çalışan Takibi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1800" dirty="0">
                <a:solidFill>
                  <a:schemeClr val="tx1"/>
                </a:solidFill>
              </a:rPr>
              <a:t>Envanter Bilgisi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1800" dirty="0">
                <a:solidFill>
                  <a:schemeClr val="tx1"/>
                </a:solidFill>
              </a:rPr>
              <a:t>Dijital Oyunlar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1800" dirty="0">
                <a:solidFill>
                  <a:schemeClr val="tx1"/>
                </a:solidFill>
              </a:rPr>
              <a:t>Bankalar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1800" dirty="0">
                <a:solidFill>
                  <a:schemeClr val="tx1"/>
                </a:solidFill>
              </a:rPr>
              <a:t>Üyelik Gerektiren Web Siteleri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4594BCA-17AC-4542-9F7B-39C6C288A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37800" y="194284"/>
            <a:ext cx="4846018" cy="323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89C0683-B4CF-44AD-A7B3-C9AF6E802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37800" y="3429000"/>
            <a:ext cx="4892040" cy="29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6EAF805-BA80-412E-8868-9C464EFA0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289" y="2067369"/>
            <a:ext cx="2723262" cy="272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36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BDCB8A0-044F-4A02-87EA-87F8C9320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tr-TR" sz="3300" b="1">
                <a:solidFill>
                  <a:schemeClr val="bg1"/>
                </a:solidFill>
                <a:latin typeface="+mj-lt"/>
              </a:rPr>
              <a:t>Nesne Tabanlı Programlama Sistemi</a:t>
            </a:r>
            <a:br>
              <a:rPr lang="tr-TR" sz="3300" b="1">
                <a:solidFill>
                  <a:schemeClr val="bg1"/>
                </a:solidFill>
                <a:latin typeface="+mj-lt"/>
              </a:rPr>
            </a:br>
            <a:endParaRPr lang="tr-TR" sz="3300">
              <a:solidFill>
                <a:schemeClr val="bg1"/>
              </a:solidFill>
            </a:endParaRP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B7C21429-E7D6-41FD-85A3-A7510C048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749711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189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DCB8A0-044F-4A02-87EA-87F8C9320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33" y="657444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tr-TR" sz="4800" b="1" dirty="0">
                <a:latin typeface="+mj-lt"/>
              </a:rPr>
              <a:t>Nesne Tabanlı Programlama Sistemi</a:t>
            </a:r>
            <a:br>
              <a:rPr lang="tr-TR" sz="4800" b="1" dirty="0">
                <a:latin typeface="+mj-lt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54C2E5-B1A5-4EAE-93D4-24D1F7570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55" y="2108201"/>
            <a:ext cx="10201275" cy="3760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sz="3200" b="0" i="0" dirty="0" err="1">
                <a:solidFill>
                  <a:schemeClr val="tx1"/>
                </a:solidFill>
                <a:effectLst/>
                <a:highlight>
                  <a:srgbClr val="00FFFF"/>
                </a:highlight>
                <a:latin typeface="AvenirRegular"/>
              </a:rPr>
              <a:t>Kapsülleme</a:t>
            </a:r>
            <a:r>
              <a:rPr lang="tr-TR" sz="3200" b="0" i="0" dirty="0">
                <a:solidFill>
                  <a:schemeClr val="tx1"/>
                </a:solidFill>
                <a:effectLst/>
                <a:highlight>
                  <a:srgbClr val="00FFFF"/>
                </a:highlight>
                <a:latin typeface="AvenirRegular"/>
              </a:rPr>
              <a:t> (</a:t>
            </a:r>
            <a:r>
              <a:rPr lang="tr-TR" sz="3200" b="0" i="0" dirty="0" err="1">
                <a:solidFill>
                  <a:schemeClr val="tx1"/>
                </a:solidFill>
                <a:effectLst/>
                <a:highlight>
                  <a:srgbClr val="00FFFF"/>
                </a:highlight>
                <a:latin typeface="AvenirRegular"/>
              </a:rPr>
              <a:t>Encapsulation</a:t>
            </a:r>
            <a:r>
              <a:rPr lang="tr-TR" sz="3200" b="0" i="0" dirty="0">
                <a:solidFill>
                  <a:schemeClr val="tx1"/>
                </a:solidFill>
                <a:effectLst/>
                <a:highlight>
                  <a:srgbClr val="00FFFF"/>
                </a:highlight>
                <a:latin typeface="AvenirRegular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chemeClr val="tx1"/>
                </a:solidFill>
                <a:effectLst/>
                <a:latin typeface="AvenirRegular"/>
              </a:rPr>
              <a:t>Miras Alma (</a:t>
            </a:r>
            <a:r>
              <a:rPr lang="tr-TR" b="0" i="0" dirty="0" err="1">
                <a:solidFill>
                  <a:schemeClr val="tx1"/>
                </a:solidFill>
                <a:effectLst/>
                <a:latin typeface="AvenirRegular"/>
              </a:rPr>
              <a:t>Inheritance</a:t>
            </a:r>
            <a:r>
              <a:rPr lang="tr-TR" b="0" i="0" dirty="0">
                <a:solidFill>
                  <a:schemeClr val="tx1"/>
                </a:solidFill>
                <a:effectLst/>
                <a:latin typeface="AvenirRegular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chemeClr val="tx1"/>
                </a:solidFill>
                <a:effectLst/>
                <a:latin typeface="AvenirRegular"/>
              </a:rPr>
              <a:t>Çok Biçimlilik (</a:t>
            </a:r>
            <a:r>
              <a:rPr lang="tr-TR" b="0" i="0" dirty="0" err="1">
                <a:solidFill>
                  <a:schemeClr val="tx1"/>
                </a:solidFill>
                <a:effectLst/>
                <a:latin typeface="AvenirRegular"/>
              </a:rPr>
              <a:t>Polymorphism</a:t>
            </a:r>
            <a:r>
              <a:rPr lang="tr-TR" b="0" i="0" dirty="0">
                <a:solidFill>
                  <a:schemeClr val="tx1"/>
                </a:solidFill>
                <a:effectLst/>
                <a:latin typeface="AvenirRegular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chemeClr val="tx1"/>
                </a:solidFill>
                <a:effectLst/>
                <a:latin typeface="AvenirRegular"/>
              </a:rPr>
              <a:t>Soyutlama (</a:t>
            </a:r>
            <a:r>
              <a:rPr lang="tr-TR" b="0" i="0" dirty="0" err="1">
                <a:solidFill>
                  <a:schemeClr val="tx1"/>
                </a:solidFill>
                <a:effectLst/>
                <a:latin typeface="AvenirRegular"/>
              </a:rPr>
              <a:t>Abstraction</a:t>
            </a:r>
            <a:r>
              <a:rPr lang="tr-TR" b="0" i="0" dirty="0">
                <a:solidFill>
                  <a:schemeClr val="tx1"/>
                </a:solidFill>
                <a:effectLst/>
                <a:latin typeface="AvenirRegular"/>
              </a:rPr>
              <a:t>)</a:t>
            </a:r>
          </a:p>
          <a:p>
            <a:endParaRPr lang="tr-TR" dirty="0"/>
          </a:p>
        </p:txBody>
      </p:sp>
      <p:pic>
        <p:nvPicPr>
          <p:cNvPr id="1026" name="Picture 2" descr="encapsulation ile ilgili görsel sonucu">
            <a:extLst>
              <a:ext uri="{FF2B5EF4-FFF2-40B4-BE49-F238E27FC236}">
                <a16:creationId xmlns:a16="http://schemas.microsoft.com/office/drawing/2014/main" id="{DA951E27-EC9B-4C99-B4B1-1865C4B40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033" y="1876944"/>
            <a:ext cx="6389857" cy="422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170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DCB8A0-044F-4A02-87EA-87F8C9320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33" y="657444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tr-TR" sz="4800" b="1" dirty="0">
                <a:latin typeface="+mj-lt"/>
              </a:rPr>
              <a:t>Nesne Tabanlı Programlama Sistemi</a:t>
            </a:r>
            <a:br>
              <a:rPr lang="tr-TR" sz="4800" b="1" dirty="0">
                <a:latin typeface="+mj-lt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54C2E5-B1A5-4EAE-93D4-24D1F7570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55" y="2108201"/>
            <a:ext cx="10201275" cy="3760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chemeClr val="tx1"/>
                </a:solidFill>
                <a:effectLst/>
                <a:latin typeface="AvenirRegular"/>
              </a:rPr>
              <a:t>Kapsülleme</a:t>
            </a:r>
            <a:r>
              <a:rPr lang="tr-TR" b="0" i="0" dirty="0">
                <a:solidFill>
                  <a:schemeClr val="tx1"/>
                </a:solidFill>
                <a:effectLst/>
                <a:latin typeface="AvenirRegular"/>
              </a:rPr>
              <a:t> (</a:t>
            </a:r>
            <a:r>
              <a:rPr lang="tr-TR" b="0" i="0" dirty="0" err="1">
                <a:solidFill>
                  <a:schemeClr val="tx1"/>
                </a:solidFill>
                <a:effectLst/>
                <a:latin typeface="AvenirRegular"/>
              </a:rPr>
              <a:t>Encapsulation</a:t>
            </a:r>
            <a:r>
              <a:rPr lang="tr-TR" b="0" i="0" dirty="0">
                <a:solidFill>
                  <a:schemeClr val="tx1"/>
                </a:solidFill>
                <a:effectLst/>
                <a:latin typeface="AvenirRegular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3200" b="0" i="0" dirty="0">
                <a:solidFill>
                  <a:schemeClr val="tx1"/>
                </a:solidFill>
                <a:effectLst/>
                <a:highlight>
                  <a:srgbClr val="00FFFF"/>
                </a:highlight>
                <a:latin typeface="AvenirRegular"/>
              </a:rPr>
              <a:t>Miras Alma (</a:t>
            </a:r>
            <a:r>
              <a:rPr lang="tr-TR" sz="3200" b="0" i="0" dirty="0" err="1">
                <a:solidFill>
                  <a:schemeClr val="tx1"/>
                </a:solidFill>
                <a:effectLst/>
                <a:highlight>
                  <a:srgbClr val="00FFFF"/>
                </a:highlight>
                <a:latin typeface="AvenirRegular"/>
              </a:rPr>
              <a:t>Inheritance</a:t>
            </a:r>
            <a:r>
              <a:rPr lang="tr-TR" sz="3200" b="0" i="0" dirty="0">
                <a:solidFill>
                  <a:schemeClr val="tx1"/>
                </a:solidFill>
                <a:effectLst/>
                <a:highlight>
                  <a:srgbClr val="00FFFF"/>
                </a:highlight>
                <a:latin typeface="AvenirRegular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chemeClr val="tx1"/>
                </a:solidFill>
                <a:effectLst/>
                <a:latin typeface="AvenirRegular"/>
              </a:rPr>
              <a:t>Çok Biçimlilik (</a:t>
            </a:r>
            <a:r>
              <a:rPr lang="tr-TR" b="0" i="0" dirty="0" err="1">
                <a:solidFill>
                  <a:schemeClr val="tx1"/>
                </a:solidFill>
                <a:effectLst/>
                <a:latin typeface="AvenirRegular"/>
              </a:rPr>
              <a:t>Polymorphism</a:t>
            </a:r>
            <a:r>
              <a:rPr lang="tr-TR" b="0" i="0" dirty="0">
                <a:solidFill>
                  <a:schemeClr val="tx1"/>
                </a:solidFill>
                <a:effectLst/>
                <a:latin typeface="AvenirRegular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chemeClr val="tx1"/>
                </a:solidFill>
                <a:effectLst/>
                <a:latin typeface="AvenirRegular"/>
              </a:rPr>
              <a:t>Soyutlama (</a:t>
            </a:r>
            <a:r>
              <a:rPr lang="tr-TR" b="0" i="0" dirty="0" err="1">
                <a:solidFill>
                  <a:schemeClr val="tx1"/>
                </a:solidFill>
                <a:effectLst/>
                <a:latin typeface="AvenirRegular"/>
              </a:rPr>
              <a:t>Abstraction</a:t>
            </a:r>
            <a:r>
              <a:rPr lang="tr-TR" b="0" i="0" dirty="0">
                <a:solidFill>
                  <a:schemeClr val="tx1"/>
                </a:solidFill>
                <a:effectLst/>
                <a:latin typeface="AvenirRegular"/>
              </a:rPr>
              <a:t>)</a:t>
            </a:r>
          </a:p>
          <a:p>
            <a:endParaRPr lang="tr-TR" dirty="0"/>
          </a:p>
        </p:txBody>
      </p:sp>
      <p:pic>
        <p:nvPicPr>
          <p:cNvPr id="1026" name="Picture 2" descr="encapsulation ile ilgili görsel sonucu">
            <a:extLst>
              <a:ext uri="{FF2B5EF4-FFF2-40B4-BE49-F238E27FC236}">
                <a16:creationId xmlns:a16="http://schemas.microsoft.com/office/drawing/2014/main" id="{DA951E27-EC9B-4C99-B4B1-1865C4B40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033" y="1876944"/>
            <a:ext cx="6389857" cy="422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598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DCB8A0-044F-4A02-87EA-87F8C9320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33" y="657444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tr-TR" sz="4800" b="1" dirty="0">
                <a:latin typeface="+mj-lt"/>
              </a:rPr>
              <a:t>Nesne Tabanlı Programlama Sistemi</a:t>
            </a:r>
            <a:br>
              <a:rPr lang="tr-TR" sz="4800" b="1" dirty="0">
                <a:latin typeface="+mj-lt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54C2E5-B1A5-4EAE-93D4-24D1F7570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55" y="2108201"/>
            <a:ext cx="10201275" cy="3760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chemeClr val="tx1"/>
                </a:solidFill>
                <a:effectLst/>
                <a:latin typeface="AvenirRegular"/>
              </a:rPr>
              <a:t>Kapsülleme</a:t>
            </a:r>
            <a:r>
              <a:rPr lang="tr-TR" b="0" i="0" dirty="0">
                <a:solidFill>
                  <a:schemeClr val="tx1"/>
                </a:solidFill>
                <a:effectLst/>
                <a:latin typeface="AvenirRegular"/>
              </a:rPr>
              <a:t> (</a:t>
            </a:r>
            <a:r>
              <a:rPr lang="tr-TR" b="0" i="0" dirty="0" err="1">
                <a:solidFill>
                  <a:schemeClr val="tx1"/>
                </a:solidFill>
                <a:effectLst/>
                <a:latin typeface="AvenirRegular"/>
              </a:rPr>
              <a:t>Encapsulation</a:t>
            </a:r>
            <a:r>
              <a:rPr lang="tr-TR" b="0" i="0" dirty="0">
                <a:solidFill>
                  <a:schemeClr val="tx1"/>
                </a:solidFill>
                <a:effectLst/>
                <a:latin typeface="AvenirRegular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chemeClr val="tx1"/>
                </a:solidFill>
                <a:effectLst/>
                <a:latin typeface="AvenirRegular"/>
              </a:rPr>
              <a:t>Miras Alma (</a:t>
            </a:r>
            <a:r>
              <a:rPr lang="tr-TR" b="0" i="0" dirty="0" err="1">
                <a:solidFill>
                  <a:schemeClr val="tx1"/>
                </a:solidFill>
                <a:effectLst/>
                <a:latin typeface="AvenirRegular"/>
              </a:rPr>
              <a:t>Inheritance</a:t>
            </a:r>
            <a:r>
              <a:rPr lang="tr-TR" b="0" i="0" dirty="0">
                <a:solidFill>
                  <a:schemeClr val="tx1"/>
                </a:solidFill>
                <a:effectLst/>
                <a:latin typeface="AvenirRegular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800" b="0" i="0" dirty="0">
                <a:solidFill>
                  <a:schemeClr val="tx1"/>
                </a:solidFill>
                <a:effectLst/>
                <a:highlight>
                  <a:srgbClr val="00FFFF"/>
                </a:highlight>
                <a:latin typeface="AvenirRegular"/>
              </a:rPr>
              <a:t>Çok Biçimlilik (</a:t>
            </a:r>
            <a:r>
              <a:rPr lang="tr-TR" sz="2800" b="0" i="0" dirty="0" err="1">
                <a:solidFill>
                  <a:schemeClr val="tx1"/>
                </a:solidFill>
                <a:effectLst/>
                <a:highlight>
                  <a:srgbClr val="00FFFF"/>
                </a:highlight>
                <a:latin typeface="AvenirRegular"/>
              </a:rPr>
              <a:t>Polymorphism</a:t>
            </a:r>
            <a:r>
              <a:rPr lang="tr-TR" sz="2800" b="0" i="0" dirty="0">
                <a:solidFill>
                  <a:schemeClr val="tx1"/>
                </a:solidFill>
                <a:effectLst/>
                <a:highlight>
                  <a:srgbClr val="00FFFF"/>
                </a:highlight>
                <a:latin typeface="AvenirRegular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chemeClr val="tx1"/>
                </a:solidFill>
                <a:effectLst/>
                <a:latin typeface="AvenirRegular"/>
              </a:rPr>
              <a:t>Soyutlama (</a:t>
            </a:r>
            <a:r>
              <a:rPr lang="tr-TR" b="0" i="0" dirty="0" err="1">
                <a:solidFill>
                  <a:schemeClr val="tx1"/>
                </a:solidFill>
                <a:effectLst/>
                <a:latin typeface="AvenirRegular"/>
              </a:rPr>
              <a:t>Abstraction</a:t>
            </a:r>
            <a:r>
              <a:rPr lang="tr-TR" b="0" i="0" dirty="0">
                <a:solidFill>
                  <a:schemeClr val="tx1"/>
                </a:solidFill>
                <a:effectLst/>
                <a:latin typeface="AvenirRegular"/>
              </a:rPr>
              <a:t>)</a:t>
            </a:r>
          </a:p>
          <a:p>
            <a:endParaRPr lang="tr-TR" dirty="0"/>
          </a:p>
        </p:txBody>
      </p:sp>
      <p:pic>
        <p:nvPicPr>
          <p:cNvPr id="1026" name="Picture 2" descr="encapsulation ile ilgili görsel sonucu">
            <a:extLst>
              <a:ext uri="{FF2B5EF4-FFF2-40B4-BE49-F238E27FC236}">
                <a16:creationId xmlns:a16="http://schemas.microsoft.com/office/drawing/2014/main" id="{DA951E27-EC9B-4C99-B4B1-1865C4B40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033" y="1876944"/>
            <a:ext cx="6389857" cy="422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278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DCB8A0-044F-4A02-87EA-87F8C9320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33" y="657444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tr-TR" sz="4800" b="1" dirty="0">
                <a:latin typeface="+mj-lt"/>
              </a:rPr>
              <a:t>Nesne Tabanlı Programlama Sistemi</a:t>
            </a:r>
            <a:br>
              <a:rPr lang="tr-TR" sz="4800" b="1" dirty="0">
                <a:latin typeface="+mj-lt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54C2E5-B1A5-4EAE-93D4-24D1F7570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55" y="2108201"/>
            <a:ext cx="10201275" cy="3760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chemeClr val="tx1"/>
                </a:solidFill>
                <a:effectLst/>
                <a:latin typeface="AvenirRegular"/>
              </a:rPr>
              <a:t>Kapsülleme</a:t>
            </a:r>
            <a:r>
              <a:rPr lang="tr-TR" b="0" i="0" dirty="0">
                <a:solidFill>
                  <a:schemeClr val="tx1"/>
                </a:solidFill>
                <a:effectLst/>
                <a:latin typeface="AvenirRegular"/>
              </a:rPr>
              <a:t> (</a:t>
            </a:r>
            <a:r>
              <a:rPr lang="tr-TR" b="0" i="0" dirty="0" err="1">
                <a:solidFill>
                  <a:schemeClr val="tx1"/>
                </a:solidFill>
                <a:effectLst/>
                <a:latin typeface="AvenirRegular"/>
              </a:rPr>
              <a:t>Encapsulation</a:t>
            </a:r>
            <a:r>
              <a:rPr lang="tr-TR" b="0" i="0" dirty="0">
                <a:solidFill>
                  <a:schemeClr val="tx1"/>
                </a:solidFill>
                <a:effectLst/>
                <a:latin typeface="AvenirRegular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chemeClr val="tx1"/>
                </a:solidFill>
                <a:effectLst/>
                <a:latin typeface="AvenirRegular"/>
              </a:rPr>
              <a:t>Miras Alma (</a:t>
            </a:r>
            <a:r>
              <a:rPr lang="tr-TR" b="0" i="0" dirty="0" err="1">
                <a:solidFill>
                  <a:schemeClr val="tx1"/>
                </a:solidFill>
                <a:effectLst/>
                <a:latin typeface="AvenirRegular"/>
              </a:rPr>
              <a:t>Inheritance</a:t>
            </a:r>
            <a:r>
              <a:rPr lang="tr-TR" b="0" i="0" dirty="0">
                <a:solidFill>
                  <a:schemeClr val="tx1"/>
                </a:solidFill>
                <a:effectLst/>
                <a:latin typeface="AvenirRegular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chemeClr val="tx1"/>
                </a:solidFill>
                <a:effectLst/>
                <a:latin typeface="AvenirRegular"/>
              </a:rPr>
              <a:t>Çok Biçimlilik (</a:t>
            </a:r>
            <a:r>
              <a:rPr lang="tr-TR" b="0" i="0" dirty="0" err="1">
                <a:solidFill>
                  <a:schemeClr val="tx1"/>
                </a:solidFill>
                <a:effectLst/>
                <a:latin typeface="AvenirRegular"/>
              </a:rPr>
              <a:t>Polymorphism</a:t>
            </a:r>
            <a:r>
              <a:rPr lang="tr-TR" b="0" i="0" dirty="0">
                <a:solidFill>
                  <a:schemeClr val="tx1"/>
                </a:solidFill>
                <a:effectLst/>
                <a:latin typeface="AvenirRegular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3200" b="0" i="0" dirty="0">
                <a:solidFill>
                  <a:schemeClr val="tx1"/>
                </a:solidFill>
                <a:effectLst/>
                <a:highlight>
                  <a:srgbClr val="00FFFF"/>
                </a:highlight>
                <a:latin typeface="AvenirRegular"/>
              </a:rPr>
              <a:t>Soyutlama (</a:t>
            </a:r>
            <a:r>
              <a:rPr lang="tr-TR" sz="3200" b="0" i="0" dirty="0" err="1">
                <a:solidFill>
                  <a:schemeClr val="tx1"/>
                </a:solidFill>
                <a:effectLst/>
                <a:highlight>
                  <a:srgbClr val="00FFFF"/>
                </a:highlight>
                <a:latin typeface="AvenirRegular"/>
              </a:rPr>
              <a:t>Abstraction</a:t>
            </a:r>
            <a:r>
              <a:rPr lang="tr-TR" sz="3200" b="0" i="0" dirty="0">
                <a:solidFill>
                  <a:schemeClr val="tx1"/>
                </a:solidFill>
                <a:effectLst/>
                <a:highlight>
                  <a:srgbClr val="00FFFF"/>
                </a:highlight>
                <a:latin typeface="AvenirRegular"/>
              </a:rPr>
              <a:t>)</a:t>
            </a:r>
          </a:p>
          <a:p>
            <a:endParaRPr lang="tr-TR" dirty="0"/>
          </a:p>
        </p:txBody>
      </p:sp>
      <p:pic>
        <p:nvPicPr>
          <p:cNvPr id="1026" name="Picture 2" descr="encapsulation ile ilgili görsel sonucu">
            <a:extLst>
              <a:ext uri="{FF2B5EF4-FFF2-40B4-BE49-F238E27FC236}">
                <a16:creationId xmlns:a16="http://schemas.microsoft.com/office/drawing/2014/main" id="{DA951E27-EC9B-4C99-B4B1-1865C4B40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033" y="1876944"/>
            <a:ext cx="6389857" cy="422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500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163</Words>
  <Application>Microsoft Office PowerPoint</Application>
  <PresentationFormat>Geniş ekran</PresentationFormat>
  <Paragraphs>46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7" baseType="lpstr">
      <vt:lpstr>Arial</vt:lpstr>
      <vt:lpstr>AvenirRegular</vt:lpstr>
      <vt:lpstr>Bookman Old Style</vt:lpstr>
      <vt:lpstr>Calibri</vt:lpstr>
      <vt:lpstr>Franklin Gothic Book</vt:lpstr>
      <vt:lpstr>Wingdings</vt:lpstr>
      <vt:lpstr>RetrospectVTI</vt:lpstr>
      <vt:lpstr>&lt;Nesne Tabanlı Programlama Nedir?&gt;</vt:lpstr>
      <vt:lpstr>OOP NEDİR?</vt:lpstr>
      <vt:lpstr>İçerik</vt:lpstr>
      <vt:lpstr>Günümüzden   Örnekler </vt:lpstr>
      <vt:lpstr>Nesne Tabanlı Programlama Sistemi </vt:lpstr>
      <vt:lpstr>Nesne Tabanlı Programlama Sistemi </vt:lpstr>
      <vt:lpstr>Nesne Tabanlı Programlama Sistemi </vt:lpstr>
      <vt:lpstr>Nesne Tabanlı Programlama Sistemi </vt:lpstr>
      <vt:lpstr>Nesne Tabanlı Programlama Sistemi </vt:lpstr>
      <vt:lpstr>Python ile Uygulama Zamanı!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&lt;Nesne Yönelimli Programlama Nedir?&gt;</dc:title>
  <dc:creator>Atahan ÇELEBİ</dc:creator>
  <cp:lastModifiedBy>Atahan ÇELEBİ</cp:lastModifiedBy>
  <cp:revision>11</cp:revision>
  <dcterms:created xsi:type="dcterms:W3CDTF">2021-02-01T07:27:05Z</dcterms:created>
  <dcterms:modified xsi:type="dcterms:W3CDTF">2021-02-11T23:09:05Z</dcterms:modified>
</cp:coreProperties>
</file>