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8803600" cy="35999738"/>
  <p:notesSz cx="6715125" cy="923925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25">
          <p15:clr>
            <a:srgbClr val="A4A3A4"/>
          </p15:clr>
        </p15:guide>
        <p15:guide id="2" orient="horz" pos="22086">
          <p15:clr>
            <a:srgbClr val="A4A3A4"/>
          </p15:clr>
        </p15:guide>
        <p15:guide id="3" orient="horz" pos="2349">
          <p15:clr>
            <a:srgbClr val="A4A3A4"/>
          </p15:clr>
        </p15:guide>
        <p15:guide id="4" pos="971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nbar" initials="b" lastIdx="12" clrIdx="0">
    <p:extLst>
      <p:ext uri="{19B8F6BF-5375-455C-9EA6-DF929625EA0E}">
        <p15:presenceInfo xmlns:p15="http://schemas.microsoft.com/office/powerpoint/2012/main" userId="banb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115C0B"/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howGuides="1">
      <p:cViewPr varScale="1">
        <p:scale>
          <a:sx n="16" d="100"/>
          <a:sy n="16" d="100"/>
        </p:scale>
        <p:origin x="2822" y="120"/>
      </p:cViewPr>
      <p:guideLst>
        <p:guide orient="horz" pos="5225"/>
        <p:guide orient="horz" pos="22086"/>
        <p:guide orient="horz" pos="2349"/>
        <p:guide pos="97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9T23:34:14.105" idx="1">
    <p:pos x="2737" y="752"/>
    <p:text>Hacettepe Logosunu (ve tabii diğer logoları) sündürmeyin</p:text>
    <p:extLst>
      <p:ext uri="{C676402C-5697-4E1C-873F-D02D1690AC5C}">
        <p15:threadingInfo xmlns:p15="http://schemas.microsoft.com/office/powerpoint/2012/main" timeZoneBias="-180"/>
      </p:ext>
    </p:extLst>
  </p:cm>
  <p:cm authorId="1" dt="2019-02-19T23:35:29.671" idx="2">
    <p:pos x="2737" y="848"/>
    <p:text>Ctrl'ye basılı tutarak boyut değiştirdiğinizde en-boy oranı sabit kalır. Şu anda logo olması gerektiği gibi.</p:text>
    <p:extLst>
      <p:ext uri="{C676402C-5697-4E1C-873F-D02D1690AC5C}">
        <p15:threadingInfo xmlns:p15="http://schemas.microsoft.com/office/powerpoint/2012/main" timeZoneBias="-180">
          <p15:parentCm authorId="1" idx="1"/>
        </p15:threadingInfo>
      </p:ext>
    </p:extLst>
  </p:cm>
  <p:cm authorId="1" dt="2019-02-19T23:36:10.268" idx="4">
    <p:pos x="0" y="4397"/>
    <p:text>Diğer ile cümleye başlamak tehlikeli. Daha okuyucu mevcudun ne olduğun bilmiyor. :)</p:text>
    <p:extLst mod="1">
      <p:ext uri="{C676402C-5697-4E1C-873F-D02D1690AC5C}">
        <p15:threadingInfo xmlns:p15="http://schemas.microsoft.com/office/powerpoint/2012/main" timeZoneBias="-180"/>
      </p:ext>
    </p:extLst>
  </p:cm>
  <p:cm authorId="1" dt="2019-02-19T23:37:09.557" idx="6">
    <p:pos x="121" y="3433"/>
    <p:text>Posteri bölümlere ayırın.</p:text>
    <p:extLst mod="1">
      <p:ext uri="{C676402C-5697-4E1C-873F-D02D1690AC5C}">
        <p15:threadingInfo xmlns:p15="http://schemas.microsoft.com/office/powerpoint/2012/main" timeZoneBias="-180"/>
      </p:ext>
    </p:extLst>
  </p:cm>
  <p:cm authorId="1" dt="2019-02-19T23:37:27.216" idx="7">
    <p:pos x="-5" y="3745"/>
    <p:text>1. Giriş</p:text>
    <p:extLst mod="1">
      <p:ext uri="{C676402C-5697-4E1C-873F-D02D1690AC5C}">
        <p15:threadingInfo xmlns:p15="http://schemas.microsoft.com/office/powerpoint/2012/main" timeZoneBias="-180">
          <p15:parentCm authorId="1" idx="6"/>
        </p15:threadingInfo>
      </p:ext>
    </p:extLst>
  </p:cm>
  <p:cm authorId="1" dt="2019-02-19T23:37:33.999" idx="8">
    <p:pos x="85" y="4093"/>
    <p:text>2. Yöntem</p:text>
    <p:extLst mod="1">
      <p:ext uri="{C676402C-5697-4E1C-873F-D02D1690AC5C}">
        <p15:threadingInfo xmlns:p15="http://schemas.microsoft.com/office/powerpoint/2012/main" timeZoneBias="-180">
          <p15:parentCm authorId="1" idx="6"/>
        </p15:threadingInfo>
      </p:ext>
    </p:extLst>
  </p:cm>
  <p:cm authorId="1" dt="2019-02-19T23:37:41.496" idx="9">
    <p:pos x="67" y="4369"/>
    <p:text>3. Sonuçlar gibi</p:text>
    <p:extLst mod="1">
      <p:ext uri="{C676402C-5697-4E1C-873F-D02D1690AC5C}">
        <p15:threadingInfo xmlns:p15="http://schemas.microsoft.com/office/powerpoint/2012/main" timeZoneBias="-180">
          <p15:parentCm authorId="1" idx="6"/>
        </p15:threadingInfo>
      </p:ext>
    </p:extLst>
  </p:cm>
  <p:cm authorId="1" dt="2019-02-19T23:38:03.071" idx="10">
    <p:pos x="2757" y="7509"/>
    <p:text>Negatif kenar olmasının gerçek hayatta bir karşılığı var mı? Tamam, o bir özellik ama bize sağladığı avantaj varsa onu vurgulayın. Yoksa, giriş cümlesi yapacak kadar önemli değildir.</p:text>
    <p:extLst mod="1">
      <p:ext uri="{C676402C-5697-4E1C-873F-D02D1690AC5C}">
        <p15:threadingInfo xmlns:p15="http://schemas.microsoft.com/office/powerpoint/2012/main" timeZoneBias="-180"/>
      </p:ext>
    </p:extLst>
  </p:cm>
  <p:cm authorId="1" dt="2019-02-19T23:39:52.954" idx="12">
    <p:pos x="7595" y="9385"/>
    <p:text>Algoritma biraz daha detaylı açıklanabilir.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73263" y="692150"/>
            <a:ext cx="27701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9D219A-EC9A-4A78-8800-08CB91363F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180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FD2F88-5357-423A-AB46-4A9ADB19244D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33543AB-8DB3-458A-AFF8-57FF48B37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450" y="5891626"/>
            <a:ext cx="21602700" cy="12533242"/>
          </a:xfrm>
        </p:spPr>
        <p:txBody>
          <a:bodyPr anchor="b"/>
          <a:lstStyle>
            <a:lvl1pPr algn="ctr">
              <a:defRPr sz="141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7F55199-7D3A-4442-A1C0-DBCBE85FE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450" y="18908198"/>
            <a:ext cx="21602700" cy="8691601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135" indent="0" algn="ctr">
              <a:buNone/>
              <a:defRPr sz="4725"/>
            </a:lvl2pPr>
            <a:lvl3pPr marL="2160270" indent="0" algn="ctr">
              <a:buNone/>
              <a:defRPr sz="4253"/>
            </a:lvl3pPr>
            <a:lvl4pPr marL="3240405" indent="0" algn="ctr">
              <a:buNone/>
              <a:defRPr sz="3780"/>
            </a:lvl4pPr>
            <a:lvl5pPr marL="4320540" indent="0" algn="ctr">
              <a:buNone/>
              <a:defRPr sz="3780"/>
            </a:lvl5pPr>
            <a:lvl6pPr marL="5400675" indent="0" algn="ctr">
              <a:buNone/>
              <a:defRPr sz="3780"/>
            </a:lvl6pPr>
            <a:lvl7pPr marL="6480810" indent="0" algn="ctr">
              <a:buNone/>
              <a:defRPr sz="3780"/>
            </a:lvl7pPr>
            <a:lvl8pPr marL="7560945" indent="0" algn="ctr">
              <a:buNone/>
              <a:defRPr sz="3780"/>
            </a:lvl8pPr>
            <a:lvl9pPr marL="8641080" indent="0" algn="ctr">
              <a:buNone/>
              <a:defRPr sz="378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F805AD-42ED-4BE1-B794-3626FA61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18D0-80D0-4F67-8B9F-09DA0F3917E6}" type="datetimeFigureOut">
              <a:rPr lang="tr-TR" smtClean="0"/>
              <a:pPr/>
              <a:t>18.03.2019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4C6E98-8674-4D4A-A237-F5D03474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8792C1B-77FD-4C34-8ECD-4C554EA5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FE5E-0470-42EC-AD8F-46AD88C7FC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24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E7C5FD7-265F-4CF8-ABE4-15A3C24C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5584157-DA6C-4258-8884-A9FB2C061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51F7CA-4025-4498-B742-C960D989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18D0-80D0-4F67-8B9F-09DA0F3917E6}" type="datetimeFigureOut">
              <a:rPr lang="tr-TR" smtClean="0"/>
              <a:pPr/>
              <a:t>18.03.2019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CE32E55-C403-45D8-BE67-2D8AFEC9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605C8F-BB67-4705-8FF5-798BC34C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FE5E-0470-42EC-AD8F-46AD88C7FC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72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70CE9EB-6043-4361-8435-84BC76F22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0612576" y="1916653"/>
            <a:ext cx="6210776" cy="3050811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50D8A10-B430-450F-B9C4-0999D708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80247" y="1916653"/>
            <a:ext cx="18272284" cy="30508114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381A16-BB4E-4E67-8335-50405374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18D0-80D0-4F67-8B9F-09DA0F3917E6}" type="datetimeFigureOut">
              <a:rPr lang="tr-TR" smtClean="0"/>
              <a:pPr/>
              <a:t>18.03.2019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E37EC8-2480-45C2-9F1C-F84EAFDA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C6FDDA-0E53-4FEF-AD53-4A6EE28A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FE5E-0470-42EC-AD8F-46AD88C7FC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36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A414943-EDCB-498E-966A-601F0E4D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5728FE-CD0D-4733-ACD4-3335D327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94DB31-BE98-472D-B02E-06D922C4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18D0-80D0-4F67-8B9F-09DA0F3917E6}" type="datetimeFigureOut">
              <a:rPr lang="tr-TR" smtClean="0"/>
              <a:pPr/>
              <a:t>18.03.2019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CFEB95-958C-48D3-8F99-8E9E3F04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6F7A83-6626-4CCF-B9F4-463CF62D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FE5E-0470-42EC-AD8F-46AD88C7FC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41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54AF0BD-8867-46BA-833F-83AA0508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246" y="8974940"/>
            <a:ext cx="24843105" cy="14974888"/>
          </a:xfrm>
        </p:spPr>
        <p:txBody>
          <a:bodyPr anchor="b"/>
          <a:lstStyle>
            <a:lvl1pPr>
              <a:defRPr sz="141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375350-01FA-4388-B2D1-F524093A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5246" y="24091497"/>
            <a:ext cx="24843105" cy="7874940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1pPr>
            <a:lvl2pPr marL="1080135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270" indent="0">
              <a:buNone/>
              <a:defRPr sz="4253">
                <a:solidFill>
                  <a:schemeClr val="tx1">
                    <a:tint val="75000"/>
                  </a:schemeClr>
                </a:solidFill>
              </a:defRPr>
            </a:lvl3pPr>
            <a:lvl4pPr marL="32404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5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67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81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94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108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58ECEB-73F1-4BD9-BE13-87895798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18D0-80D0-4F67-8B9F-09DA0F3917E6}" type="datetimeFigureOut">
              <a:rPr lang="tr-TR" smtClean="0"/>
              <a:pPr/>
              <a:t>18.03.2019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7A122F-B273-4599-B616-146579D9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A7A97F-483C-4226-95E2-B6605D16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FE5E-0470-42EC-AD8F-46AD88C7FC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47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2E44D8-A506-4C8A-AFEB-0D9526AA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B8C560-CEC7-46DC-A1E1-05A6A1406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0248" y="9583264"/>
            <a:ext cx="12241530" cy="2284150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73485A2-3177-4703-887A-DAC7D31C8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81823" y="9583264"/>
            <a:ext cx="12241530" cy="2284150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AE7980-1071-4CE7-8BE7-1A4E7FA7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18D0-80D0-4F67-8B9F-09DA0F3917E6}" type="datetimeFigureOut">
              <a:rPr lang="tr-TR" smtClean="0"/>
              <a:pPr/>
              <a:t>18.03.2019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7A73A9B-758A-4962-A5B9-70EF9A9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9C924E3-FD2D-4C7F-9DD2-26AE4328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FE5E-0470-42EC-AD8F-46AD88C7FC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0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6561D3-94F8-4679-8777-FA0E13C3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999" y="1916656"/>
            <a:ext cx="24843105" cy="695828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F6617E0-5655-469A-8812-0A783CBD6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000" y="8824938"/>
            <a:ext cx="12185272" cy="4324966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135" indent="0">
              <a:buNone/>
              <a:defRPr sz="4725" b="1"/>
            </a:lvl2pPr>
            <a:lvl3pPr marL="2160270" indent="0">
              <a:buNone/>
              <a:defRPr sz="4253" b="1"/>
            </a:lvl3pPr>
            <a:lvl4pPr marL="3240405" indent="0">
              <a:buNone/>
              <a:defRPr sz="3780" b="1"/>
            </a:lvl4pPr>
            <a:lvl5pPr marL="4320540" indent="0">
              <a:buNone/>
              <a:defRPr sz="3780" b="1"/>
            </a:lvl5pPr>
            <a:lvl6pPr marL="5400675" indent="0">
              <a:buNone/>
              <a:defRPr sz="3780" b="1"/>
            </a:lvl6pPr>
            <a:lvl7pPr marL="6480810" indent="0">
              <a:buNone/>
              <a:defRPr sz="3780" b="1"/>
            </a:lvl7pPr>
            <a:lvl8pPr marL="7560945" indent="0">
              <a:buNone/>
              <a:defRPr sz="3780" b="1"/>
            </a:lvl8pPr>
            <a:lvl9pPr marL="8641080" indent="0">
              <a:buNone/>
              <a:defRPr sz="378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9927EE2-1AC9-466B-AC55-4A0A0DC73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4000" y="13149904"/>
            <a:ext cx="12185272" cy="1934152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3EA1334-7CE3-4D8F-B6D9-0940CC838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581822" y="8824938"/>
            <a:ext cx="12245282" cy="4324966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135" indent="0">
              <a:buNone/>
              <a:defRPr sz="4725" b="1"/>
            </a:lvl2pPr>
            <a:lvl3pPr marL="2160270" indent="0">
              <a:buNone/>
              <a:defRPr sz="4253" b="1"/>
            </a:lvl3pPr>
            <a:lvl4pPr marL="3240405" indent="0">
              <a:buNone/>
              <a:defRPr sz="3780" b="1"/>
            </a:lvl4pPr>
            <a:lvl5pPr marL="4320540" indent="0">
              <a:buNone/>
              <a:defRPr sz="3780" b="1"/>
            </a:lvl5pPr>
            <a:lvl6pPr marL="5400675" indent="0">
              <a:buNone/>
              <a:defRPr sz="3780" b="1"/>
            </a:lvl6pPr>
            <a:lvl7pPr marL="6480810" indent="0">
              <a:buNone/>
              <a:defRPr sz="3780" b="1"/>
            </a:lvl7pPr>
            <a:lvl8pPr marL="7560945" indent="0">
              <a:buNone/>
              <a:defRPr sz="3780" b="1"/>
            </a:lvl8pPr>
            <a:lvl9pPr marL="8641080" indent="0">
              <a:buNone/>
              <a:defRPr sz="378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B4AA535-56D5-4E44-A9EA-E3B60C987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581822" y="13149904"/>
            <a:ext cx="12245282" cy="1934152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86A9404-1717-4153-9923-4FEDF98C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18D0-80D0-4F67-8B9F-09DA0F3917E6}" type="datetimeFigureOut">
              <a:rPr lang="tr-TR" smtClean="0"/>
              <a:pPr/>
              <a:t>18.03.2019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05935D2-5D31-45FB-9B77-43642EA4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0F89F6E-15A8-44DD-8AB7-255AB109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FE5E-0470-42EC-AD8F-46AD88C7FC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07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149004D-52FE-4566-BD25-827558DA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FED8A75-713E-4DA2-94F8-E3DD0DB5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18D0-80D0-4F67-8B9F-09DA0F3917E6}" type="datetimeFigureOut">
              <a:rPr lang="tr-TR" smtClean="0"/>
              <a:pPr/>
              <a:t>18.03.2019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B5507DC-8B88-493E-AE21-50C4F5B5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FCF9AA8-0237-480A-ACE5-BFE80E67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FE5E-0470-42EC-AD8F-46AD88C7FC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4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B39C98A-E34C-4BE1-AFCA-2249808D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18D0-80D0-4F67-8B9F-09DA0F3917E6}" type="datetimeFigureOut">
              <a:rPr lang="tr-TR" smtClean="0"/>
              <a:pPr/>
              <a:t>18.03.2019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5945E06-0624-4BDD-AA45-BD24C578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0887D41-B260-4129-BF00-9AF52EDD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FE5E-0470-42EC-AD8F-46AD88C7FC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0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C795CC-3173-4BC1-B4E1-6AF34598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00" y="2399982"/>
            <a:ext cx="9289910" cy="8399939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AAF756-FAF2-4335-BB5E-B5E630BE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5281" y="5183298"/>
            <a:ext cx="14581823" cy="25583147"/>
          </a:xfrm>
        </p:spPr>
        <p:txBody>
          <a:bodyPr/>
          <a:lstStyle>
            <a:lvl1pPr>
              <a:defRPr sz="7560"/>
            </a:lvl1pPr>
            <a:lvl2pPr>
              <a:defRPr sz="6615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2178BD2-8505-4674-A039-79A8698B6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84000" y="10799922"/>
            <a:ext cx="9289910" cy="20008190"/>
          </a:xfrm>
        </p:spPr>
        <p:txBody>
          <a:bodyPr/>
          <a:lstStyle>
            <a:lvl1pPr marL="0" indent="0">
              <a:buNone/>
              <a:defRPr sz="3780"/>
            </a:lvl1pPr>
            <a:lvl2pPr marL="1080135" indent="0">
              <a:buNone/>
              <a:defRPr sz="3308"/>
            </a:lvl2pPr>
            <a:lvl3pPr marL="2160270" indent="0">
              <a:buNone/>
              <a:defRPr sz="2835"/>
            </a:lvl3pPr>
            <a:lvl4pPr marL="3240405" indent="0">
              <a:buNone/>
              <a:defRPr sz="2363"/>
            </a:lvl4pPr>
            <a:lvl5pPr marL="4320540" indent="0">
              <a:buNone/>
              <a:defRPr sz="2363"/>
            </a:lvl5pPr>
            <a:lvl6pPr marL="5400675" indent="0">
              <a:buNone/>
              <a:defRPr sz="2363"/>
            </a:lvl6pPr>
            <a:lvl7pPr marL="6480810" indent="0">
              <a:buNone/>
              <a:defRPr sz="2363"/>
            </a:lvl7pPr>
            <a:lvl8pPr marL="7560945" indent="0">
              <a:buNone/>
              <a:defRPr sz="2363"/>
            </a:lvl8pPr>
            <a:lvl9pPr marL="8641080" indent="0">
              <a:buNone/>
              <a:defRPr sz="2363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E6C200-68F4-421C-AF8C-3FE32698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18D0-80D0-4F67-8B9F-09DA0F3917E6}" type="datetimeFigureOut">
              <a:rPr lang="tr-TR" smtClean="0"/>
              <a:pPr/>
              <a:t>18.03.2019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E8FC76A-8816-421A-B375-020CA36B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4338C3B-7D3B-4E82-A9F9-4D8796C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FE5E-0470-42EC-AD8F-46AD88C7FC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642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9BC7F4-A746-456F-8D72-9DBF9BD3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00" y="2399982"/>
            <a:ext cx="9289910" cy="8399939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97B8867-1F45-4361-8719-A053A496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245281" y="5183298"/>
            <a:ext cx="14581823" cy="25583147"/>
          </a:xfrm>
        </p:spPr>
        <p:txBody>
          <a:bodyPr/>
          <a:lstStyle>
            <a:lvl1pPr marL="0" indent="0">
              <a:buNone/>
              <a:defRPr sz="7560"/>
            </a:lvl1pPr>
            <a:lvl2pPr marL="1080135" indent="0">
              <a:buNone/>
              <a:defRPr sz="6615"/>
            </a:lvl2pPr>
            <a:lvl3pPr marL="2160270" indent="0">
              <a:buNone/>
              <a:defRPr sz="5670"/>
            </a:lvl3pPr>
            <a:lvl4pPr marL="3240405" indent="0">
              <a:buNone/>
              <a:defRPr sz="4725"/>
            </a:lvl4pPr>
            <a:lvl5pPr marL="4320540" indent="0">
              <a:buNone/>
              <a:defRPr sz="4725"/>
            </a:lvl5pPr>
            <a:lvl6pPr marL="5400675" indent="0">
              <a:buNone/>
              <a:defRPr sz="4725"/>
            </a:lvl6pPr>
            <a:lvl7pPr marL="6480810" indent="0">
              <a:buNone/>
              <a:defRPr sz="4725"/>
            </a:lvl7pPr>
            <a:lvl8pPr marL="7560945" indent="0">
              <a:buNone/>
              <a:defRPr sz="4725"/>
            </a:lvl8pPr>
            <a:lvl9pPr marL="8641080" indent="0">
              <a:buNone/>
              <a:defRPr sz="4725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ED15520-D052-4C5B-84AA-C7DCEA356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84000" y="10799922"/>
            <a:ext cx="9289910" cy="20008190"/>
          </a:xfrm>
        </p:spPr>
        <p:txBody>
          <a:bodyPr/>
          <a:lstStyle>
            <a:lvl1pPr marL="0" indent="0">
              <a:buNone/>
              <a:defRPr sz="3780"/>
            </a:lvl1pPr>
            <a:lvl2pPr marL="1080135" indent="0">
              <a:buNone/>
              <a:defRPr sz="3308"/>
            </a:lvl2pPr>
            <a:lvl3pPr marL="2160270" indent="0">
              <a:buNone/>
              <a:defRPr sz="2835"/>
            </a:lvl3pPr>
            <a:lvl4pPr marL="3240405" indent="0">
              <a:buNone/>
              <a:defRPr sz="2363"/>
            </a:lvl4pPr>
            <a:lvl5pPr marL="4320540" indent="0">
              <a:buNone/>
              <a:defRPr sz="2363"/>
            </a:lvl5pPr>
            <a:lvl6pPr marL="5400675" indent="0">
              <a:buNone/>
              <a:defRPr sz="2363"/>
            </a:lvl6pPr>
            <a:lvl7pPr marL="6480810" indent="0">
              <a:buNone/>
              <a:defRPr sz="2363"/>
            </a:lvl7pPr>
            <a:lvl8pPr marL="7560945" indent="0">
              <a:buNone/>
              <a:defRPr sz="2363"/>
            </a:lvl8pPr>
            <a:lvl9pPr marL="8641080" indent="0">
              <a:buNone/>
              <a:defRPr sz="2363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369F7E2-7927-4D2B-B1CF-C5FD0B3D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18D0-80D0-4F67-8B9F-09DA0F3917E6}" type="datetimeFigureOut">
              <a:rPr lang="tr-TR" smtClean="0"/>
              <a:pPr/>
              <a:t>18.03.2019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6A3497-8670-4157-90B1-C317BB14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A4C1519-AA4A-494C-A10A-B3F483FD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FE5E-0470-42EC-AD8F-46AD88C7FC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199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megaprint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B1C3B5F-A5F9-4786-A9DA-821C5480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248" y="1916656"/>
            <a:ext cx="24843105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AA67087-25F9-40A3-AF90-BA5487E0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0248" y="9583264"/>
            <a:ext cx="24843105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691295-2334-4BEC-8AC0-211B090C2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80248" y="33366426"/>
            <a:ext cx="648081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418D0-80D0-4F67-8B9F-09DA0F3917E6}" type="datetimeFigureOut">
              <a:rPr lang="tr-TR" smtClean="0"/>
              <a:pPr/>
              <a:t>18.03.2019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DCEBB4-F2C3-4919-9A8C-69AADDC5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41193" y="33366426"/>
            <a:ext cx="972121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DD0032-B923-47DC-8BD0-99F843F78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342543" y="33366426"/>
            <a:ext cx="648081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FE5E-0470-42EC-AD8F-46AD88C7FC7E}" type="slidenum">
              <a:rPr lang="tr-TR" smtClean="0"/>
              <a:pPr/>
              <a:t>‹#›</a:t>
            </a:fld>
            <a:endParaRPr lang="tr-TR"/>
          </a:p>
        </p:txBody>
      </p:sp>
      <p:graphicFrame>
        <p:nvGraphicFramePr>
          <p:cNvPr id="7" name="Object 15">
            <a:hlinkClick r:id="rId14"/>
            <a:extLst>
              <a:ext uri="{FF2B5EF4-FFF2-40B4-BE49-F238E27FC236}">
                <a16:creationId xmlns:a16="http://schemas.microsoft.com/office/drawing/2014/main" id="{AAB27AEC-0C74-4F62-AF92-34A26A63A21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21785263" y="35453638"/>
          <a:ext cx="36449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CorelDRAW" r:id="rId15" imgW="8833104" imgH="310896" progId="">
                  <p:embed/>
                </p:oleObj>
              </mc:Choice>
              <mc:Fallback>
                <p:oleObj name="CorelDRAW" r:id="rId15" imgW="8833104" imgH="310896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8562"/>
                      <a:stretch>
                        <a:fillRect/>
                      </a:stretch>
                    </p:blipFill>
                    <p:spPr bwMode="auto">
                      <a:xfrm>
                        <a:off x="21785263" y="35453638"/>
                        <a:ext cx="36449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7E6E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6">
            <a:extLst>
              <a:ext uri="{FF2B5EF4-FFF2-40B4-BE49-F238E27FC236}">
                <a16:creationId xmlns:a16="http://schemas.microsoft.com/office/drawing/2014/main" id="{D53C6D12-F24A-42F3-A8D7-4409FCCF2A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36525" y="35388550"/>
            <a:ext cx="1822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3497263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3497263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3497263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3497263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3497263">
              <a:defRPr>
                <a:solidFill>
                  <a:schemeClr val="tx1"/>
                </a:solidFill>
                <a:latin typeface="Arial" charset="0"/>
              </a:defRPr>
            </a:lvl5pPr>
            <a:lvl6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1200">
                <a:solidFill>
                  <a:schemeClr val="bg1"/>
                </a:solidFill>
              </a:rPr>
              <a:t>www.postersession.com</a:t>
            </a:r>
          </a:p>
        </p:txBody>
      </p:sp>
    </p:spTree>
    <p:extLst>
      <p:ext uri="{BB962C8B-B14F-4D97-AF65-F5344CB8AC3E}">
        <p14:creationId xmlns:p14="http://schemas.microsoft.com/office/powerpoint/2010/main" val="289126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60270" rtl="0" eaLnBrk="1" latinLnBrk="0" hangingPunct="1">
        <a:lnSpc>
          <a:spcPct val="90000"/>
        </a:lnSpc>
        <a:spcBef>
          <a:spcPct val="0"/>
        </a:spcBef>
        <a:buNone/>
        <a:defRPr sz="10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68" indent="-540068" algn="l" defTabSz="2160270" rtl="0" eaLnBrk="1" latinLnBrk="0" hangingPunct="1">
        <a:lnSpc>
          <a:spcPct val="90000"/>
        </a:lnSpc>
        <a:spcBef>
          <a:spcPts val="2363"/>
        </a:spcBef>
        <a:buFont typeface="Arial" panose="020B0604020202020204" pitchFamily="34" charset="0"/>
        <a:buChar char="•"/>
        <a:defRPr sz="6615" kern="1200">
          <a:solidFill>
            <a:schemeClr val="tx1"/>
          </a:solidFill>
          <a:latin typeface="+mn-lt"/>
          <a:ea typeface="+mn-ea"/>
          <a:cs typeface="+mn-cs"/>
        </a:defRPr>
      </a:lvl1pPr>
      <a:lvl2pPr marL="1620203" indent="-540068" algn="l" defTabSz="2160270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338" indent="-540068" algn="l" defTabSz="2160270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473" indent="-540068" algn="l" defTabSz="2160270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860608" indent="-540068" algn="l" defTabSz="2160270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940743" indent="-540068" algn="l" defTabSz="2160270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7020878" indent="-540068" algn="l" defTabSz="2160270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8101013" indent="-540068" algn="l" defTabSz="2160270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9181148" indent="-540068" algn="l" defTabSz="2160270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2pPr>
      <a:lvl3pPr marL="2160270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400675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6480810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7560945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8641080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hyperlink" Target="http://comp.eng.ankara.edu.tr/files/2016/03/A2_ders_10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comments" Target="../comments/comment1.xml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53"/>
          <p:cNvSpPr>
            <a:spLocks noChangeArrowheads="1"/>
          </p:cNvSpPr>
          <p:nvPr/>
        </p:nvSpPr>
        <p:spPr bwMode="auto">
          <a:xfrm>
            <a:off x="14970127" y="6698145"/>
            <a:ext cx="13281084" cy="2841783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51" name="AutoShape 54"/>
          <p:cNvSpPr>
            <a:spLocks noChangeArrowheads="1"/>
          </p:cNvSpPr>
          <p:nvPr/>
        </p:nvSpPr>
        <p:spPr bwMode="auto">
          <a:xfrm>
            <a:off x="552390" y="6698146"/>
            <a:ext cx="13381037" cy="2841783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sz="4000" b="1" dirty="0"/>
          </a:p>
        </p:txBody>
      </p:sp>
      <p:sp>
        <p:nvSpPr>
          <p:cNvPr id="2052" name="Text Box 55"/>
          <p:cNvSpPr txBox="1">
            <a:spLocks noChangeArrowheads="1"/>
          </p:cNvSpPr>
          <p:nvPr/>
        </p:nvSpPr>
        <p:spPr bwMode="auto">
          <a:xfrm>
            <a:off x="1198055" y="7372351"/>
            <a:ext cx="9280251" cy="305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tr-TR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Amaç: </a:t>
            </a:r>
            <a:r>
              <a:rPr lang="tr-T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tr-TR" sz="3200" dirty="0"/>
              <a:t>oordinatları belirli 2 nokta arasındaki en kısa mesafeyi direk veya belirlenen noktalar üzerinden Floyd-</a:t>
            </a:r>
            <a:r>
              <a:rPr lang="tr-TR" sz="3200" dirty="0" err="1"/>
              <a:t>Warshall</a:t>
            </a:r>
            <a:r>
              <a:rPr lang="tr-TR" sz="3200" dirty="0"/>
              <a:t> algoritması kullanarak bulmak</a:t>
            </a:r>
            <a:endParaRPr lang="tr-T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5000"/>
              </a:lnSpc>
            </a:pPr>
            <a:endParaRPr lang="tr-T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5000"/>
              </a:lnSpc>
            </a:pPr>
            <a:r>
              <a:rPr lang="tr-TR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Floyd-</a:t>
            </a:r>
            <a:r>
              <a:rPr lang="tr-TR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tr-TR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Algoritması Nedir ?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AutoShape 58"/>
          <p:cNvSpPr>
            <a:spLocks noChangeArrowheads="1"/>
          </p:cNvSpPr>
          <p:nvPr/>
        </p:nvSpPr>
        <p:spPr bwMode="auto">
          <a:xfrm>
            <a:off x="782638" y="355600"/>
            <a:ext cx="27258962" cy="5749925"/>
          </a:xfrm>
          <a:prstGeom prst="roundRect">
            <a:avLst>
              <a:gd name="adj" fmla="val 1087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72850" tIns="36425" rIns="72850" bIns="36425" anchor="ctr"/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059" name="Text Box 62"/>
          <p:cNvSpPr txBox="1">
            <a:spLocks noChangeArrowheads="1"/>
          </p:cNvSpPr>
          <p:nvPr/>
        </p:nvSpPr>
        <p:spPr bwMode="auto">
          <a:xfrm>
            <a:off x="15225713" y="20104759"/>
            <a:ext cx="4768850" cy="68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4000" b="1" i="1" dirty="0"/>
              <a:t>Senaryo - 2</a:t>
            </a:r>
            <a:endParaRPr lang="en-US" altLang="en-US" sz="4000" b="1" i="1" dirty="0"/>
          </a:p>
        </p:txBody>
      </p:sp>
      <p:sp>
        <p:nvSpPr>
          <p:cNvPr id="2065" name="Text Box 68"/>
          <p:cNvSpPr txBox="1">
            <a:spLocks noChangeArrowheads="1"/>
          </p:cNvSpPr>
          <p:nvPr/>
        </p:nvSpPr>
        <p:spPr bwMode="auto">
          <a:xfrm>
            <a:off x="15435263" y="7071599"/>
            <a:ext cx="12107862" cy="143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8734" tIns="24366" rIns="48734" bIns="2436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5000"/>
              </a:lnSpc>
            </a:pPr>
            <a:endParaRPr lang="tr-T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sz="1900" dirty="0">
              <a:latin typeface="Times New Roman" pitchFamily="18" charset="0"/>
            </a:endParaRPr>
          </a:p>
        </p:txBody>
      </p:sp>
      <p:pic>
        <p:nvPicPr>
          <p:cNvPr id="28" name="İçerik Yer Tutucusu 4">
            <a:extLst>
              <a:ext uri="{FF2B5EF4-FFF2-40B4-BE49-F238E27FC236}">
                <a16:creationId xmlns:a16="http://schemas.microsoft.com/office/drawing/2014/main" id="{2D19BE6D-FD72-4657-BB43-843305A58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149" y="14335624"/>
            <a:ext cx="8201693" cy="4702843"/>
          </a:xfrm>
          <a:prstGeom prst="rect">
            <a:avLst/>
          </a:prstGeom>
        </p:spPr>
      </p:pic>
      <p:sp>
        <p:nvSpPr>
          <p:cNvPr id="30" name="Text Box 71">
            <a:extLst>
              <a:ext uri="{FF2B5EF4-FFF2-40B4-BE49-F238E27FC236}">
                <a16:creationId xmlns:a16="http://schemas.microsoft.com/office/drawing/2014/main" id="{F9762988-B93D-4FBD-A675-FFAAE0A0B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031" y="5382740"/>
            <a:ext cx="16368909" cy="51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900" dirty="0">
                <a:latin typeface="+mn-lt"/>
              </a:rPr>
              <a:t>Atahan Çelebi-Metehan Ergen-Okan Demirbilek                                                                    Dr. Berk </a:t>
            </a:r>
            <a:r>
              <a:rPr lang="tr-TR" altLang="en-US" sz="2900" dirty="0" err="1">
                <a:latin typeface="+mn-lt"/>
              </a:rPr>
              <a:t>Anbaroğlu</a:t>
            </a:r>
            <a:endParaRPr lang="en-US" altLang="en-US" sz="2900" dirty="0">
              <a:latin typeface="+mn-lt"/>
            </a:endParaRP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45F81DEB-2E9C-4F13-9BA1-9A387DB89BC1}"/>
              </a:ext>
            </a:extLst>
          </p:cNvPr>
          <p:cNvSpPr txBox="1"/>
          <p:nvPr/>
        </p:nvSpPr>
        <p:spPr>
          <a:xfrm>
            <a:off x="9919581" y="19909462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5400" dirty="0"/>
          </a:p>
        </p:txBody>
      </p:sp>
      <p:pic>
        <p:nvPicPr>
          <p:cNvPr id="58" name="Picture 2" descr="Heathrow - Getty">
            <a:extLst>
              <a:ext uri="{FF2B5EF4-FFF2-40B4-BE49-F238E27FC236}">
                <a16:creationId xmlns:a16="http://schemas.microsoft.com/office/drawing/2014/main" id="{E55D77B4-8E03-450E-B60D-AD7199EF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50" y="28428951"/>
            <a:ext cx="5446341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Image result for ups">
            <a:extLst>
              <a:ext uri="{FF2B5EF4-FFF2-40B4-BE49-F238E27FC236}">
                <a16:creationId xmlns:a16="http://schemas.microsoft.com/office/drawing/2014/main" id="{DB543E0F-FAE4-42DF-8BE8-688ECA08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784" y="28451560"/>
            <a:ext cx="5994435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Image result for helicopter landing pad">
            <a:extLst>
              <a:ext uri="{FF2B5EF4-FFF2-40B4-BE49-F238E27FC236}">
                <a16:creationId xmlns:a16="http://schemas.microsoft.com/office/drawing/2014/main" id="{AEBF515C-C8CD-4A5A-8E08-A36C56D5D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50" y="31589740"/>
            <a:ext cx="5446341" cy="281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 Box 62">
            <a:extLst>
              <a:ext uri="{FF2B5EF4-FFF2-40B4-BE49-F238E27FC236}">
                <a16:creationId xmlns:a16="http://schemas.microsoft.com/office/drawing/2014/main" id="{773361FC-8978-4315-92DC-4F431A396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50" y="21576397"/>
            <a:ext cx="12198070" cy="890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4000" b="1" dirty="0"/>
              <a:t>Projemizin kullanım alanları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 sz="3200" dirty="0">
                <a:latin typeface="+mn-lt"/>
              </a:rPr>
              <a:t>-Herhangi bir yolculukta en kısa güzergahı bulmak.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 sz="3200" dirty="0">
                <a:latin typeface="+mn-lt"/>
              </a:rPr>
              <a:t>-Kargo, Taşımacılık, Servis gibi alanlarda en mantıklı sonuçları vermek.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 sz="3200" dirty="0">
                <a:latin typeface="+mn-lt"/>
              </a:rPr>
              <a:t>-</a:t>
            </a:r>
            <a:r>
              <a:rPr lang="tr-TR" altLang="en-US" sz="3200" dirty="0" err="1">
                <a:latin typeface="+mn-lt"/>
              </a:rPr>
              <a:t>Drone</a:t>
            </a:r>
            <a:r>
              <a:rPr lang="tr-TR" altLang="en-US" sz="3200" dirty="0">
                <a:latin typeface="+mn-lt"/>
              </a:rPr>
              <a:t>, Helikopter gibi gün geçtikçe kullanımı artan araçların yakıt miktarı göz önüne alınarak en makul rotayı hesaplamak</a:t>
            </a:r>
            <a:r>
              <a:rPr lang="tr-TR" altLang="en-US" sz="3600" dirty="0">
                <a:latin typeface="+mn-lt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 sz="4000" b="1" dirty="0"/>
              <a:t>Hedefler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 sz="3200" dirty="0">
                <a:latin typeface="+mn-lt"/>
              </a:rPr>
              <a:t>-Algoritmayı daha esnek hala getirmek.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 sz="3200" dirty="0">
                <a:latin typeface="+mn-lt"/>
              </a:rPr>
              <a:t>-Yol(Yolculuk) hakkında kullanıcıya daha fazla bilgi sağlamak.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 sz="3200" dirty="0">
                <a:latin typeface="+mn-lt"/>
              </a:rPr>
              <a:t>-Programı açık kaynak kodlu hale getirmek.</a:t>
            </a:r>
          </a:p>
          <a:p>
            <a:pPr eaLnBrk="1" hangingPunct="1">
              <a:spcBef>
                <a:spcPct val="50000"/>
              </a:spcBef>
            </a:pPr>
            <a:endParaRPr lang="tr-TR" altLang="en-US" sz="3200" b="1" i="1" dirty="0"/>
          </a:p>
          <a:p>
            <a:pPr eaLnBrk="1" hangingPunct="1">
              <a:spcBef>
                <a:spcPct val="50000"/>
              </a:spcBef>
            </a:pPr>
            <a:endParaRPr lang="tr-TR" altLang="en-US" sz="3200" b="1" i="1" dirty="0"/>
          </a:p>
          <a:p>
            <a:pPr eaLnBrk="1" hangingPunct="1">
              <a:spcBef>
                <a:spcPct val="50000"/>
              </a:spcBef>
            </a:pPr>
            <a:endParaRPr lang="en-US" altLang="en-US" sz="3200" b="1" i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2EA0461-E4A0-4FC3-9D11-B5ABFF2B4D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784" y="31634957"/>
            <a:ext cx="5994434" cy="2773163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02299112-062E-4AF9-9A4C-86019EFA6FCA}"/>
              </a:ext>
            </a:extLst>
          </p:cNvPr>
          <p:cNvSpPr txBox="1"/>
          <p:nvPr/>
        </p:nvSpPr>
        <p:spPr>
          <a:xfrm>
            <a:off x="8033832" y="768332"/>
            <a:ext cx="12756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200" b="1" dirty="0">
                <a:latin typeface="Arial" panose="020B0604020202020204" pitchFamily="34" charset="0"/>
                <a:cs typeface="Arial" panose="020B0604020202020204" pitchFamily="34" charset="0"/>
              </a:rPr>
              <a:t>SHORTEST ROUTE</a:t>
            </a:r>
          </a:p>
          <a:p>
            <a:pPr algn="ctr"/>
            <a:r>
              <a:rPr lang="tr-TR" sz="4800" b="1" dirty="0">
                <a:latin typeface="Arial" panose="020B0604020202020204" pitchFamily="34" charset="0"/>
                <a:cs typeface="Arial" panose="020B0604020202020204" pitchFamily="34" charset="0"/>
              </a:rPr>
              <a:t>FLOYD-WARSHALL ALGORİTMASI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C4CD47E-0428-4C17-B0A2-92816EA91FC9}"/>
              </a:ext>
            </a:extLst>
          </p:cNvPr>
          <p:cNvSpPr txBox="1"/>
          <p:nvPr/>
        </p:nvSpPr>
        <p:spPr>
          <a:xfrm>
            <a:off x="1252999" y="4878333"/>
            <a:ext cx="3652080" cy="140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sz="2690" dirty="0">
                <a:latin typeface="Arial" panose="020B0604020202020204" pitchFamily="34" charset="0"/>
                <a:cs typeface="Arial" panose="020B0604020202020204" pitchFamily="34" charset="0"/>
              </a:rPr>
              <a:t>Hacettepe Üniversitesi</a:t>
            </a:r>
          </a:p>
          <a:p>
            <a:pPr>
              <a:spcBef>
                <a:spcPct val="50000"/>
              </a:spcBef>
            </a:pPr>
            <a:r>
              <a:rPr lang="tr-TR" altLang="en-US" sz="2690" dirty="0" err="1">
                <a:latin typeface="Arial" panose="020B0604020202020204" pitchFamily="34" charset="0"/>
                <a:cs typeface="Arial" panose="020B0604020202020204" pitchFamily="34" charset="0"/>
              </a:rPr>
              <a:t>Geomatik</a:t>
            </a:r>
            <a:r>
              <a:rPr lang="tr-TR" altLang="en-US" sz="2690" dirty="0">
                <a:latin typeface="Arial" panose="020B0604020202020204" pitchFamily="34" charset="0"/>
                <a:cs typeface="Arial" panose="020B0604020202020204" pitchFamily="34" charset="0"/>
              </a:rPr>
              <a:t> Mühendisliği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731EC1B-C4DB-4816-BDD8-9D4AF4924B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80" y="12589100"/>
            <a:ext cx="8026400" cy="37211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33437F4-821D-4887-9144-7C1CACA4416F}"/>
              </a:ext>
            </a:extLst>
          </p:cNvPr>
          <p:cNvSpPr txBox="1"/>
          <p:nvPr/>
        </p:nvSpPr>
        <p:spPr>
          <a:xfrm>
            <a:off x="1055180" y="10802865"/>
            <a:ext cx="11732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Floyd-</a:t>
            </a:r>
            <a:r>
              <a:rPr lang="tr-TR" sz="3200" dirty="0" err="1"/>
              <a:t>Warshall</a:t>
            </a:r>
            <a:r>
              <a:rPr lang="tr-TR" sz="3200" dirty="0"/>
              <a:t> Algoritması tüm en kısa yol problemlerinin çözümlenmesi için oluşturulmuştur. Sorun, belirli bir ağırlık(km, m vb.) ile her köşe çifti arasındaki en kısa yolu bulmaktır.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7C929A0-262D-4FAE-AF96-B4DD978FBA09}"/>
              </a:ext>
            </a:extLst>
          </p:cNvPr>
          <p:cNvSpPr txBox="1"/>
          <p:nvPr/>
        </p:nvSpPr>
        <p:spPr>
          <a:xfrm>
            <a:off x="1206450" y="15313703"/>
            <a:ext cx="1026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Yöntem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E9D1FAE-742A-47DB-AFA8-DCB6391270FF}"/>
              </a:ext>
            </a:extLst>
          </p:cNvPr>
          <p:cNvSpPr txBox="1"/>
          <p:nvPr/>
        </p:nvSpPr>
        <p:spPr>
          <a:xfrm>
            <a:off x="1283780" y="16515133"/>
            <a:ext cx="106034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Projemiz Floyd-</a:t>
            </a:r>
            <a:r>
              <a:rPr lang="tr-TR" sz="3200" dirty="0" err="1"/>
              <a:t>Warshall</a:t>
            </a:r>
            <a:r>
              <a:rPr lang="tr-TR" sz="3200" dirty="0"/>
              <a:t> algoritmasının en kısa mesafe bulma konusunda Ulaşım ve Taşımacılık alanına entegre edilmesidir. Yöntemimiz, aldığımız dış kaynaklı verileri </a:t>
            </a:r>
            <a:r>
              <a:rPr lang="tr-TR" sz="3200" dirty="0" err="1"/>
              <a:t>Python</a:t>
            </a:r>
            <a:r>
              <a:rPr lang="tr-TR" sz="3200" dirty="0"/>
              <a:t> aracılığıyla isteğimize göre düzenleyip algoritmayı uygulamak ve aldığımız sonuçları görselleştirmek üzeredir. </a:t>
            </a:r>
          </a:p>
          <a:p>
            <a:endParaRPr lang="tr-TR" sz="3200" dirty="0"/>
          </a:p>
          <a:p>
            <a:r>
              <a:rPr lang="tr-TR" sz="3200" dirty="0"/>
              <a:t>Sonuçlarda kullanıcı isteği esastır. Kondisyonlar amaca göre değiştirilebilir(helikopter, </a:t>
            </a:r>
            <a:r>
              <a:rPr lang="tr-TR" sz="3200" dirty="0" err="1"/>
              <a:t>drone</a:t>
            </a:r>
            <a:r>
              <a:rPr lang="tr-TR" sz="3200" dirty="0"/>
              <a:t> vb.).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C186D52-714A-4FF2-AF9B-452F390AC489}"/>
              </a:ext>
            </a:extLst>
          </p:cNvPr>
          <p:cNvSpPr txBox="1"/>
          <p:nvPr/>
        </p:nvSpPr>
        <p:spPr>
          <a:xfrm>
            <a:off x="21414658" y="35413430"/>
            <a:ext cx="6128467" cy="586307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pic>
        <p:nvPicPr>
          <p:cNvPr id="4098" name="Picture 2" descr="C:\Users\monster\Desktop\unknown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297149" y="8526462"/>
            <a:ext cx="8201693" cy="4891266"/>
          </a:xfrm>
          <a:prstGeom prst="rect">
            <a:avLst/>
          </a:prstGeom>
          <a:noFill/>
        </p:spPr>
      </p:pic>
      <p:sp>
        <p:nvSpPr>
          <p:cNvPr id="29" name="28 Metin kutusu"/>
          <p:cNvSpPr txBox="1"/>
          <p:nvPr/>
        </p:nvSpPr>
        <p:spPr>
          <a:xfrm>
            <a:off x="15430500" y="6943724"/>
            <a:ext cx="10687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/>
              <a:t>Kullanım Genişliği</a:t>
            </a:r>
          </a:p>
          <a:p>
            <a:r>
              <a:rPr lang="tr-TR" sz="3200" dirty="0"/>
              <a:t>Toplam …(kaç tane varsa).. Havaalanı ile çalışabilmekteyiz </a:t>
            </a:r>
          </a:p>
        </p:txBody>
      </p:sp>
      <p:sp>
        <p:nvSpPr>
          <p:cNvPr id="31" name="30 Metin kutusu"/>
          <p:cNvSpPr txBox="1"/>
          <p:nvPr/>
        </p:nvSpPr>
        <p:spPr>
          <a:xfrm>
            <a:off x="15225713" y="22098385"/>
            <a:ext cx="122301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/>
              <a:t>GELECEKTEKİ AMACIMIZ</a:t>
            </a:r>
            <a:r>
              <a:rPr lang="tr-TR" sz="3200" b="1" dirty="0"/>
              <a:t>:</a:t>
            </a:r>
          </a:p>
          <a:p>
            <a:r>
              <a:rPr lang="tr-TR" sz="3200" b="1" dirty="0"/>
              <a:t>Herhangi bir kötü hava koşuluyla karşılaşıldığında en yakın güvenli hava üssüne giden en kısa mesafeyi hesaplamak</a:t>
            </a:r>
          </a:p>
        </p:txBody>
      </p:sp>
      <p:pic>
        <p:nvPicPr>
          <p:cNvPr id="4" name="Picture 2" descr="C:\Users\monster\Desktop\cc32e202-8685-48b5-bf52-c45da58bc4f6-large16x9_MO1_1838Edit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193963" y="24298660"/>
            <a:ext cx="6045055" cy="4143375"/>
          </a:xfrm>
          <a:prstGeom prst="rect">
            <a:avLst/>
          </a:prstGeom>
          <a:noFill/>
        </p:spPr>
      </p:pic>
      <p:pic>
        <p:nvPicPr>
          <p:cNvPr id="4099" name="Picture 3" descr="C:\Users\monster\Desktop\Uçak-Pisti-inişi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1462854" y="24298659"/>
            <a:ext cx="6426345" cy="4130291"/>
          </a:xfrm>
          <a:prstGeom prst="rect">
            <a:avLst/>
          </a:prstGeom>
          <a:noFill/>
        </p:spPr>
      </p:pic>
      <p:sp>
        <p:nvSpPr>
          <p:cNvPr id="32" name="Text Box 62">
            <a:extLst>
              <a:ext uri="{FF2B5EF4-FFF2-40B4-BE49-F238E27FC236}">
                <a16:creationId xmlns:a16="http://schemas.microsoft.com/office/drawing/2014/main" id="{E0C515EF-C545-4777-B8CE-63B0E86BC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5713" y="28858821"/>
            <a:ext cx="4768850" cy="68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4000" b="1" i="1" dirty="0"/>
              <a:t>Referanslar</a:t>
            </a:r>
            <a:endParaRPr lang="en-US" altLang="en-US" sz="4000" b="1" i="1" dirty="0"/>
          </a:p>
        </p:txBody>
      </p:sp>
      <p:sp>
        <p:nvSpPr>
          <p:cNvPr id="33" name="Text Box 62">
            <a:extLst>
              <a:ext uri="{FF2B5EF4-FFF2-40B4-BE49-F238E27FC236}">
                <a16:creationId xmlns:a16="http://schemas.microsoft.com/office/drawing/2014/main" id="{0577321D-8825-434A-8D96-DDFB320A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2051" y="29728672"/>
            <a:ext cx="12230099" cy="622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3200" dirty="0">
                <a:latin typeface="+mj-lt"/>
              </a:rPr>
              <a:t>*</a:t>
            </a:r>
            <a:r>
              <a:rPr lang="it-IT" sz="3200" dirty="0">
                <a:latin typeface="+mj-lt"/>
              </a:rPr>
              <a:t>Risald ; Antonio E. Mirino ; Suyoto</a:t>
            </a:r>
            <a:r>
              <a:rPr lang="tr-TR" sz="3200" dirty="0">
                <a:latin typeface="+mj-lt"/>
              </a:rPr>
              <a:t>,</a:t>
            </a:r>
            <a:r>
              <a:rPr lang="en-US" sz="3200" b="1" dirty="0">
                <a:latin typeface="+mj-lt"/>
              </a:rPr>
              <a:t> </a:t>
            </a:r>
            <a:r>
              <a:rPr lang="tr-TR" sz="3200" dirty="0">
                <a:latin typeface="+mj-lt"/>
              </a:rPr>
              <a:t>‘’</a:t>
            </a:r>
            <a:r>
              <a:rPr lang="en-US" sz="3200" i="1" dirty="0">
                <a:latin typeface="+mj-lt"/>
              </a:rPr>
              <a:t>Best routes selection using Dijkstra and Floyd-</a:t>
            </a:r>
            <a:r>
              <a:rPr lang="en-US" sz="3200" i="1" dirty="0" err="1">
                <a:latin typeface="+mj-lt"/>
              </a:rPr>
              <a:t>Warshall</a:t>
            </a:r>
            <a:r>
              <a:rPr lang="en-US" sz="3200" i="1" dirty="0">
                <a:latin typeface="+mj-lt"/>
              </a:rPr>
              <a:t> algorithm</a:t>
            </a:r>
            <a:r>
              <a:rPr lang="tr-TR" sz="3200" i="1" dirty="0">
                <a:latin typeface="+mj-lt"/>
              </a:rPr>
              <a:t>’’ (</a:t>
            </a:r>
            <a:r>
              <a:rPr lang="en-US" sz="3200" dirty="0">
                <a:latin typeface="+mj-lt"/>
              </a:rPr>
              <a:t>11th International Conference on Information &amp; Communication Technology and System</a:t>
            </a:r>
            <a:r>
              <a:rPr lang="tr-TR" sz="3200" i="1" dirty="0">
                <a:latin typeface="+mj-lt"/>
              </a:rPr>
              <a:t>,</a:t>
            </a:r>
            <a:r>
              <a:rPr lang="tr-TR" sz="3200" dirty="0" err="1">
                <a:latin typeface="+mj-lt"/>
              </a:rPr>
              <a:t>Surabaya</a:t>
            </a:r>
            <a:r>
              <a:rPr lang="tr-TR" sz="3200" dirty="0">
                <a:latin typeface="+mj-lt"/>
              </a:rPr>
              <a:t>, 30-31 Ekim, 2017)</a:t>
            </a:r>
          </a:p>
          <a:p>
            <a:pPr eaLnBrk="1" hangingPunct="1">
              <a:spcBef>
                <a:spcPct val="50000"/>
              </a:spcBef>
            </a:pPr>
            <a:r>
              <a:rPr lang="tr-TR" sz="3200" dirty="0">
                <a:latin typeface="+mj-lt"/>
              </a:rPr>
              <a:t>*</a:t>
            </a:r>
            <a:r>
              <a:rPr lang="en-US" sz="3200" dirty="0">
                <a:latin typeface="+mj-lt"/>
              </a:rPr>
              <a:t>Lin Wang, Ellis L. Johnson and Joel S. Sokol</a:t>
            </a:r>
            <a:r>
              <a:rPr lang="tr-TR" sz="3200" dirty="0">
                <a:latin typeface="+mj-lt"/>
              </a:rPr>
              <a:t>,’’</a:t>
            </a:r>
            <a:r>
              <a:rPr lang="en-US" sz="3200" dirty="0">
                <a:latin typeface="+mj-lt"/>
              </a:rPr>
              <a:t> A Multiple Pairs Shortest Path Algorithm</a:t>
            </a:r>
            <a:r>
              <a:rPr lang="tr-TR" sz="3200" dirty="0">
                <a:latin typeface="+mj-lt"/>
              </a:rPr>
              <a:t>’’(</a:t>
            </a:r>
            <a:r>
              <a:rPr lang="tr-TR" sz="3200" i="1" dirty="0" err="1">
                <a:latin typeface="+mj-lt"/>
              </a:rPr>
              <a:t>Transportation</a:t>
            </a:r>
            <a:r>
              <a:rPr lang="tr-TR" sz="3200" i="1" dirty="0">
                <a:latin typeface="+mj-lt"/>
              </a:rPr>
              <a:t> </a:t>
            </a:r>
            <a:r>
              <a:rPr lang="tr-TR" sz="3200" i="1" dirty="0" err="1">
                <a:latin typeface="+mj-lt"/>
              </a:rPr>
              <a:t>Science</a:t>
            </a:r>
            <a:r>
              <a:rPr lang="tr-TR" sz="3200" i="1" dirty="0">
                <a:latin typeface="+mj-lt"/>
              </a:rPr>
              <a:t>,</a:t>
            </a:r>
            <a:r>
              <a:rPr lang="tr-TR" sz="3200" dirty="0">
                <a:latin typeface="+mj-lt"/>
              </a:rPr>
              <a:t> Kasım 2005)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tr-TR" sz="3200" dirty="0">
              <a:latin typeface="+mj-lt"/>
            </a:endParaRPr>
          </a:p>
          <a:p>
            <a:r>
              <a:rPr lang="tr-TR" sz="3200" i="1" dirty="0">
                <a:latin typeface="+mj-lt"/>
              </a:rPr>
              <a:t>*</a:t>
            </a:r>
            <a:r>
              <a:rPr lang="tr-TR" sz="3200" u="sng" dirty="0">
                <a:latin typeface="+mj-lt"/>
              </a:rPr>
              <a:t> </a:t>
            </a:r>
            <a:r>
              <a:rPr lang="tr-TR" sz="2800" u="sng" dirty="0">
                <a:latin typeface="+mj-lt"/>
              </a:rPr>
              <a:t>‘’</a:t>
            </a:r>
            <a:r>
              <a:rPr lang="tr-TR" sz="2800" u="sng" dirty="0" err="1">
                <a:latin typeface="+mj-lt"/>
              </a:rPr>
              <a:t>All-Pairs</a:t>
            </a:r>
            <a:r>
              <a:rPr lang="tr-TR" sz="2800" u="sng" dirty="0">
                <a:latin typeface="+mj-lt"/>
              </a:rPr>
              <a:t> </a:t>
            </a:r>
            <a:r>
              <a:rPr lang="tr-TR" sz="2800" u="sng" dirty="0" err="1">
                <a:latin typeface="+mj-lt"/>
              </a:rPr>
              <a:t>Shortest</a:t>
            </a:r>
            <a:r>
              <a:rPr lang="tr-TR" sz="2800" u="sng" dirty="0">
                <a:latin typeface="+mj-lt"/>
              </a:rPr>
              <a:t> </a:t>
            </a:r>
            <a:r>
              <a:rPr lang="tr-TR" sz="2800" u="sng" dirty="0" err="1">
                <a:latin typeface="+mj-lt"/>
              </a:rPr>
              <a:t>Path</a:t>
            </a:r>
            <a:r>
              <a:rPr lang="tr-TR" sz="2800" u="sng" dirty="0" err="1">
                <a:latin typeface="+mj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tr-TR" sz="2800" u="sng" dirty="0">
                <a:latin typeface="+mj-lt"/>
              </a:rPr>
              <a:t>’’</a:t>
            </a:r>
            <a:r>
              <a:rPr lang="tr-TR" sz="2800" dirty="0">
                <a:latin typeface="+mj-lt"/>
              </a:rPr>
              <a:t>, </a:t>
            </a:r>
            <a:r>
              <a:rPr lang="tr-TR" sz="2800" u="sng" dirty="0">
                <a:latin typeface="+mj-lt"/>
              </a:rPr>
              <a:t>comp.eng.ankara.edu.tr/</a:t>
            </a:r>
            <a:r>
              <a:rPr lang="tr-TR" sz="2800" u="sng" dirty="0" err="1">
                <a:latin typeface="+mj-lt"/>
              </a:rPr>
              <a:t>files</a:t>
            </a:r>
            <a:r>
              <a:rPr lang="tr-TR" sz="2800" u="sng" dirty="0">
                <a:latin typeface="+mj-lt"/>
              </a:rPr>
              <a:t>/2016/03/A2_ders_10.ppt</a:t>
            </a:r>
            <a:endParaRPr lang="tr-TR" sz="2800" u="sng" dirty="0">
              <a:latin typeface="+mj-lt"/>
              <a:hlinkClick r:id="rId1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br>
              <a:rPr lang="tr-TR" sz="3200" dirty="0">
                <a:latin typeface="+mj-lt"/>
              </a:rPr>
            </a:br>
            <a:endParaRPr lang="tr-TR" sz="3200" u="sng" dirty="0">
              <a:latin typeface="+mj-lt"/>
              <a:hlinkClick r:id="rId1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3200" dirty="0">
              <a:latin typeface="+mj-lt"/>
            </a:endParaRPr>
          </a:p>
        </p:txBody>
      </p:sp>
      <p:pic>
        <p:nvPicPr>
          <p:cNvPr id="43" name="Picture 7" descr="HUlogosufw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345" y="970120"/>
            <a:ext cx="2530710" cy="371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84148FD-1DA5-4EAB-BB23-32483ADB9E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802111" y="8736673"/>
            <a:ext cx="4239489" cy="118763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231</Words>
  <Application>Microsoft Office PowerPoint</Application>
  <PresentationFormat>Özel</PresentationFormat>
  <Paragraphs>35</Paragraphs>
  <Slides>1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Teması</vt:lpstr>
      <vt:lpstr>CorelDRAW</vt:lpstr>
      <vt:lpstr>PowerPoint Sunusu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70x100 cm vertical poster template</dc:title>
  <dc:creator>Ethan Shulda;www.postersession.com</dc:creator>
  <cp:keywords>www.postersession.com</cp:keywords>
  <dc:description>©MegaPrint Inc. 2009-2015</dc:description>
  <cp:lastModifiedBy>Atahan ÇELEBİ</cp:lastModifiedBy>
  <cp:revision>83</cp:revision>
  <dcterms:created xsi:type="dcterms:W3CDTF">2008-12-04T00:20:37Z</dcterms:created>
  <dcterms:modified xsi:type="dcterms:W3CDTF">2019-03-18T08:54:05Z</dcterms:modified>
</cp:coreProperties>
</file>